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0"/>
  </p:notesMasterIdLst>
  <p:sldIdLst>
    <p:sldId id="256" r:id="rId2"/>
    <p:sldId id="257" r:id="rId3"/>
    <p:sldId id="285" r:id="rId4"/>
    <p:sldId id="290" r:id="rId5"/>
    <p:sldId id="291" r:id="rId6"/>
    <p:sldId id="292" r:id="rId7"/>
    <p:sldId id="293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3" autoAdjust="0"/>
    <p:restoredTop sz="94660"/>
  </p:normalViewPr>
  <p:slideViewPr>
    <p:cSldViewPr>
      <p:cViewPr varScale="1">
        <p:scale>
          <a:sx n="70" d="100"/>
          <a:sy n="70" d="100"/>
        </p:scale>
        <p:origin x="13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795A2-E223-42D0-8F9E-AAB0C14E199C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289D1-F007-47ED-8DC5-455FFC0AB5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99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289D1-F007-47ED-8DC5-455FFC0AB53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913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289D1-F007-47ED-8DC5-455FFC0AB53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003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289D1-F007-47ED-8DC5-455FFC0AB53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233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289D1-F007-47ED-8DC5-455FFC0AB53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978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289D1-F007-47ED-8DC5-455FFC0AB53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50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289D1-F007-47ED-8DC5-455FFC0AB53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584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412776"/>
            <a:ext cx="7416824" cy="3312368"/>
          </a:xfrm>
        </p:spPr>
        <p:txBody>
          <a:bodyPr>
            <a:normAutofit fontScale="90000"/>
          </a:bodyPr>
          <a:lstStyle/>
          <a:p>
            <a:r>
              <a:rPr lang="ru-RU" sz="5400" b="1"/>
              <a:t>Построение и исследование физических </a:t>
            </a:r>
            <a:r>
              <a:rPr lang="ru-RU" sz="5400" b="1" smtClean="0"/>
              <a:t/>
            </a:r>
            <a:br>
              <a:rPr lang="ru-RU" sz="5400" b="1" smtClean="0"/>
            </a:br>
            <a:r>
              <a:rPr lang="ru-RU" sz="5400" b="1" smtClean="0"/>
              <a:t>моделей</a:t>
            </a:r>
            <a:endParaRPr lang="ru-RU" sz="5400"/>
          </a:p>
        </p:txBody>
      </p:sp>
    </p:spTree>
    <p:extLst>
      <p:ext uri="{BB962C8B-B14F-4D97-AF65-F5344CB8AC3E}">
        <p14:creationId xmlns:p14="http://schemas.microsoft.com/office/powerpoint/2010/main" val="656685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692696"/>
            <a:ext cx="7276525" cy="4958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2</a:t>
            </a:r>
            <a:r>
              <a:rPr lang="en-US" sz="2800" dirty="0" smtClean="0"/>
              <a:t>. </a:t>
            </a:r>
            <a:r>
              <a:rPr lang="ru-RU" sz="2800" dirty="0" smtClean="0"/>
              <a:t>Задать время движения 3 секунды разбив на периоды по 0,2 секунды.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700808"/>
            <a:ext cx="314325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61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692696"/>
            <a:ext cx="7276525" cy="4958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3</a:t>
            </a:r>
            <a:r>
              <a:rPr lang="en-US" sz="2800" dirty="0" smtClean="0"/>
              <a:t>. </a:t>
            </a:r>
            <a:r>
              <a:rPr lang="ru-RU" sz="2800" dirty="0" smtClean="0"/>
              <a:t>Определить координату х по выведенной формуле.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700808"/>
            <a:ext cx="4505325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62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692696"/>
            <a:ext cx="7276525" cy="4958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4</a:t>
            </a:r>
            <a:r>
              <a:rPr lang="en-US" sz="2800" dirty="0" smtClean="0"/>
              <a:t>. </a:t>
            </a:r>
            <a:r>
              <a:rPr lang="ru-RU" sz="2800" dirty="0" smtClean="0"/>
              <a:t>Определить координату </a:t>
            </a:r>
            <a:r>
              <a:rPr lang="en-US" sz="2800" dirty="0" smtClean="0"/>
              <a:t>y</a:t>
            </a:r>
            <a:r>
              <a:rPr lang="ru-RU" sz="2800" dirty="0" smtClean="0"/>
              <a:t> по выведенной формуле.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628800"/>
            <a:ext cx="521970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1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692696"/>
            <a:ext cx="7276525" cy="4958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5</a:t>
            </a:r>
            <a:r>
              <a:rPr lang="en-US" sz="2800" dirty="0" smtClean="0"/>
              <a:t>. </a:t>
            </a:r>
            <a:r>
              <a:rPr lang="ru-RU" sz="2800" dirty="0" smtClean="0"/>
              <a:t>Скопировать формулу нахождения х во все ячейки.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628800"/>
            <a:ext cx="4543425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61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692696"/>
            <a:ext cx="7276525" cy="4958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6</a:t>
            </a:r>
            <a:r>
              <a:rPr lang="en-US" sz="2800" dirty="0" smtClean="0"/>
              <a:t>. </a:t>
            </a:r>
            <a:r>
              <a:rPr lang="ru-RU" sz="2800" dirty="0" smtClean="0"/>
              <a:t>Скопировать формулу нахождения </a:t>
            </a:r>
            <a:r>
              <a:rPr lang="en-US" sz="2800" dirty="0" smtClean="0"/>
              <a:t>y</a:t>
            </a:r>
            <a:r>
              <a:rPr lang="ru-RU" sz="2800" dirty="0" smtClean="0"/>
              <a:t> во все ячейки.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628800"/>
            <a:ext cx="5248275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75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332656"/>
            <a:ext cx="7276525" cy="4958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7</a:t>
            </a:r>
            <a:r>
              <a:rPr lang="en-US" sz="2800" dirty="0" smtClean="0"/>
              <a:t>. </a:t>
            </a:r>
            <a:r>
              <a:rPr lang="ru-RU" sz="2800" dirty="0" smtClean="0"/>
              <a:t>Для выделенного диапазона выбрать Вставка - Диаграммы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288845"/>
            <a:ext cx="5870838" cy="554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24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692696"/>
            <a:ext cx="7276525" cy="4958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8</a:t>
            </a:r>
            <a:r>
              <a:rPr lang="en-US" sz="2800" dirty="0" smtClean="0"/>
              <a:t>.</a:t>
            </a:r>
            <a:r>
              <a:rPr lang="ru-RU" sz="2800" dirty="0" smtClean="0"/>
              <a:t> Выбрать точечную диаграмму.</a:t>
            </a:r>
            <a:r>
              <a:rPr lang="en-US" sz="2800" dirty="0" smtClean="0"/>
              <a:t> </a:t>
            </a:r>
            <a:endParaRPr lang="ru-RU" sz="28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412776"/>
            <a:ext cx="7198643" cy="513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76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99" y="476672"/>
            <a:ext cx="7276525" cy="22322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9</a:t>
            </a:r>
            <a:r>
              <a:rPr lang="en-US" dirty="0" smtClean="0"/>
              <a:t>.</a:t>
            </a:r>
            <a:r>
              <a:rPr lang="ru-RU" dirty="0" smtClean="0"/>
              <a:t> В готовой компьютерной модели можно менять первоначальные значения скорости и угла бросания мяча, а также увеличивать время движения, т.е. корректировать модель.</a:t>
            </a:r>
            <a:r>
              <a:rPr lang="en-US" dirty="0" smtClean="0"/>
              <a:t> </a:t>
            </a:r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62" y="1988840"/>
            <a:ext cx="8959853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55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7276525" cy="4958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Домашнее задание: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/>
              <a:t>Стр. </a:t>
            </a:r>
            <a:r>
              <a:rPr lang="ru-RU" sz="2800" dirty="0" smtClean="0"/>
              <a:t>1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54</a:t>
            </a:r>
            <a:r>
              <a:rPr lang="ru-RU" sz="2800" dirty="0" smtClean="0"/>
              <a:t>-156. </a:t>
            </a:r>
          </a:p>
          <a:p>
            <a:pPr marL="0" indent="0">
              <a:buNone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720586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628800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+mj-lt"/>
                <a:ea typeface="Times New Roman" panose="02020603050405020304" pitchFamily="18" charset="0"/>
              </a:rPr>
              <a:t>Процесс </a:t>
            </a:r>
            <a:r>
              <a:rPr lang="ru-RU" sz="2400" dirty="0">
                <a:latin typeface="+mj-lt"/>
                <a:ea typeface="Times New Roman" panose="02020603050405020304" pitchFamily="18" charset="0"/>
              </a:rPr>
              <a:t>построения и исследования </a:t>
            </a:r>
            <a:r>
              <a:rPr lang="ru-RU" sz="2400" dirty="0" smtClean="0">
                <a:latin typeface="+mj-lt"/>
                <a:ea typeface="Times New Roman" panose="02020603050405020304" pitchFamily="18" charset="0"/>
              </a:rPr>
              <a:t>модели</a:t>
            </a:r>
          </a:p>
          <a:p>
            <a:pPr algn="ctr"/>
            <a:r>
              <a:rPr lang="ru-RU" sz="2400" dirty="0" smtClean="0">
                <a:latin typeface="+mj-lt"/>
              </a:rPr>
              <a:t>«</a:t>
            </a:r>
            <a:r>
              <a:rPr lang="ru-RU" sz="2400" dirty="0">
                <a:latin typeface="+mj-lt"/>
              </a:rPr>
              <a:t>Бросание мячика в площадку</a:t>
            </a:r>
            <a:r>
              <a:rPr lang="ru-RU" sz="2400" dirty="0" smtClean="0">
                <a:latin typeface="+mj-lt"/>
              </a:rPr>
              <a:t>»</a:t>
            </a:r>
          </a:p>
          <a:p>
            <a:pPr algn="just"/>
            <a:endParaRPr lang="ru-RU" sz="2400" dirty="0">
              <a:latin typeface="+mj-lt"/>
            </a:endParaRPr>
          </a:p>
          <a:p>
            <a:pPr algn="just"/>
            <a:r>
              <a:rPr lang="ru-RU" sz="2400" dirty="0">
                <a:latin typeface="+mj-lt"/>
              </a:rPr>
              <a:t>В процессе тренировок теннисистов используются автоматы по бросанию мячика в определенное место площадки. Требуется задать автомату необходимую скорость и угол бросания мячика для попадания в площадку определенной длины, находящуюся на известном </a:t>
            </a:r>
            <a:r>
              <a:rPr lang="ru-RU" sz="2400" dirty="0" smtClean="0">
                <a:latin typeface="+mj-lt"/>
              </a:rPr>
              <a:t>расстоянии (рис. 1).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7572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6328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400" b="1" dirty="0" smtClean="0">
                <a:latin typeface="+mj-lt"/>
                <a:ea typeface="Times New Roman" panose="02020603050405020304" pitchFamily="18" charset="0"/>
              </a:rPr>
              <a:t>Построение качественной описательной модели </a:t>
            </a:r>
            <a:r>
              <a:rPr lang="ru-RU" sz="2400" dirty="0">
                <a:latin typeface="+mj-lt"/>
                <a:ea typeface="Times New Roman" panose="02020603050405020304" pitchFamily="18" charset="0"/>
              </a:rPr>
              <a:t>процесса движения тела с использованием физических объектов, понятий и </a:t>
            </a:r>
            <a:r>
              <a:rPr lang="ru-RU" sz="2400" dirty="0" smtClean="0">
                <a:latin typeface="+mj-lt"/>
                <a:ea typeface="Times New Roman" panose="02020603050405020304" pitchFamily="18" charset="0"/>
              </a:rPr>
              <a:t>законов:</a:t>
            </a:r>
          </a:p>
          <a:p>
            <a:pPr marL="342900" indent="-342900" algn="just">
              <a:buAutoNum type="arabicPeriod"/>
            </a:pPr>
            <a:endParaRPr lang="ru-RU" sz="2400" dirty="0">
              <a:latin typeface="+mj-lt"/>
            </a:endParaRPr>
          </a:p>
          <a:p>
            <a:pPr algn="just"/>
            <a:r>
              <a:rPr lang="ru-RU" sz="2400" dirty="0">
                <a:latin typeface="+mj-lt"/>
              </a:rPr>
              <a:t>• мячик мал по сравнению с Землей, поэтому его можно считать материальной точкой</a:t>
            </a:r>
            <a:r>
              <a:rPr lang="ru-RU" sz="2400" dirty="0" smtClean="0">
                <a:latin typeface="+mj-lt"/>
              </a:rPr>
              <a:t>;</a:t>
            </a:r>
          </a:p>
          <a:p>
            <a:pPr algn="just"/>
            <a:endParaRPr lang="ru-RU" sz="2400" dirty="0">
              <a:latin typeface="+mj-lt"/>
            </a:endParaRPr>
          </a:p>
          <a:p>
            <a:pPr algn="just"/>
            <a:r>
              <a:rPr lang="ru-RU" sz="2400" dirty="0">
                <a:latin typeface="+mj-lt"/>
              </a:rPr>
              <a:t>• изменение высоты мячика мало, поэтому ускорение свободного падения можно считать постоянной величиной </a:t>
            </a:r>
            <a:r>
              <a:rPr lang="ru-RU" sz="2400" i="1" dirty="0">
                <a:latin typeface="+mj-lt"/>
              </a:rPr>
              <a:t>g </a:t>
            </a:r>
            <a:r>
              <a:rPr lang="ru-RU" sz="2400" dirty="0">
                <a:latin typeface="+mj-lt"/>
              </a:rPr>
              <a:t>= 9,8 м/с</a:t>
            </a:r>
            <a:r>
              <a:rPr lang="ru-RU" sz="2400" baseline="30000" dirty="0">
                <a:latin typeface="+mj-lt"/>
              </a:rPr>
              <a:t>2</a:t>
            </a:r>
            <a:r>
              <a:rPr lang="ru-RU" sz="2400" dirty="0">
                <a:latin typeface="+mj-lt"/>
              </a:rPr>
              <a:t> и движение по оси </a:t>
            </a:r>
            <a:r>
              <a:rPr lang="ru-RU" sz="2400" i="1" dirty="0">
                <a:latin typeface="+mj-lt"/>
              </a:rPr>
              <a:t>Y </a:t>
            </a:r>
            <a:r>
              <a:rPr lang="ru-RU" sz="2400" dirty="0">
                <a:latin typeface="+mj-lt"/>
              </a:rPr>
              <a:t>можно считать равноускоренным</a:t>
            </a:r>
            <a:r>
              <a:rPr lang="ru-RU" sz="2400" dirty="0" smtClean="0">
                <a:latin typeface="+mj-lt"/>
              </a:rPr>
              <a:t>;</a:t>
            </a:r>
          </a:p>
          <a:p>
            <a:pPr algn="just"/>
            <a:endParaRPr lang="ru-RU" sz="2400" dirty="0">
              <a:latin typeface="+mj-lt"/>
            </a:endParaRPr>
          </a:p>
          <a:p>
            <a:pPr algn="just"/>
            <a:r>
              <a:rPr lang="ru-RU" sz="2400" dirty="0">
                <a:latin typeface="+mj-lt"/>
              </a:rPr>
              <a:t>• скорость бросания тела мала, поэтому сопротивлением воздуха можно пренебречь и движение по оси X можно считать равномерным</a:t>
            </a:r>
            <a:r>
              <a:rPr lang="ru-RU" sz="2400" dirty="0" smtClean="0">
                <a:latin typeface="+mj-lt"/>
              </a:rPr>
              <a:t>.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3442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78" y="764704"/>
            <a:ext cx="76263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 smtClean="0">
                <a:latin typeface="+mj-lt"/>
                <a:ea typeface="Times New Roman" panose="02020603050405020304" pitchFamily="18" charset="0"/>
              </a:rPr>
              <a:t>2. Построение формальной модели </a:t>
            </a:r>
            <a:r>
              <a:rPr lang="ru-RU" sz="2400" dirty="0" smtClean="0">
                <a:latin typeface="+mj-lt"/>
                <a:ea typeface="Times New Roman" panose="02020603050405020304" pitchFamily="18" charset="0"/>
              </a:rPr>
              <a:t>выполняем с помощью известных </a:t>
            </a:r>
            <a:r>
              <a:rPr lang="ru-RU" sz="2400" dirty="0">
                <a:latin typeface="+mj-lt"/>
                <a:ea typeface="Times New Roman" panose="02020603050405020304" pitchFamily="18" charset="0"/>
              </a:rPr>
              <a:t>из курса физики </a:t>
            </a:r>
            <a:r>
              <a:rPr lang="ru-RU" sz="2400" dirty="0" smtClean="0">
                <a:latin typeface="+mj-lt"/>
                <a:ea typeface="Times New Roman" panose="02020603050405020304" pitchFamily="18" charset="0"/>
              </a:rPr>
              <a:t>формул </a:t>
            </a:r>
            <a:r>
              <a:rPr lang="ru-RU" sz="2400" dirty="0">
                <a:latin typeface="+mj-lt"/>
                <a:ea typeface="Times New Roman" panose="02020603050405020304" pitchFamily="18" charset="0"/>
              </a:rPr>
              <a:t>равномерного и равноускоренного движения. </a:t>
            </a:r>
            <a:endParaRPr lang="ru-RU" sz="2400" dirty="0" smtClean="0">
              <a:latin typeface="+mj-lt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latin typeface="+mj-lt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+mj-lt"/>
                <a:ea typeface="Times New Roman" panose="02020603050405020304" pitchFamily="18" charset="0"/>
              </a:rPr>
              <a:t>При 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заданных начальной скорости </a:t>
            </a:r>
            <a:r>
              <a:rPr lang="ru-RU" i="1" dirty="0">
                <a:latin typeface="+mj-lt"/>
                <a:ea typeface="Times New Roman" panose="02020603050405020304" pitchFamily="18" charset="0"/>
              </a:rPr>
              <a:t>v0 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и угле бросания, а значения координат дальности полета </a:t>
            </a:r>
            <a:r>
              <a:rPr lang="ru-RU" i="1" dirty="0">
                <a:latin typeface="+mj-lt"/>
                <a:ea typeface="Times New Roman" panose="02020603050405020304" pitchFamily="18" charset="0"/>
              </a:rPr>
              <a:t>х 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и высоты </a:t>
            </a:r>
            <a:r>
              <a:rPr lang="ru-RU" i="1" dirty="0">
                <a:latin typeface="+mj-lt"/>
                <a:ea typeface="Times New Roman" panose="02020603050405020304" pitchFamily="18" charset="0"/>
              </a:rPr>
              <a:t>у 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от времени можно описать следующими формулами:</a:t>
            </a:r>
            <a:endParaRPr lang="ru-RU" sz="11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2051" name="Picture 3" descr="Безымянны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73010"/>
            <a:ext cx="6751049" cy="273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11760" y="5949280"/>
            <a:ext cx="377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 1. Бросание мячика в площадку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79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085" y="2196980"/>
            <a:ext cx="4392488" cy="101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173" y="3810416"/>
            <a:ext cx="4454381" cy="119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47" y="5587816"/>
            <a:ext cx="7398765" cy="63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38936" y="641394"/>
            <a:ext cx="762362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Площадка расположена на поверхности Земли, поэтому из второй формулы можно выразить время, которое понадобится мячику, чтобы достичь площадки: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65714" y="3116792"/>
            <a:ext cx="77048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Значение времени </a:t>
            </a:r>
            <a:r>
              <a:rPr kumimoji="0" lang="ru-RU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 =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0 не имеет физического смысла, поэтому: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38936" y="4853527"/>
            <a:ext cx="77048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Подставим полученное выражение для времени в формулу для вычисления координаты </a:t>
            </a:r>
            <a:r>
              <a:rPr kumimoji="0" lang="ru-RU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х: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806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20688"/>
            <a:ext cx="7632848" cy="56886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26250" y="771462"/>
            <a:ext cx="7632848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Формализуем теперь условие попадание мячика в площадку. Пусть площадка расположена на расстоянии </a:t>
            </a:r>
            <a:r>
              <a:rPr kumimoji="0" lang="ru-RU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и имеет длину</a:t>
            </a:r>
            <a:r>
              <a:rPr kumimoji="0" lang="ru-RU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l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(см. рис. 1). Тогда попадание произойдет, если значение координаты х мячика будет удовлетворять условию в форме неравенства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7" name="Picture 1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604" y="3050942"/>
            <a:ext cx="4840140" cy="91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27584" y="4391526"/>
            <a:ext cx="74301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Если </a:t>
            </a:r>
            <a:r>
              <a:rPr kumimoji="0" lang="ru-RU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х &lt; s,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то это означает «недолет», а если </a:t>
            </a:r>
            <a:r>
              <a:rPr kumimoji="0" lang="ru-RU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х &gt; s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+</a:t>
            </a: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l</a:t>
            </a:r>
            <a:r>
              <a:rPr kumimoji="0" lang="ru-RU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то это означает «перелет».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9979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764704"/>
            <a:ext cx="7632848" cy="56886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+mj-lt"/>
              </a:rPr>
              <a:t> 3. Построение компьютерной модели движения тела.</a:t>
            </a:r>
          </a:p>
          <a:p>
            <a:pPr marL="0" indent="0" algn="just">
              <a:buNone/>
            </a:pPr>
            <a:endParaRPr lang="ru-RU" b="1" dirty="0" smtClean="0">
              <a:latin typeface="+mj-lt"/>
            </a:endParaRPr>
          </a:p>
          <a:p>
            <a:pPr marL="0" indent="0" algn="just">
              <a:buNone/>
            </a:pPr>
            <a:r>
              <a:rPr lang="ru-RU" dirty="0">
                <a:latin typeface="+mj-lt"/>
              </a:rPr>
              <a:t>На основе данной формальной модели создадим также компьютерную модель с использованием электронных таблиц </a:t>
            </a:r>
            <a:r>
              <a:rPr lang="en-US" dirty="0">
                <a:latin typeface="+mj-lt"/>
              </a:rPr>
              <a:t>Microsoft </a:t>
            </a:r>
            <a:r>
              <a:rPr lang="en-US" dirty="0" smtClean="0">
                <a:latin typeface="+mj-lt"/>
              </a:rPr>
              <a:t>Excel</a:t>
            </a:r>
            <a:r>
              <a:rPr lang="ru-RU" dirty="0" smtClean="0">
                <a:latin typeface="+mj-lt"/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latin typeface="+mj-lt"/>
              </a:rPr>
              <a:t>Визуализируем траектории движения тела с использованием диаграммы типа </a:t>
            </a:r>
            <a:r>
              <a:rPr lang="ru-RU" i="1" dirty="0">
                <a:latin typeface="+mj-lt"/>
              </a:rPr>
              <a:t>График.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6362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7276525" cy="4958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Практическое занятие.</a:t>
            </a:r>
            <a:endParaRPr lang="en-US" sz="2800" dirty="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360000" algn="just">
              <a:buNone/>
            </a:pPr>
            <a:r>
              <a:rPr lang="ru-RU" sz="2800" dirty="0"/>
              <a:t>Создание компьютерной модели с использованием электронных таблиц </a:t>
            </a:r>
            <a:r>
              <a:rPr lang="en-US" sz="2800" dirty="0"/>
              <a:t>Microsoft Excel</a:t>
            </a:r>
            <a:r>
              <a:rPr lang="ru-RU" sz="2800" dirty="0" smtClean="0"/>
              <a:t>.</a:t>
            </a:r>
            <a:endParaRPr lang="en-US" sz="2800" dirty="0" smtClean="0"/>
          </a:p>
          <a:p>
            <a:pPr marL="0" indent="360000" algn="just">
              <a:buNone/>
            </a:pPr>
            <a:r>
              <a:rPr lang="ru-RU" sz="2800" dirty="0" smtClean="0"/>
              <a:t>Визуализировать </a:t>
            </a:r>
            <a:r>
              <a:rPr lang="ru-RU" sz="2800" dirty="0"/>
              <a:t>траектории движения тела с использованием диаграммы типа </a:t>
            </a:r>
            <a:r>
              <a:rPr lang="ru-RU" sz="2800" i="1" dirty="0"/>
              <a:t>График.</a:t>
            </a: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928939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7276525" cy="4958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1. </a:t>
            </a:r>
            <a:r>
              <a:rPr lang="ru-RU" sz="2800" dirty="0" smtClean="0"/>
              <a:t>Определить первоначальные значения скорости и угла бросания.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204864"/>
            <a:ext cx="49149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572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738</TotalTime>
  <Words>471</Words>
  <Application>Microsoft Office PowerPoint</Application>
  <PresentationFormat>Экран (4:3)</PresentationFormat>
  <Paragraphs>48</Paragraphs>
  <Slides>18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Brush Script MT</vt:lpstr>
      <vt:lpstr>Calibri</vt:lpstr>
      <vt:lpstr>Constantia</vt:lpstr>
      <vt:lpstr>Franklin Gothic Book</vt:lpstr>
      <vt:lpstr>Rage Italic</vt:lpstr>
      <vt:lpstr>Times New Roman</vt:lpstr>
      <vt:lpstr>Кнопка</vt:lpstr>
      <vt:lpstr>Построение и исследование физических  моделей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Базы данных  в электронных таблицах</dc:title>
  <dc:creator>Викуша</dc:creator>
  <cp:lastModifiedBy>Wika</cp:lastModifiedBy>
  <cp:revision>87</cp:revision>
  <dcterms:created xsi:type="dcterms:W3CDTF">2015-01-11T15:58:15Z</dcterms:created>
  <dcterms:modified xsi:type="dcterms:W3CDTF">2015-05-12T16:31:55Z</dcterms:modified>
</cp:coreProperties>
</file>