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0"/>
  </p:notesMasterIdLst>
  <p:sldIdLst>
    <p:sldId id="256" r:id="rId2"/>
    <p:sldId id="257" r:id="rId3"/>
    <p:sldId id="290" r:id="rId4"/>
    <p:sldId id="304" r:id="rId5"/>
    <p:sldId id="285" r:id="rId6"/>
    <p:sldId id="291" r:id="rId7"/>
    <p:sldId id="292" r:id="rId8"/>
    <p:sldId id="27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3" autoAdjust="0"/>
    <p:restoredTop sz="94660"/>
  </p:normalViewPr>
  <p:slideViewPr>
    <p:cSldViewPr>
      <p:cViewPr varScale="1">
        <p:scale>
          <a:sx n="70" d="100"/>
          <a:sy n="70" d="100"/>
        </p:scale>
        <p:origin x="13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795A2-E223-42D0-8F9E-AAB0C14E199C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A289D1-F007-47ED-8DC5-455FFC0AB5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993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913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2338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7320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50039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4978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A289D1-F007-47ED-8DC5-455FFC0AB535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4503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10.05.2015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412776"/>
            <a:ext cx="7416824" cy="3312368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Основные этапы разработки и исследования моделей на компьютере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656685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836712"/>
            <a:ext cx="7560840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dirty="0">
                <a:latin typeface="+mj-lt"/>
                <a:ea typeface="Times New Roman" panose="02020603050405020304" pitchFamily="18" charset="0"/>
                <a:cs typeface="Aharoni" panose="02010803020104030203" pitchFamily="2" charset="-79"/>
              </a:rPr>
              <a:t>Процесс разработки моделей и их исследование на компьютере можно разделить на несколько основных </a:t>
            </a:r>
            <a:r>
              <a:rPr lang="ru-RU" sz="2400" dirty="0" smtClean="0">
                <a:latin typeface="+mj-lt"/>
                <a:ea typeface="Times New Roman" panose="02020603050405020304" pitchFamily="18" charset="0"/>
                <a:cs typeface="Aharoni" panose="02010803020104030203" pitchFamily="2" charset="-79"/>
              </a:rPr>
              <a:t>этапов:</a:t>
            </a:r>
          </a:p>
          <a:p>
            <a:pPr algn="just">
              <a:spcAft>
                <a:spcPts val="0"/>
              </a:spcAft>
            </a:pPr>
            <a:endParaRPr lang="ru-RU" sz="2400" dirty="0" smtClean="0">
              <a:latin typeface="+mj-lt"/>
              <a:ea typeface="Times New Roman" panose="02020603050405020304" pitchFamily="18" charset="0"/>
              <a:cs typeface="Aharoni" panose="02010803020104030203" pitchFamily="2" charset="-79"/>
            </a:endParaRPr>
          </a:p>
          <a:p>
            <a:pPr algn="just"/>
            <a:r>
              <a:rPr lang="ru-RU" sz="2400" b="1" dirty="0" smtClean="0">
                <a:solidFill>
                  <a:srgbClr val="FF0000"/>
                </a:solidFill>
                <a:effectLst/>
                <a:latin typeface="+mj-lt"/>
                <a:ea typeface="Times New Roman" panose="02020603050405020304" pitchFamily="18" charset="0"/>
                <a:cs typeface="Aharoni" panose="02010803020104030203" pitchFamily="2" charset="-79"/>
              </a:rPr>
              <a:t>1 этап. </a:t>
            </a:r>
            <a:r>
              <a:rPr lang="ru-RU" sz="2400" b="1" dirty="0" smtClean="0">
                <a:effectLst/>
                <a:latin typeface="+mj-lt"/>
                <a:ea typeface="Times New Roman" panose="02020603050405020304" pitchFamily="18" charset="0"/>
                <a:cs typeface="Aharoni" panose="02010803020104030203" pitchFamily="2" charset="-79"/>
              </a:rPr>
              <a:t>Построение </a:t>
            </a:r>
            <a:r>
              <a:rPr lang="ru-RU" sz="2400" b="1" dirty="0" smtClean="0">
                <a:latin typeface="+mj-lt"/>
                <a:cs typeface="Aharoni" panose="02010803020104030203" pitchFamily="2" charset="-79"/>
              </a:rPr>
              <a:t>описательной информационной модели. </a:t>
            </a:r>
          </a:p>
          <a:p>
            <a:pPr algn="just"/>
            <a:endParaRPr lang="ru-RU" sz="2400" b="1" dirty="0" smtClean="0">
              <a:latin typeface="+mj-lt"/>
              <a:cs typeface="Aharoni" panose="02010803020104030203" pitchFamily="2" charset="-79"/>
            </a:endParaRPr>
          </a:p>
          <a:p>
            <a:pPr algn="just"/>
            <a:r>
              <a:rPr lang="ru-RU" sz="2400" dirty="0" smtClean="0">
                <a:latin typeface="+mj-lt"/>
                <a:cs typeface="Aharoni" panose="02010803020104030203" pitchFamily="2" charset="-79"/>
              </a:rPr>
              <a:t>Такая </a:t>
            </a:r>
            <a:r>
              <a:rPr lang="ru-RU" sz="2400" dirty="0">
                <a:latin typeface="+mj-lt"/>
                <a:cs typeface="Aharoni" panose="02010803020104030203" pitchFamily="2" charset="-79"/>
              </a:rPr>
              <a:t>модель выделяет существенные, с точки зрения целей проводимого исследования, свойства объекта, а несущественными свойствами пренебрегает</a:t>
            </a:r>
            <a:r>
              <a:rPr lang="ru-RU" sz="2400" dirty="0" smtClean="0">
                <a:latin typeface="+mj-lt"/>
                <a:cs typeface="Aharoni" panose="02010803020104030203" pitchFamily="2" charset="-79"/>
              </a:rPr>
              <a:t>.</a:t>
            </a:r>
          </a:p>
          <a:p>
            <a:pPr algn="just"/>
            <a:endParaRPr lang="ru-RU" sz="2000" dirty="0">
              <a:latin typeface="+mj-lt"/>
              <a:cs typeface="Aharoni" panose="02010803020104030203" pitchFamily="2" charset="-79"/>
            </a:endParaRPr>
          </a:p>
          <a:p>
            <a:pPr algn="just">
              <a:spcAft>
                <a:spcPts val="0"/>
              </a:spcAft>
            </a:pPr>
            <a:endParaRPr lang="ru-RU" sz="2000" dirty="0" smtClean="0">
              <a:latin typeface="+mj-lt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37572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632848" cy="5688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628800"/>
            <a:ext cx="734481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+mj-lt"/>
                <a:cs typeface="Aharoni" panose="02010803020104030203" pitchFamily="2" charset="-79"/>
              </a:rPr>
              <a:t>2 этап. </a:t>
            </a:r>
            <a:r>
              <a:rPr lang="ru-RU" sz="2400" b="1" dirty="0">
                <a:latin typeface="+mj-lt"/>
                <a:cs typeface="Aharoni" panose="02010803020104030203" pitchFamily="2" charset="-79"/>
              </a:rPr>
              <a:t>Создание формализованной модели. </a:t>
            </a:r>
            <a:endParaRPr lang="ru-RU" sz="2400" b="1" dirty="0" smtClean="0">
              <a:latin typeface="+mj-lt"/>
              <a:cs typeface="Aharoni" panose="02010803020104030203" pitchFamily="2" charset="-79"/>
            </a:endParaRPr>
          </a:p>
          <a:p>
            <a:pPr algn="just">
              <a:spcAft>
                <a:spcPts val="0"/>
              </a:spcAft>
            </a:pPr>
            <a:endParaRPr lang="ru-RU" sz="2400" b="1" dirty="0">
              <a:latin typeface="+mj-lt"/>
              <a:cs typeface="Aharoni" panose="02010803020104030203" pitchFamily="2" charset="-79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+mj-lt"/>
                <a:cs typeface="Aharoni" panose="02010803020104030203" pitchFamily="2" charset="-79"/>
              </a:rPr>
              <a:t>В такой модели с помощью формул, уравнений или неравенств фиксируются формальные соотношения между начальными и конечными значениями свойств объектов.</a:t>
            </a:r>
          </a:p>
        </p:txBody>
      </p:sp>
    </p:spTree>
    <p:extLst>
      <p:ext uri="{BB962C8B-B14F-4D97-AF65-F5344CB8AC3E}">
        <p14:creationId xmlns:p14="http://schemas.microsoft.com/office/powerpoint/2010/main" val="1547796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548680"/>
            <a:ext cx="7632848" cy="5688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700808"/>
            <a:ext cx="748883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  <a:cs typeface="Aharoni" panose="02010803020104030203" pitchFamily="2" charset="-79"/>
              </a:rPr>
              <a:t>3 этап. </a:t>
            </a:r>
            <a:r>
              <a:rPr lang="ru-RU" sz="2400" b="1" dirty="0">
                <a:latin typeface="+mj-lt"/>
                <a:ea typeface="Times New Roman" panose="02020603050405020304" pitchFamily="18" charset="0"/>
                <a:cs typeface="Aharoni" panose="02010803020104030203" pitchFamily="2" charset="-79"/>
              </a:rPr>
              <a:t>П</a:t>
            </a:r>
            <a:r>
              <a:rPr lang="ru-RU" sz="2400" b="1" dirty="0">
                <a:latin typeface="+mj-lt"/>
                <a:cs typeface="Aharoni" panose="02010803020104030203" pitchFamily="2" charset="-79"/>
              </a:rPr>
              <a:t>реобразование формализованной информационной модели в компьютерную модель. </a:t>
            </a:r>
            <a:endParaRPr lang="ru-RU" sz="2400" b="1" dirty="0" smtClean="0">
              <a:latin typeface="+mj-lt"/>
              <a:cs typeface="Aharoni" panose="02010803020104030203" pitchFamily="2" charset="-79"/>
            </a:endParaRPr>
          </a:p>
          <a:p>
            <a:pPr algn="just">
              <a:spcAft>
                <a:spcPts val="0"/>
              </a:spcAft>
            </a:pPr>
            <a:endParaRPr lang="ru-RU" sz="2400" b="1" dirty="0">
              <a:latin typeface="+mj-lt"/>
              <a:cs typeface="Aharoni" panose="02010803020104030203" pitchFamily="2" charset="-79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+mj-lt"/>
                <a:cs typeface="Aharoni" panose="02010803020104030203" pitchFamily="2" charset="-79"/>
              </a:rPr>
              <a:t>Такая модель  выражается на понятном для компьютера языке.</a:t>
            </a:r>
          </a:p>
        </p:txBody>
      </p:sp>
    </p:spTree>
    <p:extLst>
      <p:ext uri="{BB962C8B-B14F-4D97-AF65-F5344CB8AC3E}">
        <p14:creationId xmlns:p14="http://schemas.microsoft.com/office/powerpoint/2010/main" val="1986598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692696"/>
            <a:ext cx="75608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+mj-lt"/>
              </a:rPr>
              <a:t>Существуют различные пути построения компьютерных моделей, в том числе</a:t>
            </a:r>
            <a:r>
              <a:rPr lang="ru-RU" sz="2400" dirty="0" smtClean="0">
                <a:latin typeface="+mj-lt"/>
              </a:rPr>
              <a:t>:</a:t>
            </a:r>
          </a:p>
          <a:p>
            <a:pPr algn="just"/>
            <a:endParaRPr lang="ru-RU" sz="2400" dirty="0">
              <a:latin typeface="+mj-lt"/>
            </a:endParaRPr>
          </a:p>
          <a:p>
            <a:pPr algn="just"/>
            <a:r>
              <a:rPr lang="ru-RU" sz="2400" dirty="0">
                <a:latin typeface="+mj-lt"/>
              </a:rPr>
              <a:t>• создание </a:t>
            </a:r>
            <a:r>
              <a:rPr lang="ru-RU" sz="2400" dirty="0" smtClean="0">
                <a:latin typeface="+mj-lt"/>
              </a:rPr>
              <a:t>в </a:t>
            </a:r>
            <a:r>
              <a:rPr lang="ru-RU" sz="2400" dirty="0">
                <a:latin typeface="+mj-lt"/>
              </a:rPr>
              <a:t>форме проекта на одном из языков программирования</a:t>
            </a:r>
            <a:r>
              <a:rPr lang="ru-RU" sz="2400" dirty="0" smtClean="0">
                <a:latin typeface="+mj-lt"/>
              </a:rPr>
              <a:t>;</a:t>
            </a:r>
          </a:p>
          <a:p>
            <a:pPr algn="just"/>
            <a:endParaRPr lang="ru-RU" sz="2400" dirty="0">
              <a:latin typeface="+mj-lt"/>
            </a:endParaRPr>
          </a:p>
          <a:p>
            <a:pPr algn="just"/>
            <a:r>
              <a:rPr lang="ru-RU" sz="2400" dirty="0">
                <a:latin typeface="+mj-lt"/>
              </a:rPr>
              <a:t>• построение </a:t>
            </a:r>
            <a:r>
              <a:rPr lang="ru-RU" sz="2400" dirty="0" smtClean="0">
                <a:latin typeface="+mj-lt"/>
              </a:rPr>
              <a:t>с </a:t>
            </a:r>
            <a:r>
              <a:rPr lang="ru-RU" sz="2400" dirty="0">
                <a:latin typeface="+mj-lt"/>
              </a:rPr>
              <a:t>использованием электронных таблиц или других приложений: систем компьютерного черчения, систем управления базами данных, геоинформационных систем и т. д.</a:t>
            </a:r>
            <a:endParaRPr lang="ru-RU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33442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844824"/>
            <a:ext cx="734481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4 этап. </a:t>
            </a:r>
            <a:r>
              <a:rPr lang="ru-RU" sz="2400" b="1" dirty="0" smtClean="0">
                <a:latin typeface="+mj-lt"/>
                <a:ea typeface="Times New Roman" panose="02020603050405020304" pitchFamily="18" charset="0"/>
              </a:rPr>
              <a:t>Проведение компьютерного </a:t>
            </a:r>
            <a:r>
              <a:rPr lang="ru-RU" sz="2400" b="1" dirty="0">
                <a:latin typeface="+mj-lt"/>
                <a:ea typeface="Times New Roman" panose="02020603050405020304" pitchFamily="18" charset="0"/>
              </a:rPr>
              <a:t>эксперимента. </a:t>
            </a:r>
            <a:endParaRPr lang="ru-RU" sz="2400" b="1" dirty="0" smtClean="0">
              <a:latin typeface="+mj-lt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ru-RU" sz="2400" dirty="0">
              <a:latin typeface="+mj-lt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+mj-lt"/>
                <a:ea typeface="Times New Roman" panose="02020603050405020304" pitchFamily="18" charset="0"/>
              </a:rPr>
              <a:t>Если </a:t>
            </a:r>
            <a:r>
              <a:rPr lang="ru-RU" sz="2400" dirty="0">
                <a:latin typeface="+mj-lt"/>
                <a:ea typeface="Times New Roman" panose="02020603050405020304" pitchFamily="18" charset="0"/>
              </a:rPr>
              <a:t>компьютерная модель существует в виде проекта на одном из языков программирования, ее нужно запустить на выполнение, ввести исходные данные и получить результаты</a:t>
            </a:r>
            <a:r>
              <a:rPr lang="ru-RU" sz="2400" dirty="0" smtClean="0">
                <a:latin typeface="+mj-lt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400" dirty="0" smtClean="0">
              <a:latin typeface="+mj-lt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+mj-lt"/>
                <a:ea typeface="Times New Roman" panose="02020603050405020304" pitchFamily="18" charset="0"/>
              </a:rPr>
              <a:t>Н</a:t>
            </a:r>
            <a:r>
              <a:rPr lang="ru-RU" sz="2400" dirty="0" smtClean="0">
                <a:latin typeface="+mj-lt"/>
                <a:ea typeface="Times New Roman" panose="02020603050405020304" pitchFamily="18" charset="0"/>
              </a:rPr>
              <a:t>апример</a:t>
            </a:r>
            <a:r>
              <a:rPr lang="ru-RU" sz="2400" dirty="0">
                <a:latin typeface="+mj-lt"/>
                <a:ea typeface="Times New Roman" panose="02020603050405020304" pitchFamily="18" charset="0"/>
              </a:rPr>
              <a:t>, в электронных </a:t>
            </a:r>
            <a:r>
              <a:rPr lang="ru-RU" sz="2400" dirty="0" smtClean="0">
                <a:latin typeface="+mj-lt"/>
                <a:ea typeface="Times New Roman" panose="02020603050405020304" pitchFamily="18" charset="0"/>
              </a:rPr>
              <a:t>таблицах </a:t>
            </a:r>
            <a:r>
              <a:rPr lang="ru-RU" sz="2400" dirty="0">
                <a:latin typeface="+mj-lt"/>
                <a:ea typeface="Times New Roman" panose="02020603050405020304" pitchFamily="18" charset="0"/>
              </a:rPr>
              <a:t>можно построить диаграмму или </a:t>
            </a:r>
            <a:r>
              <a:rPr lang="ru-RU" sz="2400" dirty="0" smtClean="0">
                <a:latin typeface="+mj-lt"/>
                <a:ea typeface="Times New Roman" panose="02020603050405020304" pitchFamily="18" charset="0"/>
              </a:rPr>
              <a:t>график.</a:t>
            </a:r>
            <a:endParaRPr lang="ru-RU" sz="2400" dirty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806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20688"/>
            <a:ext cx="7632848" cy="568863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971600" y="1484784"/>
            <a:ext cx="734481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5 этап. </a:t>
            </a:r>
            <a:r>
              <a:rPr lang="ru-RU" sz="2400" b="1" dirty="0" smtClean="0">
                <a:latin typeface="+mj-lt"/>
                <a:ea typeface="Times New Roman" panose="02020603050405020304" pitchFamily="18" charset="0"/>
              </a:rPr>
              <a:t>Анализ </a:t>
            </a:r>
            <a:r>
              <a:rPr lang="ru-RU" sz="2400" b="1" dirty="0">
                <a:latin typeface="+mj-lt"/>
                <a:ea typeface="Times New Roman" panose="02020603050405020304" pitchFamily="18" charset="0"/>
              </a:rPr>
              <a:t>полученных результатов и </a:t>
            </a:r>
            <a:r>
              <a:rPr lang="ru-RU" sz="2400" b="1" dirty="0" smtClean="0">
                <a:latin typeface="+mj-lt"/>
                <a:ea typeface="Times New Roman" panose="02020603050405020304" pitchFamily="18" charset="0"/>
              </a:rPr>
              <a:t>корректировка </a:t>
            </a:r>
            <a:r>
              <a:rPr lang="ru-RU" sz="2400" b="1" dirty="0">
                <a:latin typeface="+mj-lt"/>
                <a:ea typeface="Times New Roman" panose="02020603050405020304" pitchFamily="18" charset="0"/>
              </a:rPr>
              <a:t>исследуемой модели</a:t>
            </a:r>
            <a:r>
              <a:rPr lang="ru-RU" sz="2400" b="1" dirty="0" smtClean="0">
                <a:latin typeface="+mj-lt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400" b="1" dirty="0" smtClean="0">
              <a:latin typeface="+mj-lt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+mj-lt"/>
                <a:ea typeface="Times New Roman" panose="02020603050405020304" pitchFamily="18" charset="0"/>
              </a:rPr>
              <a:t>В </a:t>
            </a:r>
            <a:r>
              <a:rPr lang="ru-RU" sz="2400" dirty="0">
                <a:latin typeface="+mj-lt"/>
                <a:ea typeface="Times New Roman" panose="02020603050405020304" pitchFamily="18" charset="0"/>
              </a:rPr>
              <a:t>случае расхождения результатов, полученных при исследовании информационной модели, с измеряемыми параметрами реальных объектов можно сделать вывод, что на предыдущих этапах построения модели были допущены ошибки или неточности</a:t>
            </a:r>
            <a:r>
              <a:rPr lang="ru-RU" sz="2400" dirty="0" smtClean="0">
                <a:latin typeface="+mj-lt"/>
                <a:ea typeface="Times New Roman" panose="02020603050405020304" pitchFamily="18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ru-RU" sz="2400" dirty="0">
              <a:effectLst/>
              <a:latin typeface="+mj-lt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 smtClean="0">
                <a:latin typeface="+mj-lt"/>
              </a:rPr>
              <a:t>Например, в </a:t>
            </a:r>
            <a:r>
              <a:rPr lang="ru-RU" sz="2400" dirty="0">
                <a:latin typeface="+mj-lt"/>
              </a:rPr>
              <a:t>процессе формализации могут быть допущены ошибки в </a:t>
            </a:r>
            <a:r>
              <a:rPr lang="ru-RU" sz="2400" dirty="0" smtClean="0">
                <a:latin typeface="+mj-lt"/>
              </a:rPr>
              <a:t>формулах.</a:t>
            </a:r>
            <a:endParaRPr lang="ru-RU" sz="2400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9979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6525" cy="49583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Домашнее задание:</a:t>
            </a:r>
          </a:p>
          <a:p>
            <a:pPr marL="0" indent="0">
              <a:buNone/>
            </a:pPr>
            <a:endParaRPr lang="ru-RU" sz="2800" dirty="0"/>
          </a:p>
          <a:p>
            <a:pPr marL="0" indent="0">
              <a:buNone/>
            </a:pPr>
            <a:r>
              <a:rPr lang="ru-RU" sz="2800" dirty="0"/>
              <a:t>Стр. </a:t>
            </a:r>
            <a:r>
              <a:rPr lang="ru-RU" sz="2800" dirty="0" smtClean="0"/>
              <a:t>1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52</a:t>
            </a:r>
            <a:r>
              <a:rPr lang="ru-RU" sz="2800" dirty="0" smtClean="0"/>
              <a:t>-154</a:t>
            </a:r>
            <a:r>
              <a:rPr lang="ru-RU" sz="2800" smtClean="0"/>
              <a:t>. </a:t>
            </a:r>
          </a:p>
          <a:p>
            <a:pPr marL="0" indent="0">
              <a:buNone/>
            </a:pPr>
            <a:endParaRPr 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val="2720586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700</TotalTime>
  <Words>262</Words>
  <Application>Microsoft Office PowerPoint</Application>
  <PresentationFormat>Экран (4:3)</PresentationFormat>
  <Paragraphs>39</Paragraphs>
  <Slides>8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Aharoni</vt:lpstr>
      <vt:lpstr>Arial</vt:lpstr>
      <vt:lpstr>Brush Script MT</vt:lpstr>
      <vt:lpstr>Calibri</vt:lpstr>
      <vt:lpstr>Constantia</vt:lpstr>
      <vt:lpstr>Franklin Gothic Book</vt:lpstr>
      <vt:lpstr>Rage Italic</vt:lpstr>
      <vt:lpstr>Times New Roman</vt:lpstr>
      <vt:lpstr>Кнопка</vt:lpstr>
      <vt:lpstr>Основные этапы разработки и исследования моделей на компьютере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Базы данных  в электронных таблицах</dc:title>
  <dc:creator>Викуша</dc:creator>
  <cp:lastModifiedBy>Wika</cp:lastModifiedBy>
  <cp:revision>83</cp:revision>
  <dcterms:created xsi:type="dcterms:W3CDTF">2015-01-11T15:58:15Z</dcterms:created>
  <dcterms:modified xsi:type="dcterms:W3CDTF">2015-05-10T04:37:37Z</dcterms:modified>
</cp:coreProperties>
</file>