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9"/>
  </p:notesMasterIdLst>
  <p:sldIdLst>
    <p:sldId id="256" r:id="rId2"/>
    <p:sldId id="257" r:id="rId3"/>
    <p:sldId id="285" r:id="rId4"/>
    <p:sldId id="287" r:id="rId5"/>
    <p:sldId id="288" r:id="rId6"/>
    <p:sldId id="286" r:id="rId7"/>
    <p:sldId id="281" r:id="rId8"/>
    <p:sldId id="258" r:id="rId9"/>
    <p:sldId id="259" r:id="rId10"/>
    <p:sldId id="273" r:id="rId11"/>
    <p:sldId id="276" r:id="rId12"/>
    <p:sldId id="275" r:id="rId13"/>
    <p:sldId id="277" r:id="rId14"/>
    <p:sldId id="283" r:id="rId15"/>
    <p:sldId id="268" r:id="rId16"/>
    <p:sldId id="289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8" autoAdjust="0"/>
    <p:restoredTop sz="94660"/>
  </p:normalViewPr>
  <p:slideViewPr>
    <p:cSldViewPr>
      <p:cViewPr varScale="1">
        <p:scale>
          <a:sx n="70" d="100"/>
          <a:sy n="70" d="100"/>
        </p:scale>
        <p:origin x="49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9795A2-E223-42D0-8F9E-AAB0C14E199C}" type="datetimeFigureOut">
              <a:rPr lang="ru-RU" smtClean="0"/>
              <a:pPr/>
              <a:t>15.03.2015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A289D1-F007-47ED-8DC5-455FFC0AB5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3993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289D1-F007-47ED-8DC5-455FFC0AB535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9131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289D1-F007-47ED-8DC5-455FFC0AB535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50039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289D1-F007-47ED-8DC5-455FFC0AB535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86172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289D1-F007-47ED-8DC5-455FFC0AB535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51597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289D1-F007-47ED-8DC5-455FFC0AB535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6236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15.03.2015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15.03.2015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15.03.2015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15.03.2015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15.03.2015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15.03.2015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4C71EC6-210F-42DE-9C53-41977AD35B3D}" type="datetimeFigureOut">
              <a:rPr lang="ru-RU" smtClean="0"/>
              <a:pPr/>
              <a:t>15.03.2015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196752"/>
            <a:ext cx="7416824" cy="3312368"/>
          </a:xfrm>
        </p:spPr>
        <p:txBody>
          <a:bodyPr>
            <a:normAutofit/>
          </a:bodyPr>
          <a:lstStyle/>
          <a:p>
            <a:r>
              <a:rPr lang="ru-RU" sz="6000" dirty="0" smtClean="0"/>
              <a:t>Переменные: </a:t>
            </a:r>
            <a:br>
              <a:rPr lang="ru-RU" sz="6000" dirty="0" smtClean="0"/>
            </a:br>
            <a:r>
              <a:rPr lang="ru-RU" sz="6000" dirty="0" smtClean="0"/>
              <a:t>тип, имя, значение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6566850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476672"/>
            <a:ext cx="7848872" cy="59766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</a:rPr>
              <a:t>Логические </a:t>
            </a:r>
            <a:r>
              <a:rPr lang="ru-RU" dirty="0" smtClean="0">
                <a:solidFill>
                  <a:srgbClr val="FF0000"/>
                </a:solidFill>
              </a:rPr>
              <a:t>выражения </a:t>
            </a:r>
            <a:r>
              <a:rPr lang="ru-RU" dirty="0" smtClean="0"/>
              <a:t>– выражения, в </a:t>
            </a:r>
            <a:r>
              <a:rPr lang="ru-RU" dirty="0"/>
              <a:t>состав </a:t>
            </a:r>
            <a:r>
              <a:rPr lang="ru-RU" dirty="0" smtClean="0"/>
              <a:t>которых могут </a:t>
            </a:r>
            <a:r>
              <a:rPr lang="ru-RU" dirty="0"/>
              <a:t>входить логические переменные, логические значения, операторы сравнения чисел и строк, а также логические операции. </a:t>
            </a:r>
            <a:endParaRPr lang="ru-RU" dirty="0" smtClean="0"/>
          </a:p>
          <a:p>
            <a:pPr marL="0" indent="0">
              <a:buNone/>
            </a:pPr>
            <a:endParaRPr lang="ru-RU" sz="1200" dirty="0" smtClean="0"/>
          </a:p>
          <a:p>
            <a:pPr marL="0" indent="0">
              <a:buNone/>
            </a:pPr>
            <a:r>
              <a:rPr lang="ru-RU" sz="2000" dirty="0" smtClean="0"/>
              <a:t>Логические </a:t>
            </a:r>
            <a:r>
              <a:rPr lang="ru-RU" sz="2000" dirty="0"/>
              <a:t>выражения могут принимать лишь два значения: </a:t>
            </a:r>
            <a:r>
              <a:rPr lang="ru-RU" sz="2000" b="1" dirty="0" err="1"/>
              <a:t>True</a:t>
            </a:r>
            <a:r>
              <a:rPr lang="ru-RU" sz="2000" b="1" dirty="0"/>
              <a:t> </a:t>
            </a:r>
            <a:r>
              <a:rPr lang="ru-RU" sz="2000" dirty="0"/>
              <a:t>(истина) и </a:t>
            </a:r>
            <a:r>
              <a:rPr lang="ru-RU" sz="2000" b="1" dirty="0" err="1"/>
              <a:t>False</a:t>
            </a:r>
            <a:r>
              <a:rPr lang="ru-RU" sz="2000" b="1" dirty="0"/>
              <a:t> </a:t>
            </a:r>
            <a:r>
              <a:rPr lang="ru-RU" sz="2000" dirty="0"/>
              <a:t>(ложь</a:t>
            </a:r>
            <a:r>
              <a:rPr lang="ru-RU" sz="2000" dirty="0" smtClean="0"/>
              <a:t>).</a:t>
            </a:r>
          </a:p>
          <a:p>
            <a:pPr marL="0" indent="0">
              <a:buNone/>
            </a:pPr>
            <a:endParaRPr lang="ru-RU" sz="1050" dirty="0"/>
          </a:p>
          <a:p>
            <a:pPr marL="0" indent="0">
              <a:buNone/>
            </a:pPr>
            <a:r>
              <a:rPr lang="ru-RU" sz="2000" dirty="0" smtClean="0"/>
              <a:t>Над элементами логических выражений могут производиться логические операции:</a:t>
            </a:r>
          </a:p>
          <a:p>
            <a:pPr marL="0" indent="0">
              <a:buNone/>
            </a:pPr>
            <a:r>
              <a:rPr lang="ru-RU" sz="2000" dirty="0" smtClean="0"/>
              <a:t>логическое </a:t>
            </a:r>
            <a:r>
              <a:rPr lang="ru-RU" sz="2000" dirty="0"/>
              <a:t>умножение — </a:t>
            </a:r>
            <a:r>
              <a:rPr lang="ru-RU" sz="2000" b="1" dirty="0" err="1"/>
              <a:t>And</a:t>
            </a:r>
            <a:r>
              <a:rPr lang="ru-RU" sz="2000" b="1" dirty="0"/>
              <a:t>, </a:t>
            </a:r>
            <a:endParaRPr lang="ru-RU" sz="2000" b="1" dirty="0" smtClean="0"/>
          </a:p>
          <a:p>
            <a:pPr marL="0" indent="0">
              <a:buNone/>
            </a:pPr>
            <a:r>
              <a:rPr lang="ru-RU" sz="2000" dirty="0" smtClean="0"/>
              <a:t>логическое </a:t>
            </a:r>
            <a:r>
              <a:rPr lang="ru-RU" sz="2000" dirty="0"/>
              <a:t>сложение — </a:t>
            </a:r>
            <a:r>
              <a:rPr lang="ru-RU" sz="2000" b="1" dirty="0" err="1" smtClean="0"/>
              <a:t>Or</a:t>
            </a:r>
            <a:endParaRPr lang="ru-RU" sz="2000" b="1" dirty="0" smtClean="0"/>
          </a:p>
          <a:p>
            <a:pPr marL="0" indent="0">
              <a:buNone/>
            </a:pPr>
            <a:r>
              <a:rPr lang="ru-RU" sz="2000" dirty="0" smtClean="0"/>
              <a:t>логическое </a:t>
            </a:r>
            <a:r>
              <a:rPr lang="ru-RU" sz="2000" dirty="0"/>
              <a:t>отрицание — </a:t>
            </a:r>
            <a:r>
              <a:rPr lang="ru-RU" sz="2000" b="1" dirty="0" err="1"/>
              <a:t>Not</a:t>
            </a:r>
            <a:r>
              <a:rPr lang="ru-RU" sz="2000" b="1" dirty="0" smtClean="0"/>
              <a:t>.</a:t>
            </a:r>
          </a:p>
          <a:p>
            <a:pPr marL="0" indent="0">
              <a:buNone/>
            </a:pPr>
            <a:endParaRPr lang="ru-RU" sz="900" b="1" dirty="0" smtClean="0"/>
          </a:p>
          <a:p>
            <a:pPr marL="0" indent="0">
              <a:buNone/>
            </a:pPr>
            <a:r>
              <a:rPr lang="ru-RU" sz="2000" dirty="0" smtClean="0"/>
              <a:t>Например, </a:t>
            </a:r>
            <a:r>
              <a:rPr lang="ru-RU" sz="2000" b="1" dirty="0" smtClean="0"/>
              <a:t>(</a:t>
            </a:r>
            <a:r>
              <a:rPr lang="ru-RU" sz="2000" b="1" dirty="0"/>
              <a:t>5 &gt; 3) </a:t>
            </a:r>
            <a:r>
              <a:rPr lang="ru-RU" sz="2000" b="1" dirty="0" err="1"/>
              <a:t>And</a:t>
            </a:r>
            <a:r>
              <a:rPr lang="ru-RU" sz="2000" b="1" dirty="0"/>
              <a:t> ("А" = "В") = </a:t>
            </a:r>
            <a:r>
              <a:rPr lang="ru-RU" sz="2000" b="1" dirty="0" err="1"/>
              <a:t>False</a:t>
            </a:r>
            <a:endParaRPr lang="ru-RU" sz="2000" dirty="0"/>
          </a:p>
          <a:p>
            <a:pPr marL="0" indent="0">
              <a:buNone/>
            </a:pPr>
            <a:r>
              <a:rPr lang="ru-RU" sz="2000" b="1" dirty="0" smtClean="0"/>
              <a:t>                   (</a:t>
            </a:r>
            <a:r>
              <a:rPr lang="ru-RU" sz="2000" b="1" dirty="0"/>
              <a:t>5 &gt; 3) </a:t>
            </a:r>
            <a:r>
              <a:rPr lang="ru-RU" sz="2000" b="1" dirty="0" err="1"/>
              <a:t>Or</a:t>
            </a:r>
            <a:r>
              <a:rPr lang="ru-RU" sz="2000" b="1" dirty="0"/>
              <a:t> ("А" = "В") = </a:t>
            </a:r>
            <a:r>
              <a:rPr lang="ru-RU" sz="2000" b="1" dirty="0" err="1"/>
              <a:t>True</a:t>
            </a:r>
            <a:endParaRPr lang="ru-RU" sz="2000" dirty="0"/>
          </a:p>
          <a:p>
            <a:pPr marL="0" indent="0">
              <a:buNone/>
            </a:pPr>
            <a:r>
              <a:rPr lang="ru-RU" sz="2000" b="1" dirty="0" smtClean="0"/>
              <a:t>                   </a:t>
            </a:r>
            <a:r>
              <a:rPr lang="ru-RU" sz="2000" b="1" dirty="0" err="1" smtClean="0"/>
              <a:t>Not</a:t>
            </a:r>
            <a:r>
              <a:rPr lang="ru-RU" sz="2000" b="1" dirty="0" smtClean="0"/>
              <a:t> </a:t>
            </a:r>
            <a:r>
              <a:rPr lang="ru-RU" sz="2000" b="1" dirty="0"/>
              <a:t>(5 &gt; 3) = </a:t>
            </a:r>
            <a:r>
              <a:rPr lang="ru-RU" sz="2000" b="1" dirty="0" err="1"/>
              <a:t>False</a:t>
            </a:r>
            <a:endParaRPr lang="ru-RU" sz="2000" dirty="0"/>
          </a:p>
          <a:p>
            <a:pPr marL="0" indent="0" algn="just">
              <a:spcBef>
                <a:spcPts val="0"/>
              </a:spcBef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9853503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484784"/>
            <a:ext cx="7704856" cy="3312368"/>
          </a:xfrm>
        </p:spPr>
        <p:txBody>
          <a:bodyPr>
            <a:normAutofit/>
          </a:bodyPr>
          <a:lstStyle/>
          <a:p>
            <a:r>
              <a:rPr lang="ru-RU" sz="6000" b="1" dirty="0"/>
              <a:t>Функции в языке </a:t>
            </a:r>
            <a:r>
              <a:rPr lang="en-US" sz="6000" b="1" dirty="0" smtClean="0"/>
              <a:t>Pascal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33847997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548680"/>
            <a:ext cx="7560840" cy="5472608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dirty="0"/>
              <a:t>В программировании используется стандартный набор функций, включенных в язык.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dirty="0" smtClean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483768" y="1412776"/>
            <a:ext cx="410445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Арифметические функции: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5637177"/>
              </p:ext>
            </p:extLst>
          </p:nvPr>
        </p:nvGraphicFramePr>
        <p:xfrm>
          <a:off x="755576" y="1980157"/>
          <a:ext cx="756084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1774"/>
                <a:gridCol w="2950070"/>
                <a:gridCol w="3268996"/>
              </a:tblGrid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Функция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Назначение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Тип результата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abs (x)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абсолютное значение аргумента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совпадает с типом аргумента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sqr (x)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квадрат аргумента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совпадает с типом аргумента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sqrt (x)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квадратный корень аргумента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вещественный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cos (x)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косинус аргумента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вещественный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sin (x)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синус аргумента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вещественный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arctan (x)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арктангенс аргумента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вещественный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exp (x)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e</a:t>
                      </a:r>
                      <a:r>
                        <a:rPr lang="ru-RU" sz="16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вещественный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ln (x)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натуральный логарифм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вещественный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int (x)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целая часть числа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вещественный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frac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(x)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дробная часть числа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вещественный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67388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548680"/>
            <a:ext cx="7560840" cy="5688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b="1" dirty="0"/>
              <a:t>Функции преобразования типов:</a:t>
            </a:r>
          </a:p>
          <a:p>
            <a:pPr marL="0" indent="0">
              <a:buNone/>
            </a:pPr>
            <a:r>
              <a:rPr lang="ru-RU" dirty="0"/>
              <a:t>Эти функции предназначены для преобразования типов величин, например, символа в целое число, вещественного числа в целое и т.д.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7546043"/>
              </p:ext>
            </p:extLst>
          </p:nvPr>
        </p:nvGraphicFramePr>
        <p:xfrm>
          <a:off x="971600" y="2204864"/>
          <a:ext cx="7200800" cy="38884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9001"/>
                <a:gridCol w="5641799"/>
              </a:tblGrid>
              <a:tr h="112283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ord</a:t>
                      </a: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(x)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возвращает порядковый номер аргумента и, таким образом, преобразует величину порядкового типа в величину целого типа.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49452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round (x)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округляет вещественное число до ближайшего целого.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75702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trunc (x)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выдает целую часть вещественного числа, отбрасывая дробную.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75702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Div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при делении двух чисел в ответ записывается только целая часть, остаток отбрасывается.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75702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Mod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при делении двух чисел в ответ записывается только остаток, целая часть отбрасывается.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09012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620688"/>
            <a:ext cx="7632848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Функции для величин порядкового типа:</a:t>
            </a: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8529203"/>
              </p:ext>
            </p:extLst>
          </p:nvPr>
        </p:nvGraphicFramePr>
        <p:xfrm>
          <a:off x="827584" y="1556793"/>
          <a:ext cx="7272808" cy="41661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94589"/>
                <a:gridCol w="5478219"/>
              </a:tblGrid>
              <a:tr h="20042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odd (x) 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458" marR="1458" marT="1458" marB="1458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- проверяет аргумент на нечетность. Аргумент функции величина типа </a:t>
                      </a:r>
                      <a:r>
                        <a:rPr lang="ru-RU" sz="1800" dirty="0" err="1">
                          <a:effectLst/>
                        </a:rPr>
                        <a:t>longint</a:t>
                      </a:r>
                      <a:r>
                        <a:rPr lang="ru-RU" sz="1800" dirty="0">
                          <a:effectLst/>
                        </a:rPr>
                        <a:t>, результат </a:t>
                      </a:r>
                      <a:r>
                        <a:rPr lang="ru-RU" sz="1800" dirty="0" err="1">
                          <a:effectLst/>
                        </a:rPr>
                        <a:t>true</a:t>
                      </a:r>
                      <a:r>
                        <a:rPr lang="ru-RU" sz="1800" dirty="0">
                          <a:effectLst/>
                        </a:rPr>
                        <a:t>, если аргумент нечетный, </a:t>
                      </a:r>
                      <a:r>
                        <a:rPr lang="ru-RU" sz="1800" dirty="0" err="1">
                          <a:effectLst/>
                        </a:rPr>
                        <a:t>false</a:t>
                      </a:r>
                      <a:r>
                        <a:rPr lang="ru-RU" sz="1800" dirty="0">
                          <a:effectLst/>
                        </a:rPr>
                        <a:t> – если четный.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458" marR="1458" marT="1458" marB="1458" anchor="ctr"/>
                </a:tc>
              </a:tr>
              <a:tr h="72064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pred (x)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458" marR="1458" marT="1458" marB="1458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 определяет предыдущее значение величины x.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458" marR="1458" marT="1458" marB="1458" anchor="ctr"/>
                </a:tc>
              </a:tr>
              <a:tr h="75840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succ (x)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458" marR="1458" marT="1458" marB="1458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 определяет последующее значение величины x.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458" marR="1458" marT="1458" marB="1458" anchor="ctr"/>
                </a:tc>
              </a:tr>
              <a:tr h="6828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ord (x)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458" marR="1458" marT="1458" marB="1458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- возвращает порядковый номер величины x.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458" marR="1458" marT="1458" marB="1458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8639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908720"/>
            <a:ext cx="7344816" cy="481434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4000" dirty="0" smtClean="0"/>
              <a:t>Практическое занятие. </a:t>
            </a:r>
          </a:p>
          <a:p>
            <a:pPr marL="0" indent="0">
              <a:buNone/>
            </a:pPr>
            <a:endParaRPr lang="ru-RU" sz="3200" dirty="0"/>
          </a:p>
          <a:p>
            <a:pPr marL="0" indent="0">
              <a:buNone/>
            </a:pPr>
            <a:r>
              <a:rPr lang="ru-RU" sz="3200" dirty="0"/>
              <a:t>1. Определите тип величины, если её значение равно:</a:t>
            </a:r>
          </a:p>
          <a:p>
            <a:pPr marL="0" lvl="0" indent="0">
              <a:buNone/>
            </a:pPr>
            <a:endParaRPr lang="ru-RU" sz="3200" dirty="0" smtClean="0"/>
          </a:p>
          <a:p>
            <a:pPr marL="0" lvl="0" indent="0">
              <a:buNone/>
            </a:pPr>
            <a:r>
              <a:rPr lang="ru-RU" sz="3200" dirty="0" smtClean="0"/>
              <a:t>25 </a:t>
            </a:r>
            <a:r>
              <a:rPr lang="ru-RU" sz="3200" dirty="0"/>
              <a:t>-  </a:t>
            </a:r>
            <a:endParaRPr lang="ru-RU" sz="3200" dirty="0" smtClean="0"/>
          </a:p>
          <a:p>
            <a:pPr marL="0" lvl="0" indent="0">
              <a:buNone/>
            </a:pPr>
            <a:r>
              <a:rPr lang="ru-RU" sz="3200" dirty="0" smtClean="0"/>
              <a:t>36,6 </a:t>
            </a:r>
            <a:r>
              <a:rPr lang="ru-RU" sz="3200" dirty="0"/>
              <a:t>– </a:t>
            </a:r>
            <a:endParaRPr lang="ru-RU" sz="3200" dirty="0" smtClean="0"/>
          </a:p>
          <a:p>
            <a:pPr marL="0" lvl="0" indent="0">
              <a:buNone/>
            </a:pPr>
            <a:r>
              <a:rPr lang="ru-RU" sz="3200" dirty="0" smtClean="0"/>
              <a:t>'нет</a:t>
            </a:r>
            <a:r>
              <a:rPr lang="ru-RU" sz="3200" dirty="0"/>
              <a:t>' – </a:t>
            </a:r>
            <a:endParaRPr lang="ru-RU" sz="3200" dirty="0" smtClean="0"/>
          </a:p>
          <a:p>
            <a:pPr marL="0" lvl="0" indent="0">
              <a:buNone/>
            </a:pPr>
            <a:r>
              <a:rPr lang="en-US" sz="3200" b="1" dirty="0" smtClean="0"/>
              <a:t>#</a:t>
            </a:r>
            <a:r>
              <a:rPr lang="en-US" sz="3200" b="1" dirty="0"/>
              <a:t>13 – </a:t>
            </a:r>
            <a:endParaRPr lang="ru-RU" sz="3200" b="1" dirty="0" smtClean="0"/>
          </a:p>
          <a:p>
            <a:pPr marL="0" lvl="0" indent="0">
              <a:buNone/>
            </a:pPr>
            <a:r>
              <a:rPr lang="ru-RU" sz="3200" dirty="0" smtClean="0"/>
              <a:t>48,2 – </a:t>
            </a:r>
          </a:p>
          <a:p>
            <a:pPr marL="0" lvl="0" indent="0">
              <a:buNone/>
            </a:pPr>
            <a:r>
              <a:rPr lang="ru-RU" sz="3200" dirty="0" smtClean="0"/>
              <a:t>'число</a:t>
            </a:r>
            <a:r>
              <a:rPr lang="ru-RU" sz="3200" dirty="0"/>
              <a:t>' – </a:t>
            </a:r>
            <a:endParaRPr lang="ru-RU" sz="3200" dirty="0" smtClean="0"/>
          </a:p>
          <a:p>
            <a:pPr marL="0" lvl="0" indent="0">
              <a:buNone/>
            </a:pPr>
            <a:r>
              <a:rPr lang="ru-RU" sz="3200" dirty="0" smtClean="0"/>
              <a:t>'29</a:t>
            </a:r>
            <a:r>
              <a:rPr lang="ru-RU" sz="3200" dirty="0"/>
              <a:t>' </a:t>
            </a:r>
            <a:r>
              <a:rPr lang="ru-RU" sz="3200" dirty="0" smtClean="0"/>
              <a:t>–</a:t>
            </a:r>
          </a:p>
          <a:p>
            <a:pPr marL="0" lvl="0" indent="0">
              <a:buNone/>
            </a:pPr>
            <a:r>
              <a:rPr lang="ru-RU" sz="3200" dirty="0" smtClean="0"/>
              <a:t>'</a:t>
            </a:r>
            <a:r>
              <a:rPr lang="en-US" sz="3200" dirty="0"/>
              <a:t>t</a:t>
            </a:r>
            <a:r>
              <a:rPr lang="ru-RU" sz="3200" dirty="0"/>
              <a:t>' – </a:t>
            </a:r>
            <a:endParaRPr lang="ru-RU" sz="3200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2971165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836712"/>
            <a:ext cx="7344816" cy="48863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 smtClean="0"/>
              <a:t>Практическое занятие. </a:t>
            </a:r>
          </a:p>
          <a:p>
            <a:pPr marL="0" indent="0">
              <a:buNone/>
            </a:pPr>
            <a:endParaRPr lang="ru-RU" sz="3200" dirty="0"/>
          </a:p>
          <a:p>
            <a:pPr marL="0" indent="0">
              <a:buNone/>
            </a:pPr>
            <a:r>
              <a:rPr lang="ru-RU" dirty="0"/>
              <a:t>2. Замените знак вопроса</a:t>
            </a:r>
            <a:r>
              <a:rPr lang="ru-RU" dirty="0" smtClean="0"/>
              <a:t>:</a:t>
            </a:r>
          </a:p>
          <a:p>
            <a:pPr marL="0" indent="0">
              <a:buNone/>
            </a:pPr>
            <a:endParaRPr lang="ru-RU" dirty="0"/>
          </a:p>
          <a:p>
            <a:pPr marL="0" lvl="0" indent="0">
              <a:buNone/>
            </a:pPr>
            <a:r>
              <a:rPr lang="ru-RU" dirty="0"/>
              <a:t>40 </a:t>
            </a:r>
            <a:r>
              <a:rPr lang="en-US" dirty="0"/>
              <a:t>mod </a:t>
            </a:r>
            <a:r>
              <a:rPr lang="ru-RU" dirty="0"/>
              <a:t>4 = ?; </a:t>
            </a:r>
            <a:endParaRPr lang="ru-RU" dirty="0" smtClean="0"/>
          </a:p>
          <a:p>
            <a:pPr marL="0" lvl="0" indent="0">
              <a:buNone/>
            </a:pPr>
            <a:r>
              <a:rPr lang="ru-RU" dirty="0" smtClean="0"/>
              <a:t>40 </a:t>
            </a:r>
            <a:r>
              <a:rPr lang="en-US" dirty="0"/>
              <a:t>div </a:t>
            </a:r>
            <a:r>
              <a:rPr lang="ru-RU" dirty="0"/>
              <a:t>10 = ?;</a:t>
            </a:r>
            <a:r>
              <a:rPr lang="en-US" dirty="0"/>
              <a:t> </a:t>
            </a:r>
            <a:endParaRPr lang="ru-RU" dirty="0" smtClean="0"/>
          </a:p>
          <a:p>
            <a:pPr marL="0" lvl="0" indent="0">
              <a:buNone/>
            </a:pPr>
            <a:r>
              <a:rPr lang="ru-RU" dirty="0" smtClean="0"/>
              <a:t>3 </a:t>
            </a:r>
            <a:r>
              <a:rPr lang="en-US" dirty="0"/>
              <a:t>mod</a:t>
            </a:r>
            <a:r>
              <a:rPr lang="ru-RU" dirty="0"/>
              <a:t> 2 ? 0;</a:t>
            </a:r>
            <a:r>
              <a:rPr lang="en-US" dirty="0"/>
              <a:t> </a:t>
            </a:r>
            <a:endParaRPr lang="ru-RU" dirty="0" smtClean="0"/>
          </a:p>
          <a:p>
            <a:pPr marL="0" lvl="0" indent="0">
              <a:buNone/>
            </a:pPr>
            <a:r>
              <a:rPr lang="ru-RU" dirty="0" smtClean="0"/>
              <a:t>3 </a:t>
            </a:r>
            <a:r>
              <a:rPr lang="en-US" dirty="0"/>
              <a:t>div 1</a:t>
            </a:r>
            <a:r>
              <a:rPr lang="ru-RU" dirty="0"/>
              <a:t> ? </a:t>
            </a:r>
            <a:r>
              <a:rPr lang="en-US" dirty="0"/>
              <a:t>2</a:t>
            </a:r>
            <a:r>
              <a:rPr lang="ru-RU" dirty="0"/>
              <a:t>;</a:t>
            </a:r>
            <a:r>
              <a:rPr lang="en-US" dirty="0"/>
              <a:t> </a:t>
            </a:r>
            <a:endParaRPr lang="ru-RU" dirty="0" smtClean="0"/>
          </a:p>
          <a:p>
            <a:pPr marL="0" lvl="0" indent="0">
              <a:buNone/>
            </a:pPr>
            <a:r>
              <a:rPr lang="ru-RU" dirty="0" smtClean="0"/>
              <a:t>29 </a:t>
            </a:r>
            <a:r>
              <a:rPr lang="ru-RU" dirty="0"/>
              <a:t>? 2 = </a:t>
            </a:r>
            <a:r>
              <a:rPr lang="en-US" dirty="0"/>
              <a:t>14</a:t>
            </a:r>
            <a:r>
              <a:rPr lang="ru-RU" dirty="0"/>
              <a:t>;</a:t>
            </a:r>
            <a:r>
              <a:rPr lang="en-US" dirty="0"/>
              <a:t> </a:t>
            </a:r>
            <a:endParaRPr lang="ru-RU" dirty="0" smtClean="0"/>
          </a:p>
          <a:p>
            <a:pPr marL="0" lvl="0" indent="0">
              <a:buNone/>
            </a:pPr>
            <a:r>
              <a:rPr lang="ru-RU" dirty="0" smtClean="0"/>
              <a:t>31 </a:t>
            </a:r>
            <a:r>
              <a:rPr lang="ru-RU" dirty="0"/>
              <a:t>? 5 = 1. 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7935156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836712"/>
            <a:ext cx="7276525" cy="49583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/>
              <a:t>Домашнее задание:</a:t>
            </a:r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r>
              <a:rPr lang="ru-RU" sz="2800" dirty="0"/>
              <a:t>Стр. </a:t>
            </a:r>
            <a:r>
              <a:rPr lang="ru-RU" sz="2800" smtClean="0"/>
              <a:t>119-123. </a:t>
            </a:r>
            <a:endParaRPr lang="ru-RU" sz="2800" dirty="0" smtClean="0"/>
          </a:p>
          <a:p>
            <a:pPr marL="0" lvl="0" indent="0">
              <a:buNone/>
            </a:pPr>
            <a:r>
              <a:rPr lang="ru-RU" altLang="ru-RU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Определите тип для величин:</a:t>
            </a:r>
            <a:endParaRPr lang="ru-RU" altLang="ru-RU" sz="3600" dirty="0"/>
          </a:p>
          <a:p>
            <a:pPr marL="0" indent="0">
              <a:buNone/>
            </a:pPr>
            <a:endParaRPr lang="ru-RU" sz="2800" dirty="0" smtClean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3503163"/>
              </p:ext>
            </p:extLst>
          </p:nvPr>
        </p:nvGraphicFramePr>
        <p:xfrm>
          <a:off x="1187624" y="2996952"/>
          <a:ext cx="6768752" cy="29127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72408"/>
                <a:gridCol w="3096344"/>
              </a:tblGrid>
              <a:tr h="341658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Величина</a:t>
                      </a:r>
                      <a:endParaRPr lang="ru-RU" sz="1100">
                        <a:effectLst/>
                        <a:latin typeface="Book Antiqua" panose="02040602050305030304" pitchFamily="18" charset="0"/>
                        <a:ea typeface="Arial Unicode MS" panose="020B0604020202020204" pitchFamily="34" charset="-128"/>
                        <a:cs typeface="Book Antiqua" panose="0204060205030503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Тип</a:t>
                      </a:r>
                      <a:endParaRPr lang="ru-RU" sz="1100">
                        <a:effectLst/>
                        <a:latin typeface="Book Antiqua" panose="02040602050305030304" pitchFamily="18" charset="0"/>
                        <a:ea typeface="Arial Unicode MS" panose="020B0604020202020204" pitchFamily="34" charset="-128"/>
                        <a:cs typeface="Book Antiqua" panose="02040602050305030304" pitchFamily="18" charset="0"/>
                      </a:endParaRPr>
                    </a:p>
                  </a:txBody>
                  <a:tcPr marL="68580" marR="68580" marT="0" marB="0"/>
                </a:tc>
              </a:tr>
              <a:tr h="284532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Высота здания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Arial Unicode MS" panose="020B0604020202020204" pitchFamily="34" charset="-128"/>
                        <a:cs typeface="Book Antiqua" panose="0204060205030503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Book Antiqua" panose="02040602050305030304" pitchFamily="18" charset="0"/>
                        <a:ea typeface="Arial Unicode MS" panose="020B0604020202020204" pitchFamily="34" charset="-128"/>
                        <a:cs typeface="Book Antiqua" panose="02040602050305030304" pitchFamily="18" charset="0"/>
                      </a:endParaRPr>
                    </a:p>
                  </a:txBody>
                  <a:tcPr marL="68580" marR="68580" marT="0" marB="0"/>
                </a:tc>
              </a:tr>
              <a:tr h="384502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Число этажей в здании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Arial Unicode MS" panose="020B0604020202020204" pitchFamily="34" charset="-128"/>
                        <a:cs typeface="Book Antiqua" panose="0204060205030503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Book Antiqua" panose="02040602050305030304" pitchFamily="18" charset="0"/>
                        <a:ea typeface="Arial Unicode MS" panose="020B0604020202020204" pitchFamily="34" charset="-128"/>
                        <a:cs typeface="Book Antiqua" panose="02040602050305030304" pitchFamily="18" charset="0"/>
                      </a:endParaRPr>
                    </a:p>
                  </a:txBody>
                  <a:tcPr marL="68580" marR="68580" marT="0" marB="0"/>
                </a:tc>
              </a:tr>
              <a:tr h="357460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Количество игроков в команде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Arial Unicode MS" panose="020B0604020202020204" pitchFamily="34" charset="-128"/>
                        <a:cs typeface="Book Antiqua" panose="0204060205030503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Book Antiqua" panose="02040602050305030304" pitchFamily="18" charset="0"/>
                        <a:ea typeface="Arial Unicode MS" panose="020B0604020202020204" pitchFamily="34" charset="-128"/>
                        <a:cs typeface="Book Antiqua" panose="02040602050305030304" pitchFamily="18" charset="0"/>
                      </a:endParaRPr>
                    </a:p>
                  </a:txBody>
                  <a:tcPr marL="68580" marR="68580" marT="0" marB="0"/>
                </a:tc>
              </a:tr>
              <a:tr h="393291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Температура человека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Arial Unicode MS" panose="020B0604020202020204" pitchFamily="34" charset="-128"/>
                        <a:cs typeface="Book Antiqua" panose="0204060205030503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Book Antiqua" panose="02040602050305030304" pitchFamily="18" charset="0"/>
                        <a:ea typeface="Arial Unicode MS" panose="020B0604020202020204" pitchFamily="34" charset="-128"/>
                        <a:cs typeface="Book Antiqua" panose="02040602050305030304" pitchFamily="18" charset="0"/>
                      </a:endParaRPr>
                    </a:p>
                  </a:txBody>
                  <a:tcPr marL="68580" marR="68580" marT="0" marB="0"/>
                </a:tc>
              </a:tr>
              <a:tr h="444924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Название вида дерева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Arial Unicode MS" panose="020B0604020202020204" pitchFamily="34" charset="-128"/>
                        <a:cs typeface="Book Antiqua" panose="0204060205030503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Book Antiqua" panose="02040602050305030304" pitchFamily="18" charset="0"/>
                        <a:ea typeface="Arial Unicode MS" panose="020B0604020202020204" pitchFamily="34" charset="-128"/>
                        <a:cs typeface="Book Antiqua" panose="02040602050305030304" pitchFamily="18" charset="0"/>
                      </a:endParaRPr>
                    </a:p>
                  </a:txBody>
                  <a:tcPr marL="68580" marR="68580" marT="0" marB="0"/>
                </a:tc>
              </a:tr>
              <a:tr h="296616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Скорость машины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Arial Unicode MS" panose="020B0604020202020204" pitchFamily="34" charset="-128"/>
                        <a:cs typeface="Book Antiqua" panose="0204060205030503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Book Antiqua" panose="02040602050305030304" pitchFamily="18" charset="0"/>
                        <a:ea typeface="Arial Unicode MS" panose="020B0604020202020204" pitchFamily="34" charset="-128"/>
                        <a:cs typeface="Book Antiqua" panose="02040602050305030304" pitchFamily="18" charset="0"/>
                      </a:endParaRPr>
                    </a:p>
                  </a:txBody>
                  <a:tcPr marL="68580" marR="68580" marT="0" marB="0"/>
                </a:tc>
              </a:tr>
              <a:tr h="409770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Название фильма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Arial Unicode MS" panose="020B0604020202020204" pitchFamily="34" charset="-128"/>
                        <a:cs typeface="Book Antiqua" panose="0204060205030503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Book Antiqua" panose="02040602050305030304" pitchFamily="18" charset="0"/>
                        <a:ea typeface="Arial Unicode MS" panose="020B0604020202020204" pitchFamily="34" charset="-128"/>
                        <a:cs typeface="Book Antiqua" panose="0204060205030503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0586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692696"/>
            <a:ext cx="7560840" cy="5688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b="1" dirty="0"/>
              <a:t>Переменная </a:t>
            </a:r>
            <a:r>
              <a:rPr lang="ru-RU" sz="2800" dirty="0"/>
              <a:t>– это область оперативной памяти компьютера, которая может хранить данные во время работы программы</a:t>
            </a:r>
            <a:r>
              <a:rPr lang="ru-RU" sz="2800" dirty="0" smtClean="0"/>
              <a:t>.</a:t>
            </a:r>
            <a:endParaRPr lang="ru-RU" sz="2800" dirty="0"/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r>
              <a:rPr lang="ru-RU" sz="2800" b="1" i="1" dirty="0"/>
              <a:t>Переменная имеет:</a:t>
            </a:r>
            <a:endParaRPr lang="ru-RU" sz="2800" dirty="0"/>
          </a:p>
          <a:p>
            <a:pPr lvl="0"/>
            <a:r>
              <a:rPr lang="ru-RU" sz="2800" dirty="0" smtClean="0"/>
              <a:t>Имя;</a:t>
            </a:r>
            <a:endParaRPr lang="ru-RU" sz="2800" dirty="0"/>
          </a:p>
          <a:p>
            <a:pPr lvl="0"/>
            <a:r>
              <a:rPr lang="ru-RU" sz="2800" dirty="0" smtClean="0"/>
              <a:t>Значение;</a:t>
            </a:r>
            <a:endParaRPr lang="ru-RU" sz="2800" dirty="0"/>
          </a:p>
          <a:p>
            <a:pPr lvl="0"/>
            <a:r>
              <a:rPr lang="ru-RU" sz="2800" dirty="0" smtClean="0"/>
              <a:t>Тип.</a:t>
            </a:r>
            <a:endParaRPr lang="ru-RU" sz="2800" dirty="0"/>
          </a:p>
          <a:p>
            <a:pPr marL="0" indent="0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637572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548680"/>
            <a:ext cx="7776864" cy="5688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b="1" dirty="0">
                <a:solidFill>
                  <a:srgbClr val="FF0000"/>
                </a:solidFill>
              </a:rPr>
              <a:t>Имя </a:t>
            </a:r>
            <a:r>
              <a:rPr lang="ru-RU" sz="2800" b="1" dirty="0" smtClean="0">
                <a:solidFill>
                  <a:srgbClr val="FF0000"/>
                </a:solidFill>
              </a:rPr>
              <a:t>переменной </a:t>
            </a:r>
            <a:r>
              <a:rPr lang="ru-RU" sz="2800" dirty="0"/>
              <a:t>– адрес области </a:t>
            </a:r>
            <a:r>
              <a:rPr lang="en-US" sz="2800" dirty="0"/>
              <a:t> </a:t>
            </a:r>
            <a:r>
              <a:rPr lang="ru-RU" sz="2800" dirty="0" smtClean="0"/>
              <a:t>оперативной памяти </a:t>
            </a:r>
            <a:r>
              <a:rPr lang="ru-RU" sz="2800" dirty="0"/>
              <a:t>компьютера, в которых хранятся значения переменных. </a:t>
            </a:r>
            <a:endParaRPr lang="ru-RU" sz="2800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Имя </a:t>
            </a:r>
            <a:r>
              <a:rPr lang="ru-RU" dirty="0"/>
              <a:t>переменной:</a:t>
            </a:r>
            <a:endParaRPr lang="ru-RU" dirty="0"/>
          </a:p>
          <a:p>
            <a:pPr lvl="0"/>
            <a:r>
              <a:rPr lang="ru-RU" dirty="0"/>
              <a:t>начинается с буквы,</a:t>
            </a:r>
          </a:p>
          <a:p>
            <a:pPr lvl="0"/>
            <a:r>
              <a:rPr lang="ru-RU" dirty="0"/>
              <a:t>содержит буквы </a:t>
            </a:r>
            <a:r>
              <a:rPr lang="ru-RU" dirty="0" smtClean="0"/>
              <a:t>и </a:t>
            </a:r>
            <a:r>
              <a:rPr lang="ru-RU" dirty="0"/>
              <a:t>цифры,</a:t>
            </a:r>
          </a:p>
          <a:p>
            <a:pPr lvl="0"/>
            <a:r>
              <a:rPr lang="ru-RU" dirty="0"/>
              <a:t>длина имени не должна превышать 255 символов,</a:t>
            </a:r>
          </a:p>
          <a:p>
            <a:pPr lvl="0"/>
            <a:r>
              <a:rPr lang="ru-RU" dirty="0"/>
              <a:t>нельзя использовать зарезервированные слова,</a:t>
            </a:r>
          </a:p>
          <a:p>
            <a:pPr lvl="0"/>
            <a:r>
              <a:rPr lang="ru-RU" dirty="0"/>
              <a:t>не должно содержать пробелов и специальных символов</a:t>
            </a:r>
            <a:r>
              <a:rPr lang="ru-RU" dirty="0" smtClean="0"/>
              <a:t>.</a:t>
            </a:r>
          </a:p>
          <a:p>
            <a:pPr marL="0" lv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2800" dirty="0" smtClean="0"/>
              <a:t>Например, </a:t>
            </a:r>
            <a:r>
              <a:rPr lang="en-US" sz="2800" dirty="0" smtClean="0"/>
              <a:t>x,</a:t>
            </a:r>
            <a:r>
              <a:rPr lang="ru-RU" sz="2800" dirty="0" smtClean="0"/>
              <a:t> </a:t>
            </a:r>
            <a:r>
              <a:rPr lang="en-US" sz="2800" dirty="0" smtClean="0"/>
              <a:t>y, a, </a:t>
            </a:r>
            <a:r>
              <a:rPr lang="en-US" sz="2800" dirty="0"/>
              <a:t>text, </a:t>
            </a:r>
            <a:r>
              <a:rPr lang="en-US" sz="2800" dirty="0" err="1" smtClean="0"/>
              <a:t>bm</a:t>
            </a:r>
            <a:r>
              <a:rPr lang="en-US" sz="2800" dirty="0" smtClean="0"/>
              <a:t>, </a:t>
            </a:r>
            <a:r>
              <a:rPr lang="ru-RU" sz="2800" dirty="0" smtClean="0"/>
              <a:t>и др.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933442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692696"/>
            <a:ext cx="7560840" cy="5688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 smtClean="0">
                <a:solidFill>
                  <a:srgbClr val="FF0000"/>
                </a:solidFill>
              </a:rPr>
              <a:t>Значение переменной </a:t>
            </a:r>
            <a:r>
              <a:rPr lang="ru-RU" sz="2800" dirty="0" smtClean="0"/>
              <a:t>– это данные </a:t>
            </a:r>
            <a:r>
              <a:rPr lang="ru-RU" sz="2800" dirty="0"/>
              <a:t>различных </a:t>
            </a:r>
            <a:r>
              <a:rPr lang="ru-RU" sz="2800" dirty="0" smtClean="0"/>
              <a:t>типов.</a:t>
            </a:r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r>
              <a:rPr lang="ru-RU" sz="2800" dirty="0" smtClean="0"/>
              <a:t>Значениями переменной могут быть:</a:t>
            </a:r>
          </a:p>
          <a:p>
            <a:pPr marL="0" indent="0">
              <a:buNone/>
            </a:pPr>
            <a:r>
              <a:rPr lang="ru-RU" sz="2800" dirty="0" smtClean="0"/>
              <a:t>число;</a:t>
            </a:r>
          </a:p>
          <a:p>
            <a:pPr marL="0" indent="0">
              <a:buNone/>
            </a:pPr>
            <a:r>
              <a:rPr lang="ru-RU" sz="2800" dirty="0" smtClean="0"/>
              <a:t>текст;</a:t>
            </a:r>
          </a:p>
          <a:p>
            <a:pPr marL="0" indent="0">
              <a:buNone/>
            </a:pPr>
            <a:r>
              <a:rPr lang="ru-RU" sz="2800" dirty="0" smtClean="0"/>
              <a:t>символ.</a:t>
            </a:r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r>
              <a:rPr lang="ru-RU" sz="2800" dirty="0" smtClean="0"/>
              <a:t>Например, 3, 89, </a:t>
            </a:r>
            <a:r>
              <a:rPr lang="en-US" sz="2800" dirty="0" smtClean="0"/>
              <a:t>‘</a:t>
            </a:r>
            <a:r>
              <a:rPr lang="ru-RU" sz="2800" dirty="0" smtClean="0"/>
              <a:t>красный</a:t>
            </a:r>
            <a:r>
              <a:rPr lang="en-US" sz="2800" dirty="0" smtClean="0"/>
              <a:t>’, ‘</a:t>
            </a:r>
            <a:r>
              <a:rPr lang="ru-RU" sz="2800" dirty="0" smtClean="0"/>
              <a:t>точка</a:t>
            </a:r>
            <a:r>
              <a:rPr lang="en-US" sz="2800" dirty="0" smtClean="0"/>
              <a:t>’, ‘#’ , ‘&amp;’, </a:t>
            </a:r>
            <a:r>
              <a:rPr lang="ru-RU" sz="2800" dirty="0" smtClean="0"/>
              <a:t>и др.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483300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548680"/>
            <a:ext cx="7704856" cy="58326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b="1" i="1" dirty="0">
                <a:solidFill>
                  <a:srgbClr val="FF0000"/>
                </a:solidFill>
              </a:rPr>
              <a:t>Тип </a:t>
            </a:r>
            <a:r>
              <a:rPr lang="ru-RU" sz="2800" b="1" i="1" dirty="0" smtClean="0">
                <a:solidFill>
                  <a:srgbClr val="FF0000"/>
                </a:solidFill>
              </a:rPr>
              <a:t>переменной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smtClean="0"/>
              <a:t>- </a:t>
            </a:r>
            <a:r>
              <a:rPr lang="ru-RU" sz="2800" dirty="0"/>
              <a:t>это</a:t>
            </a:r>
            <a:r>
              <a:rPr lang="ru-RU" sz="2800" b="1" i="1" dirty="0" smtClean="0"/>
              <a:t> </a:t>
            </a:r>
            <a:r>
              <a:rPr lang="ru-RU" sz="2800" dirty="0" smtClean="0"/>
              <a:t>тип </a:t>
            </a:r>
            <a:r>
              <a:rPr lang="ru-RU" sz="2800" dirty="0"/>
              <a:t>данных, которые могут быть значениями </a:t>
            </a:r>
            <a:r>
              <a:rPr lang="ru-RU" sz="2800" dirty="0" smtClean="0"/>
              <a:t>переменной, и показывает какие действия можно совершать с переменной.</a:t>
            </a:r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r>
              <a:rPr lang="ru-RU" b="1" dirty="0"/>
              <a:t>Тип переменной:</a:t>
            </a:r>
            <a:endParaRPr lang="ru-RU" dirty="0"/>
          </a:p>
          <a:p>
            <a:pPr lvl="0"/>
            <a:r>
              <a:rPr lang="ru-RU" dirty="0"/>
              <a:t>Целый тип (</a:t>
            </a:r>
            <a:r>
              <a:rPr lang="ru-RU" b="1" dirty="0" err="1"/>
              <a:t>Byte</a:t>
            </a:r>
            <a:r>
              <a:rPr lang="ru-RU" b="1" dirty="0"/>
              <a:t>, </a:t>
            </a:r>
            <a:r>
              <a:rPr lang="ru-RU" b="1" dirty="0" err="1"/>
              <a:t>Integer</a:t>
            </a:r>
            <a:r>
              <a:rPr lang="ru-RU" dirty="0"/>
              <a:t>) – для использования целых чисел;</a:t>
            </a:r>
          </a:p>
          <a:p>
            <a:pPr lvl="0"/>
            <a:r>
              <a:rPr lang="ru-RU" dirty="0"/>
              <a:t>Вещественный тип (</a:t>
            </a:r>
            <a:r>
              <a:rPr lang="en-US" b="1" dirty="0"/>
              <a:t>Real</a:t>
            </a:r>
            <a:r>
              <a:rPr lang="ru-RU" dirty="0"/>
              <a:t>)– для использования дробных чисел;</a:t>
            </a:r>
          </a:p>
          <a:p>
            <a:pPr lvl="0"/>
            <a:r>
              <a:rPr lang="ru-RU" dirty="0"/>
              <a:t>Символьный тип (</a:t>
            </a:r>
            <a:r>
              <a:rPr lang="en-US" b="1" dirty="0"/>
              <a:t>Char</a:t>
            </a:r>
            <a:r>
              <a:rPr lang="ru-RU" dirty="0"/>
              <a:t>)– это любые буквы алфавита, символы и цифры 0-9 (один символ). </a:t>
            </a:r>
            <a:endParaRPr lang="ru-RU" dirty="0" smtClean="0"/>
          </a:p>
          <a:p>
            <a:pPr lvl="0"/>
            <a:r>
              <a:rPr lang="ru-RU" dirty="0" smtClean="0"/>
              <a:t>Строковый </a:t>
            </a:r>
            <a:r>
              <a:rPr lang="ru-RU" dirty="0"/>
              <a:t>тип (</a:t>
            </a:r>
            <a:r>
              <a:rPr lang="ru-RU" b="1" dirty="0" err="1"/>
              <a:t>String</a:t>
            </a:r>
            <a:r>
              <a:rPr lang="ru-RU" dirty="0"/>
              <a:t>)– для использования наборов </a:t>
            </a:r>
            <a:r>
              <a:rPr lang="ru-RU" dirty="0" smtClean="0"/>
              <a:t>символов (слов, текста).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8723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692696"/>
            <a:ext cx="7776864" cy="5688632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ru-RU" sz="2800" dirty="0"/>
              <a:t>Переменные вводятся в программу для хранения и передачи данных внутри нее. </a:t>
            </a:r>
            <a:endParaRPr lang="ru-RU" sz="2800" dirty="0" smtClean="0"/>
          </a:p>
          <a:p>
            <a:pPr marL="0" lvl="0" indent="0">
              <a:buNone/>
            </a:pPr>
            <a:endParaRPr lang="ru-RU" dirty="0"/>
          </a:p>
          <a:p>
            <a:pPr marL="0" lvl="0" indent="0">
              <a:buNone/>
            </a:pPr>
            <a:r>
              <a:rPr lang="ru-RU" sz="2800" dirty="0" smtClean="0"/>
              <a:t>Все переменные должны быть </a:t>
            </a:r>
            <a:r>
              <a:rPr lang="ru-RU" sz="2800" dirty="0"/>
              <a:t>определены в разделе описания переменных. </a:t>
            </a:r>
            <a:endParaRPr lang="ru-RU" sz="2800" dirty="0" smtClean="0"/>
          </a:p>
          <a:p>
            <a:pPr marL="0" lv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2800" dirty="0">
                <a:solidFill>
                  <a:srgbClr val="FF0000"/>
                </a:solidFill>
              </a:rPr>
              <a:t>Описание переменных </a:t>
            </a:r>
            <a:r>
              <a:rPr lang="ru-RU" sz="2800" dirty="0"/>
              <a:t>начинается со служебного слова </a:t>
            </a:r>
            <a:r>
              <a:rPr lang="ru-RU" sz="2800" b="1" dirty="0"/>
              <a:t>VAR</a:t>
            </a:r>
            <a:r>
              <a:rPr lang="ru-RU" sz="2800" dirty="0"/>
              <a:t>, вслед за которым располагается последовательность самих определений переменных.</a:t>
            </a:r>
          </a:p>
          <a:p>
            <a:pPr marL="0" lvl="0" indent="0">
              <a:buNone/>
            </a:pPr>
            <a:endParaRPr lang="ru-RU" dirty="0" smtClean="0"/>
          </a:p>
          <a:p>
            <a:pPr marL="0" lvl="0" indent="0">
              <a:buNone/>
            </a:pPr>
            <a:r>
              <a:rPr lang="ru-RU" sz="2800" dirty="0" smtClean="0"/>
              <a:t>Например, </a:t>
            </a:r>
            <a:r>
              <a:rPr lang="en-US" sz="2800" dirty="0" err="1" smtClean="0"/>
              <a:t>Var</a:t>
            </a:r>
            <a:r>
              <a:rPr lang="en-US" sz="2800" dirty="0" smtClean="0"/>
              <a:t> X : integer;</a:t>
            </a:r>
            <a:endParaRPr lang="ru-RU" sz="2800" dirty="0"/>
          </a:p>
          <a:p>
            <a:pPr marL="0" indent="0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405427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484784"/>
            <a:ext cx="7416824" cy="3816424"/>
          </a:xfrm>
        </p:spPr>
        <p:txBody>
          <a:bodyPr>
            <a:noAutofit/>
          </a:bodyPr>
          <a:lstStyle/>
          <a:p>
            <a:r>
              <a:rPr lang="ru-RU" sz="5400" b="1" dirty="0"/>
              <a:t>Арифметические, строковые и логические </a:t>
            </a:r>
            <a:r>
              <a:rPr lang="ru-RU" sz="5400" b="1" dirty="0" smtClean="0"/>
              <a:t>выражения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5610855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764704"/>
            <a:ext cx="7632848" cy="5544616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</a:rPr>
              <a:t>Арифметические </a:t>
            </a:r>
            <a:r>
              <a:rPr lang="ru-RU" dirty="0" smtClean="0">
                <a:solidFill>
                  <a:srgbClr val="FF0000"/>
                </a:solidFill>
              </a:rPr>
              <a:t>выражения </a:t>
            </a:r>
            <a:r>
              <a:rPr lang="ru-RU" dirty="0" smtClean="0"/>
              <a:t>– выражения, в </a:t>
            </a:r>
            <a:r>
              <a:rPr lang="ru-RU" dirty="0"/>
              <a:t>состав </a:t>
            </a:r>
            <a:r>
              <a:rPr lang="ru-RU" dirty="0" smtClean="0"/>
              <a:t>которых могут </a:t>
            </a:r>
            <a:r>
              <a:rPr lang="ru-RU" dirty="0"/>
              <a:t>входить переменные числового типа, числа, знаки арифметических операций, а также математические функции.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Порядок </a:t>
            </a:r>
            <a:r>
              <a:rPr lang="ru-RU" dirty="0"/>
              <a:t>вычисления арифметических выражений производится в соответствии с общеизвестным порядком выполнения арифметических </a:t>
            </a:r>
            <a:r>
              <a:rPr lang="ru-RU" dirty="0" smtClean="0"/>
              <a:t>операций: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возведение </a:t>
            </a:r>
            <a:r>
              <a:rPr lang="ru-RU" dirty="0"/>
              <a:t>в степень</a:t>
            </a:r>
            <a:r>
              <a:rPr lang="ru-RU" dirty="0" smtClean="0"/>
              <a:t>,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умножение </a:t>
            </a:r>
            <a:r>
              <a:rPr lang="ru-RU" dirty="0"/>
              <a:t>или деление</a:t>
            </a:r>
            <a:r>
              <a:rPr lang="ru-RU" dirty="0" smtClean="0"/>
              <a:t>,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сложение </a:t>
            </a:r>
            <a:r>
              <a:rPr lang="ru-RU" dirty="0"/>
              <a:t>или </a:t>
            </a:r>
            <a:r>
              <a:rPr lang="ru-RU" dirty="0" smtClean="0"/>
              <a:t>вычитание,</a:t>
            </a:r>
          </a:p>
          <a:p>
            <a:pPr marL="0" indent="0">
              <a:buNone/>
            </a:pPr>
            <a:r>
              <a:rPr lang="ru-RU" dirty="0" smtClean="0"/>
              <a:t>который </a:t>
            </a:r>
            <a:r>
              <a:rPr lang="ru-RU" dirty="0"/>
              <a:t>может изменяться с помощью скобок.</a:t>
            </a:r>
          </a:p>
          <a:p>
            <a:pPr marL="0" indent="0" algn="r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329407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764704"/>
            <a:ext cx="7560840" cy="54726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</a:rPr>
              <a:t>Строковые </a:t>
            </a:r>
            <a:r>
              <a:rPr lang="ru-RU" dirty="0" smtClean="0">
                <a:solidFill>
                  <a:srgbClr val="FF0000"/>
                </a:solidFill>
              </a:rPr>
              <a:t>выражения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/>
              <a:t>– это выражения, в </a:t>
            </a:r>
            <a:r>
              <a:rPr lang="ru-RU" dirty="0"/>
              <a:t>состав </a:t>
            </a:r>
            <a:r>
              <a:rPr lang="ru-RU" dirty="0" smtClean="0"/>
              <a:t>которых могут </a:t>
            </a:r>
            <a:r>
              <a:rPr lang="ru-RU" dirty="0"/>
              <a:t>входить переменные строкового типа, строки </a:t>
            </a:r>
            <a:r>
              <a:rPr lang="ru-RU" dirty="0" smtClean="0"/>
              <a:t>и </a:t>
            </a:r>
            <a:r>
              <a:rPr lang="ru-RU" dirty="0"/>
              <a:t>строковые функции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Объединение строк </a:t>
            </a:r>
            <a:r>
              <a:rPr lang="ru-RU" dirty="0"/>
              <a:t>или </a:t>
            </a:r>
            <a:r>
              <a:rPr lang="ru-RU" dirty="0" smtClean="0"/>
              <a:t>значений </a:t>
            </a:r>
            <a:r>
              <a:rPr lang="ru-RU" dirty="0"/>
              <a:t>строковых переменных в единую </a:t>
            </a:r>
            <a:r>
              <a:rPr lang="ru-RU" dirty="0" smtClean="0"/>
              <a:t>строку осуществляется знаком «+».</a:t>
            </a:r>
          </a:p>
          <a:p>
            <a:pPr marL="0" indent="0">
              <a:buNone/>
            </a:pPr>
            <a:r>
              <a:rPr lang="ru-RU" dirty="0" smtClean="0"/>
              <a:t>Который </a:t>
            </a:r>
            <a:r>
              <a:rPr lang="ru-RU" dirty="0"/>
              <a:t>не следует путать со знаком сложения чисел в арифметических выражениях, или знаком «&amp;».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2618862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511</TotalTime>
  <Words>866</Words>
  <Application>Microsoft Office PowerPoint</Application>
  <PresentationFormat>Экран (4:3)</PresentationFormat>
  <Paragraphs>167</Paragraphs>
  <Slides>17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7" baseType="lpstr">
      <vt:lpstr>Arial Unicode MS</vt:lpstr>
      <vt:lpstr>Arial</vt:lpstr>
      <vt:lpstr>Book Antiqua</vt:lpstr>
      <vt:lpstr>Brush Script MT</vt:lpstr>
      <vt:lpstr>Calibri</vt:lpstr>
      <vt:lpstr>Constantia</vt:lpstr>
      <vt:lpstr>Franklin Gothic Book</vt:lpstr>
      <vt:lpstr>Rage Italic</vt:lpstr>
      <vt:lpstr>Times New Roman</vt:lpstr>
      <vt:lpstr>Кнопка</vt:lpstr>
      <vt:lpstr>Переменные:  тип, имя, значение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Арифметические, строковые и логические выражения</vt:lpstr>
      <vt:lpstr>Презентация PowerPoint</vt:lpstr>
      <vt:lpstr>Презентация PowerPoint</vt:lpstr>
      <vt:lpstr>Презентация PowerPoint</vt:lpstr>
      <vt:lpstr>Функции в языке Pascal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Базы данных  в электронных таблицах</dc:title>
  <dc:creator>Викуша</dc:creator>
  <cp:lastModifiedBy>Wika</cp:lastModifiedBy>
  <cp:revision>54</cp:revision>
  <dcterms:created xsi:type="dcterms:W3CDTF">2015-01-11T15:58:15Z</dcterms:created>
  <dcterms:modified xsi:type="dcterms:W3CDTF">2015-03-15T09:24:51Z</dcterms:modified>
</cp:coreProperties>
</file>