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7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9795A2-E223-42D0-8F9E-AAB0C14E199C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289D1-F007-47ED-8DC5-455FFC0AB5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993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89D1-F007-47ED-8DC5-455FFC0AB53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913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1484784"/>
            <a:ext cx="6800751" cy="3312368"/>
          </a:xfrm>
        </p:spPr>
        <p:txBody>
          <a:bodyPr>
            <a:normAutofit/>
          </a:bodyPr>
          <a:lstStyle/>
          <a:p>
            <a:r>
              <a:rPr lang="ru-RU" sz="6000" dirty="0" smtClean="0"/>
              <a:t>Алгоритм и его формальное выполнение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656685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980728"/>
            <a:ext cx="5760640" cy="5638592"/>
          </a:xfrm>
        </p:spPr>
      </p:pic>
      <p:sp>
        <p:nvSpPr>
          <p:cNvPr id="5" name="TextBox 4"/>
          <p:cNvSpPr txBox="1"/>
          <p:nvPr/>
        </p:nvSpPr>
        <p:spPr>
          <a:xfrm>
            <a:off x="2627784" y="652046"/>
            <a:ext cx="3783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Основные элементы блок-схемы: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4754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1397" y="188640"/>
            <a:ext cx="7632848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Например, алгоритм приготовления салата можно изобразить через блок-схему следующим образом: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1" y="1052736"/>
            <a:ext cx="2495899" cy="5649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872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1412776"/>
            <a:ext cx="7344816" cy="4310293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 smtClean="0"/>
              <a:t>Практическое занятие.</a:t>
            </a:r>
          </a:p>
          <a:p>
            <a:pPr marL="0" indent="0">
              <a:buNone/>
            </a:pPr>
            <a:endParaRPr lang="ru-RU" sz="3200" dirty="0"/>
          </a:p>
          <a:p>
            <a:pPr marL="0" indent="0">
              <a:buNone/>
            </a:pPr>
            <a:r>
              <a:rPr lang="ru-RU" sz="3200" dirty="0"/>
              <a:t>Составить </a:t>
            </a:r>
            <a:r>
              <a:rPr lang="ru-RU" sz="3200" dirty="0" smtClean="0"/>
              <a:t>алгоритм </a:t>
            </a:r>
            <a:r>
              <a:rPr lang="ru-RU" sz="3200" dirty="0"/>
              <a:t>и изобразить </a:t>
            </a:r>
            <a:r>
              <a:rPr lang="ru-RU" sz="3200" dirty="0" smtClean="0"/>
              <a:t>его в виде блок-схемы.</a:t>
            </a:r>
            <a:endParaRPr lang="ru-RU" sz="3200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2971165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276525" cy="49583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Домашнее задание: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dirty="0"/>
              <a:t>Стр. 105-108.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Записать </a:t>
            </a:r>
            <a:r>
              <a:rPr lang="ru-RU" sz="2800" dirty="0"/>
              <a:t>алгоритм деления столбиком целых чисел в десятичной системе счисления</a:t>
            </a:r>
            <a:r>
              <a:rPr lang="ru-RU" sz="2800" dirty="0" smtClean="0"/>
              <a:t>. Составить его блок-схему.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720586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548680"/>
            <a:ext cx="7560840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/>
              <a:t>Алгоритм </a:t>
            </a:r>
            <a:r>
              <a:rPr lang="ru-RU" sz="2800" dirty="0"/>
              <a:t>— это описание детерминированной последовательности действий, направленных на получение из исходных данных результата за конечное число дискретных шагов с помощью понятных исполнителю команд</a:t>
            </a:r>
            <a:r>
              <a:rPr lang="ru-RU" sz="2800" dirty="0" smtClean="0"/>
              <a:t>.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dirty="0"/>
              <a:t>Примерами алгоритмов являются кулинарные </a:t>
            </a:r>
            <a:r>
              <a:rPr lang="ru-RU" sz="2800" dirty="0" smtClean="0"/>
              <a:t>рецепты, инструкции, руководства и т.д., т.е. документы содержащие перечень последовательности действий.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37572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260648"/>
            <a:ext cx="6543829" cy="5462421"/>
          </a:xfrm>
        </p:spPr>
        <p:txBody>
          <a:bodyPr/>
          <a:lstStyle/>
          <a:p>
            <a:pPr marL="0" indent="457200" algn="just">
              <a:buNone/>
            </a:pPr>
            <a:endParaRPr lang="ru-RU" sz="2000" dirty="0" smtClean="0"/>
          </a:p>
          <a:p>
            <a:pPr marL="0" indent="0" algn="r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800" dirty="0"/>
              <a:t>Алгоритм приготовления салата</a:t>
            </a:r>
            <a:r>
              <a:rPr lang="ru-RU" sz="2800" dirty="0" smtClean="0"/>
              <a:t>: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dirty="0"/>
              <a:t>1. Помыть овощи.</a:t>
            </a:r>
          </a:p>
          <a:p>
            <a:pPr marL="0" indent="0">
              <a:buNone/>
            </a:pPr>
            <a:r>
              <a:rPr lang="ru-RU" sz="2800" dirty="0"/>
              <a:t>2. Нарезать овощи.</a:t>
            </a:r>
          </a:p>
          <a:p>
            <a:pPr marL="0" indent="0">
              <a:buNone/>
            </a:pPr>
            <a:r>
              <a:rPr lang="ru-RU" sz="2800" dirty="0"/>
              <a:t>3. Заправить соусом.</a:t>
            </a:r>
          </a:p>
          <a:p>
            <a:pPr marL="0" indent="0">
              <a:buNone/>
            </a:pPr>
            <a:r>
              <a:rPr lang="ru-RU" sz="2800" dirty="0"/>
              <a:t>3. П</a:t>
            </a:r>
            <a:r>
              <a:rPr lang="ru-RU" sz="2800" dirty="0" smtClean="0"/>
              <a:t>еремешать</a:t>
            </a:r>
            <a:r>
              <a:rPr lang="ru-RU" sz="2800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9407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476672"/>
            <a:ext cx="7776864" cy="5832648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000" b="1" dirty="0"/>
              <a:t>Свойства алгоритма</a:t>
            </a:r>
            <a:r>
              <a:rPr lang="ru-RU" sz="2000" b="1" dirty="0" smtClean="0"/>
              <a:t>:</a:t>
            </a:r>
          </a:p>
          <a:p>
            <a:pPr marL="0" indent="0">
              <a:spcBef>
                <a:spcPts val="0"/>
              </a:spcBef>
              <a:buNone/>
            </a:pPr>
            <a:endParaRPr lang="ru-RU" sz="1100" dirty="0"/>
          </a:p>
          <a:p>
            <a:pPr marL="0" indent="0">
              <a:spcBef>
                <a:spcPts val="0"/>
              </a:spcBef>
              <a:buNone/>
            </a:pPr>
            <a:r>
              <a:rPr lang="ru-RU" b="1" dirty="0" smtClean="0"/>
              <a:t>Дискретность </a:t>
            </a:r>
            <a:r>
              <a:rPr lang="ru-RU" dirty="0" smtClean="0"/>
              <a:t>(разделение </a:t>
            </a:r>
            <a:r>
              <a:rPr lang="ru-RU" dirty="0"/>
              <a:t>алгоритма на последовательность </a:t>
            </a:r>
            <a:r>
              <a:rPr lang="ru-RU" dirty="0" smtClean="0"/>
              <a:t>шагов);</a:t>
            </a:r>
          </a:p>
          <a:p>
            <a:pPr marL="0" indent="0">
              <a:spcBef>
                <a:spcPts val="0"/>
              </a:spcBef>
              <a:buNone/>
            </a:pPr>
            <a:endParaRPr lang="ru-RU" sz="10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b="1" dirty="0" smtClean="0"/>
              <a:t>Результативность </a:t>
            </a:r>
            <a:r>
              <a:rPr lang="ru-RU" dirty="0" smtClean="0"/>
              <a:t>(получение </a:t>
            </a:r>
            <a:r>
              <a:rPr lang="ru-RU" dirty="0"/>
              <a:t>из исходных данных результата за конечное число </a:t>
            </a:r>
            <a:r>
              <a:rPr lang="ru-RU" dirty="0" smtClean="0"/>
              <a:t>шагов);</a:t>
            </a:r>
          </a:p>
          <a:p>
            <a:pPr marL="0" indent="0">
              <a:spcBef>
                <a:spcPts val="0"/>
              </a:spcBef>
              <a:buNone/>
            </a:pPr>
            <a:endParaRPr lang="ru-RU" sz="10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b="1" dirty="0" smtClean="0"/>
              <a:t>Детерминированность</a:t>
            </a:r>
            <a:r>
              <a:rPr lang="ru-RU" dirty="0" smtClean="0"/>
              <a:t> (исполнитель </a:t>
            </a:r>
            <a:r>
              <a:rPr lang="ru-RU" dirty="0"/>
              <a:t>должен выполнять команды алгоритма в строго определенной </a:t>
            </a:r>
            <a:r>
              <a:rPr lang="ru-RU" dirty="0" smtClean="0"/>
              <a:t>последовательности);</a:t>
            </a:r>
          </a:p>
          <a:p>
            <a:pPr marL="0" indent="0">
              <a:spcBef>
                <a:spcPts val="0"/>
              </a:spcBef>
              <a:buNone/>
            </a:pPr>
            <a:endParaRPr lang="ru-RU" sz="10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b="1" dirty="0" smtClean="0"/>
              <a:t>Массовость </a:t>
            </a:r>
            <a:r>
              <a:rPr lang="ru-RU" dirty="0" smtClean="0"/>
              <a:t>(один </a:t>
            </a:r>
            <a:r>
              <a:rPr lang="ru-RU" dirty="0"/>
              <a:t>и тот же алгоритм может применяться к большому количеству однотипных </a:t>
            </a:r>
            <a:r>
              <a:rPr lang="ru-RU" dirty="0" smtClean="0"/>
              <a:t>объектов);</a:t>
            </a:r>
          </a:p>
          <a:p>
            <a:pPr marL="0" indent="0">
              <a:spcBef>
                <a:spcPts val="0"/>
              </a:spcBef>
              <a:buNone/>
            </a:pPr>
            <a:endParaRPr lang="ru-RU" sz="10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b="1" dirty="0"/>
              <a:t>Выполнимость и </a:t>
            </a:r>
            <a:r>
              <a:rPr lang="ru-RU" b="1" dirty="0" smtClean="0"/>
              <a:t>понятность </a:t>
            </a:r>
            <a:r>
              <a:rPr lang="ru-RU" dirty="0" smtClean="0"/>
              <a:t>(алгоритм </a:t>
            </a:r>
            <a:r>
              <a:rPr lang="ru-RU" dirty="0"/>
              <a:t>должен содержать </a:t>
            </a:r>
            <a:r>
              <a:rPr lang="ru-RU" dirty="0" smtClean="0"/>
              <a:t>команды, записанные </a:t>
            </a:r>
            <a:r>
              <a:rPr lang="ru-RU" dirty="0"/>
              <a:t>на понятном исполнителю </a:t>
            </a:r>
            <a:r>
              <a:rPr lang="ru-RU" dirty="0" smtClean="0"/>
              <a:t>языке).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1886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764704"/>
            <a:ext cx="7560840" cy="532859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Пример алгоритма </a:t>
            </a:r>
            <a:r>
              <a:rPr lang="ru-RU" dirty="0"/>
              <a:t>сложения целых чисел в десятичной системе счисления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1. Записать числа в столбик, так чтобы цифры самого младшего разряда чисел (единицы) расположились одна под другой (на одной вертикали).</a:t>
            </a:r>
          </a:p>
          <a:p>
            <a:pPr marL="0" indent="0">
              <a:buNone/>
            </a:pPr>
            <a:r>
              <a:rPr lang="ru-RU" dirty="0"/>
              <a:t>2. Сложить цифры младшего разряда. 1</a:t>
            </a:r>
          </a:p>
          <a:p>
            <a:pPr marL="0" indent="0">
              <a:buNone/>
            </a:pPr>
            <a:r>
              <a:rPr lang="ru-RU" dirty="0"/>
              <a:t>3. Записать результат под горизонтальной </a:t>
            </a:r>
            <a:r>
              <a:rPr lang="ru-RU" dirty="0" smtClean="0"/>
              <a:t>чертой </a:t>
            </a:r>
            <a:r>
              <a:rPr lang="ru-RU" dirty="0"/>
              <a:t>на вертикали единиц, если при этом полученная сумма больше или равна  — величине основания системы счисления (в данном случае 10), перенести десятки в старший разряд десятков.</a:t>
            </a:r>
          </a:p>
          <a:p>
            <a:pPr marL="0" indent="0">
              <a:buNone/>
            </a:pPr>
            <a:r>
              <a:rPr lang="ru-RU" dirty="0"/>
              <a:t>4. Повторить пункты 2 и 3 для всех разрядов с учетом переносов из младших разрядов.</a:t>
            </a:r>
          </a:p>
        </p:txBody>
      </p:sp>
    </p:spTree>
    <p:extLst>
      <p:ext uri="{BB962C8B-B14F-4D97-AF65-F5344CB8AC3E}">
        <p14:creationId xmlns:p14="http://schemas.microsoft.com/office/powerpoint/2010/main" val="1218432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92696"/>
            <a:ext cx="7416824" cy="540060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Пример алгоритма </a:t>
            </a:r>
            <a:r>
              <a:rPr lang="ru-RU" dirty="0"/>
              <a:t>терморегуляции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1. Измерить температуру в помещении.</a:t>
            </a:r>
          </a:p>
          <a:p>
            <a:pPr marL="0" indent="0">
              <a:buNone/>
            </a:pPr>
            <a:r>
              <a:rPr lang="ru-RU" dirty="0"/>
              <a:t>2. Если измеренная температура ниже заданной, включить обогреватель.</a:t>
            </a:r>
          </a:p>
          <a:p>
            <a:pPr marL="0" indent="0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777375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836712"/>
            <a:ext cx="7488832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В этих алгоритмах различные исполнители выполняли операции над объектами различной природы (материальными объектами и числами</a:t>
            </a:r>
            <a:r>
              <a:rPr lang="ru-RU" dirty="0" smtClean="0"/>
              <a:t>).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У каждого алгоритма есть исполнитель. В первом примере исполнителем является человек, а во втором примере исполнителем может быть как человек, так и микропроцессор.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098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548680"/>
            <a:ext cx="7560840" cy="561662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Человек, выполняя алгоритм, вникает в содержание поставленных задач. 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Компьютер же строго выполняет последовательность действий описанных в алгоритме. Таким образом компьютер является формальным исполнителем.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 smtClean="0"/>
              <a:t>Формальное исполнение – </a:t>
            </a:r>
            <a:r>
              <a:rPr lang="ru-RU" dirty="0" smtClean="0"/>
              <a:t>это выполнение алгоритма не вникая в содержание, т.е. строгое выполнение команд алгоритма.</a:t>
            </a:r>
          </a:p>
        </p:txBody>
      </p:sp>
    </p:spTree>
    <p:extLst>
      <p:ext uri="{BB962C8B-B14F-4D97-AF65-F5344CB8AC3E}">
        <p14:creationId xmlns:p14="http://schemas.microsoft.com/office/powerpoint/2010/main" val="2288549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92696"/>
            <a:ext cx="7560840" cy="5400600"/>
          </a:xfrm>
        </p:spPr>
        <p:txBody>
          <a:bodyPr>
            <a:normAutofit lnSpcReduction="10000"/>
          </a:bodyPr>
          <a:lstStyle/>
          <a:p>
            <a:pPr marL="0" indent="360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800" dirty="0" smtClean="0"/>
              <a:t>Для наглядности алгоритма используются 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800" dirty="0" smtClean="0"/>
              <a:t>блок-схемы.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1400" dirty="0" smtClean="0"/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800" b="1" dirty="0"/>
              <a:t>Блок</a:t>
            </a:r>
            <a:r>
              <a:rPr lang="ru-RU" sz="2800" dirty="0"/>
              <a:t>-</a:t>
            </a:r>
            <a:r>
              <a:rPr lang="ru-RU" sz="2800" b="1" dirty="0"/>
              <a:t>схема</a:t>
            </a:r>
            <a:r>
              <a:rPr lang="ru-RU" sz="2800" dirty="0"/>
              <a:t> </a:t>
            </a:r>
            <a:r>
              <a:rPr lang="ru-RU" sz="2800" dirty="0" smtClean="0"/>
              <a:t>– это графическое представление  </a:t>
            </a:r>
            <a:r>
              <a:rPr lang="ru-RU" sz="2800" b="1" dirty="0" smtClean="0"/>
              <a:t>алгоритма</a:t>
            </a:r>
            <a:r>
              <a:rPr lang="ru-RU" sz="2800" dirty="0" smtClean="0"/>
              <a:t>, который состоит из геометрических фигур, соответствующих </a:t>
            </a:r>
            <a:r>
              <a:rPr lang="ru-RU" sz="2800" dirty="0"/>
              <a:t>этапам </a:t>
            </a:r>
            <a:r>
              <a:rPr lang="ru-RU" sz="2800" dirty="0" smtClean="0"/>
              <a:t>алгоритма, и   </a:t>
            </a:r>
            <a:r>
              <a:rPr lang="ru-RU" sz="2800" dirty="0"/>
              <a:t>соединяющих их линий</a:t>
            </a:r>
            <a:r>
              <a:rPr lang="ru-RU" sz="2800" dirty="0" smtClean="0"/>
              <a:t>.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1400" dirty="0" smtClean="0"/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800" dirty="0" smtClean="0"/>
              <a:t>Геометрические фигуры называются блоками или элементами блок-схемы.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800" dirty="0" smtClean="0"/>
              <a:t>Соединяющие линии показывают направление выполнения алгоритма.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7840449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183</TotalTime>
  <Words>443</Words>
  <Application>Microsoft Office PowerPoint</Application>
  <PresentationFormat>Экран (4:3)</PresentationFormat>
  <Paragraphs>77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Кнопка</vt:lpstr>
      <vt:lpstr>Алгоритм и его формальное выполнение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Базы данных  в электронных таблицах</dc:title>
  <dc:creator>Викуша</dc:creator>
  <cp:lastModifiedBy>Викуша</cp:lastModifiedBy>
  <cp:revision>23</cp:revision>
  <dcterms:created xsi:type="dcterms:W3CDTF">2015-01-11T15:58:15Z</dcterms:created>
  <dcterms:modified xsi:type="dcterms:W3CDTF">2015-01-21T13:30:55Z</dcterms:modified>
</cp:coreProperties>
</file>