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74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ipktipograf.nethouse.ru/static/img/0000/0003/0863/30863960.mybmlkmn5d.W665.pn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cdn.savant.pro/home/assets/c00/00/00/1f/static/img/eb19e600-edc2-449c-a46a-2213b035c49a.png?1367274678000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980728"/>
            <a:ext cx="6800751" cy="4448536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/>
              <a:t>Растровые изображения на экране монитора. Палитры </a:t>
            </a:r>
            <a:r>
              <a:rPr lang="ru-RU" sz="6000" b="1" dirty="0" smtClean="0"/>
              <a:t>цветов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</p:spTree>
    <p:extLst>
      <p:ext uri="{BB962C8B-B14F-4D97-AF65-F5344CB8AC3E}">
        <p14:creationId xmlns="" xmlns:p14="http://schemas.microsoft.com/office/powerpoint/2010/main" val="656685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28662" y="714356"/>
            <a:ext cx="7358114" cy="542928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Палитра цветов в системе цветопередачи </a:t>
            </a:r>
            <a:r>
              <a:rPr lang="ru-RU" dirty="0" smtClean="0"/>
              <a:t>HSB</a:t>
            </a:r>
          </a:p>
          <a:p>
            <a:pPr algn="just">
              <a:buNone/>
            </a:pPr>
            <a:r>
              <a:rPr lang="ru-RU" sz="2000" dirty="0" smtClean="0"/>
              <a:t>Использует </a:t>
            </a:r>
            <a:r>
              <a:rPr lang="ru-RU" sz="2000" dirty="0" smtClean="0"/>
              <a:t>в качестве базовых параметров </a:t>
            </a:r>
            <a:r>
              <a:rPr lang="ru-RU" sz="2000" i="1" dirty="0" err="1" smtClean="0"/>
              <a:t>Hue</a:t>
            </a:r>
            <a:r>
              <a:rPr lang="ru-RU" sz="2000" i="1" dirty="0" smtClean="0"/>
              <a:t> </a:t>
            </a:r>
            <a:r>
              <a:rPr lang="ru-RU" sz="2000" dirty="0" smtClean="0"/>
              <a:t>(оттенок цвета), </a:t>
            </a:r>
            <a:r>
              <a:rPr lang="ru-RU" sz="2000" i="1" dirty="0" err="1" smtClean="0"/>
              <a:t>Saturation</a:t>
            </a:r>
            <a:r>
              <a:rPr lang="ru-RU" sz="2000" i="1" dirty="0" smtClean="0"/>
              <a:t> </a:t>
            </a:r>
            <a:r>
              <a:rPr lang="ru-RU" sz="2000" dirty="0" smtClean="0"/>
              <a:t>(насыщенность) и </a:t>
            </a:r>
            <a:r>
              <a:rPr lang="ru-RU" sz="2000" i="1" dirty="0" err="1" smtClean="0"/>
              <a:t>Brightness</a:t>
            </a:r>
            <a:r>
              <a:rPr lang="ru-RU" sz="2000" i="1" dirty="0" smtClean="0"/>
              <a:t> </a:t>
            </a:r>
            <a:r>
              <a:rPr lang="ru-RU" sz="2000" dirty="0" smtClean="0"/>
              <a:t>(яркость)</a:t>
            </a:r>
            <a:endParaRPr lang="ru-RU" sz="20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7224" y="2214554"/>
          <a:ext cx="7429552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2571768"/>
                <a:gridCol w="28575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Параметр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Действие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Обозначение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i="1" dirty="0" err="1" smtClean="0"/>
                        <a:t>Hue</a:t>
                      </a:r>
                      <a:r>
                        <a:rPr lang="ru-RU" sz="1800" i="1" dirty="0" smtClean="0"/>
                        <a:t> </a:t>
                      </a:r>
                    </a:p>
                    <a:p>
                      <a:r>
                        <a:rPr lang="ru-RU" sz="1800" dirty="0" smtClean="0"/>
                        <a:t>(оттенок 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позволяет выбрать оттенок цвета из всех цветов оптического спектра: от красного цвета до фиолетового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 = 0 — красный,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 = 120 — зеленый,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 = 240 — синий,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 = 360 — фиолетовый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i="1" dirty="0" err="1" smtClean="0"/>
                        <a:t>Saturation</a:t>
                      </a:r>
                      <a:endParaRPr lang="ru-RU" sz="1800" i="1" dirty="0" smtClean="0"/>
                    </a:p>
                    <a:p>
                      <a:r>
                        <a:rPr lang="ru-RU" sz="1800" dirty="0" smtClean="0"/>
                        <a:t>(насыщенность)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определяет процент «чистого» оттенка и белого цвета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 = 0% — белый цвет,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 = 100% — «чистый» оттенок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Brightness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(яркость)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определяет интенсивность цвета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= 0 – черный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цвет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= 100 максимальная яркость оттенка цвета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531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28662" y="714356"/>
            <a:ext cx="7358114" cy="54292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Практическое </a:t>
            </a:r>
            <a:r>
              <a:rPr lang="ru-RU" dirty="0" smtClean="0"/>
              <a:t>занятие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Определить цвета, если заданы интенсивности базовых цветов в системе цветопередачи RGB. Заполнить таблицу.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857496"/>
            <a:ext cx="53115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531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7276525" cy="4958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Домашнее задание:</a:t>
            </a:r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r>
              <a:rPr lang="ru-RU" sz="2000" dirty="0" smtClean="0"/>
              <a:t>Стр. </a:t>
            </a:r>
            <a:r>
              <a:rPr lang="ru-RU" sz="2000" dirty="0" smtClean="0"/>
              <a:t>14-21.</a:t>
            </a:r>
            <a:endParaRPr lang="ru-RU" sz="2000" dirty="0" smtClean="0"/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r>
              <a:rPr lang="ru-RU" sz="2000" dirty="0" smtClean="0"/>
              <a:t>Задание:</a:t>
            </a:r>
          </a:p>
          <a:p>
            <a:pPr>
              <a:buNone/>
            </a:pPr>
            <a:r>
              <a:rPr lang="ru-RU" sz="2000" dirty="0" smtClean="0"/>
              <a:t>Определить цвета, если на бумагу нанесены краски в системе цветопередачи CMYK. Заполнить таблицу.</a:t>
            </a:r>
          </a:p>
          <a:p>
            <a:pPr>
              <a:buNone/>
            </a:pPr>
            <a:endParaRPr lang="ru-RU" sz="2800" dirty="0" smtClean="0"/>
          </a:p>
        </p:txBody>
      </p:sp>
      <p:pic>
        <p:nvPicPr>
          <p:cNvPr id="1026" name="Picture 2" descr="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000372"/>
            <a:ext cx="4714908" cy="315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20586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36712"/>
            <a:ext cx="756084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dirty="0"/>
          </a:p>
          <a:p>
            <a:pPr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14612" y="928670"/>
            <a:ext cx="3714776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графический режим </a:t>
            </a:r>
            <a:endParaRPr lang="ru-RU" dirty="0" smtClean="0"/>
          </a:p>
          <a:p>
            <a:pPr algn="ctr"/>
            <a:r>
              <a:rPr lang="ru-RU" dirty="0" smtClean="0"/>
              <a:t>экрана </a:t>
            </a:r>
            <a:r>
              <a:rPr lang="ru-RU" dirty="0" smtClean="0"/>
              <a:t>монитора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3571868" y="1357298"/>
            <a:ext cx="28575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5214942" y="1357298"/>
            <a:ext cx="28575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1571604" y="1714488"/>
            <a:ext cx="2714644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величина </a:t>
            </a:r>
            <a:r>
              <a:rPr lang="ru-RU" dirty="0" smtClean="0"/>
              <a:t>пространственного разрешения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14876" y="1714488"/>
            <a:ext cx="2714644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глубина </a:t>
            </a:r>
            <a:r>
              <a:rPr lang="ru-RU" dirty="0" smtClean="0"/>
              <a:t>цвета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71604" y="2714620"/>
            <a:ext cx="2786082" cy="3143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произведение количества строк изображения на количество точек в </a:t>
            </a:r>
            <a:r>
              <a:rPr lang="ru-RU" dirty="0" smtClean="0"/>
              <a:t>строке</a:t>
            </a:r>
          </a:p>
          <a:p>
            <a:pPr algn="ctr"/>
            <a:r>
              <a:rPr lang="ru-RU" dirty="0" smtClean="0"/>
              <a:t>(800 </a:t>
            </a:r>
            <a:r>
              <a:rPr lang="ru-RU" dirty="0" err="1" smtClean="0"/>
              <a:t>х</a:t>
            </a:r>
            <a:r>
              <a:rPr lang="ru-RU" dirty="0" smtClean="0"/>
              <a:t> 600, 1024 </a:t>
            </a:r>
            <a:r>
              <a:rPr lang="ru-RU" dirty="0" err="1" smtClean="0"/>
              <a:t>х</a:t>
            </a:r>
            <a:r>
              <a:rPr lang="ru-RU" dirty="0" smtClean="0"/>
              <a:t> 768, 1400 </a:t>
            </a:r>
            <a:r>
              <a:rPr lang="ru-RU" dirty="0" err="1" smtClean="0"/>
              <a:t>х</a:t>
            </a:r>
            <a:r>
              <a:rPr lang="ru-RU" dirty="0" smtClean="0"/>
              <a:t> 1050 и выше)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57752" y="2714620"/>
            <a:ext cx="2643206" cy="3143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количество цветов, которое могут принимать точки </a:t>
            </a:r>
            <a:r>
              <a:rPr lang="ru-RU" dirty="0" smtClean="0"/>
              <a:t>изображения</a:t>
            </a:r>
          </a:p>
          <a:p>
            <a:pPr algn="ctr"/>
            <a:r>
              <a:rPr lang="ru-RU" dirty="0" smtClean="0"/>
              <a:t>от 256 (глубина цвета 8 битов) до более чем 16 миллионов (глубина цвета 24 бита)</a:t>
            </a:r>
            <a:endParaRPr lang="ru-RU" dirty="0"/>
          </a:p>
        </p:txBody>
      </p:sp>
      <p:cxnSp>
        <p:nvCxnSpPr>
          <p:cNvPr id="15" name="Прямая со стрелкой 14"/>
          <p:cNvCxnSpPr>
            <a:stCxn id="9" idx="2"/>
            <a:endCxn id="11" idx="0"/>
          </p:cNvCxnSpPr>
          <p:nvPr/>
        </p:nvCxnSpPr>
        <p:spPr>
          <a:xfrm rot="16200000" flipH="1">
            <a:off x="2875347" y="2625322"/>
            <a:ext cx="142876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0" idx="2"/>
            <a:endCxn id="12" idx="0"/>
          </p:cNvCxnSpPr>
          <p:nvPr/>
        </p:nvCxnSpPr>
        <p:spPr>
          <a:xfrm rot="16200000" flipH="1">
            <a:off x="6054338" y="2589603"/>
            <a:ext cx="142876" cy="107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37572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714356"/>
            <a:ext cx="7500990" cy="5572164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dirty="0" smtClean="0"/>
              <a:t>Ф</a:t>
            </a:r>
            <a:r>
              <a:rPr lang="ru-RU" dirty="0" smtClean="0"/>
              <a:t>ормирование </a:t>
            </a:r>
            <a:r>
              <a:rPr lang="ru-RU" dirty="0" smtClean="0"/>
              <a:t>на экране монитора растрового изображения, состоящего из 600 строк по 800 точек в каждой строке (всего 480 000 точек), с глубиной цвета 8 </a:t>
            </a:r>
            <a:r>
              <a:rPr lang="ru-RU" dirty="0" smtClean="0"/>
              <a:t>битов:</a:t>
            </a:r>
          </a:p>
          <a:p>
            <a:pPr marL="0" indent="457200" algn="just">
              <a:buNone/>
            </a:pPr>
            <a:endParaRPr lang="ru-RU" dirty="0" smtClean="0"/>
          </a:p>
          <a:p>
            <a:pPr marL="0" indent="457200" algn="just">
              <a:buNone/>
            </a:pPr>
            <a:endParaRPr lang="ru-RU" dirty="0" smtClean="0"/>
          </a:p>
          <a:p>
            <a:pPr marL="0" indent="457200" algn="just">
              <a:buNone/>
            </a:pPr>
            <a:endParaRPr lang="ru-RU" dirty="0" smtClean="0"/>
          </a:p>
          <a:p>
            <a:pPr marL="0" indent="457200" algn="just">
              <a:buNone/>
            </a:pPr>
            <a:endParaRPr lang="ru-RU" dirty="0" smtClean="0"/>
          </a:p>
          <a:p>
            <a:pPr marL="0" indent="457200" algn="just">
              <a:buNone/>
            </a:pPr>
            <a:endParaRPr lang="ru-RU" dirty="0" smtClean="0"/>
          </a:p>
          <a:p>
            <a:pPr marL="0" indent="457200" algn="just">
              <a:buNone/>
            </a:pPr>
            <a:endParaRPr lang="ru-RU" dirty="0" smtClean="0"/>
          </a:p>
          <a:p>
            <a:pPr marL="0" indent="457200" algn="just">
              <a:buNone/>
            </a:pPr>
            <a:r>
              <a:rPr lang="ru-RU" dirty="0" smtClean="0"/>
              <a:t>Двоичные коды цветов всех точек хранятся в видеопамяти компьютера, которая находится на видеокарте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285992"/>
            <a:ext cx="522649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29407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28670"/>
            <a:ext cx="7344816" cy="5429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Качество отображения информации на экране монитора </a:t>
            </a:r>
            <a:r>
              <a:rPr lang="ru-RU" dirty="0" smtClean="0"/>
              <a:t>зависит: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от </a:t>
            </a:r>
            <a:r>
              <a:rPr lang="ru-RU" dirty="0" smtClean="0"/>
              <a:t>размера </a:t>
            </a:r>
            <a:r>
              <a:rPr lang="ru-RU" dirty="0" smtClean="0"/>
              <a:t>экрана в </a:t>
            </a:r>
            <a:r>
              <a:rPr lang="ru-RU" dirty="0" smtClean="0"/>
              <a:t>дюймах (15", 17" и т. д</a:t>
            </a:r>
            <a:r>
              <a:rPr lang="ru-RU" dirty="0" smtClean="0"/>
              <a:t>.);</a:t>
            </a:r>
          </a:p>
          <a:p>
            <a:pPr marL="0" indent="0">
              <a:buNone/>
            </a:pPr>
            <a:r>
              <a:rPr lang="ru-RU" dirty="0" smtClean="0"/>
              <a:t>от </a:t>
            </a:r>
            <a:r>
              <a:rPr lang="ru-RU" dirty="0" smtClean="0"/>
              <a:t>размера </a:t>
            </a:r>
            <a:r>
              <a:rPr lang="ru-RU" dirty="0" smtClean="0"/>
              <a:t>пикселя (</a:t>
            </a:r>
            <a:r>
              <a:rPr lang="ru-RU" dirty="0" smtClean="0"/>
              <a:t>0,28, 0,24 мм или 0,20 мм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61886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764704"/>
            <a:ext cx="7560840" cy="552181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Палитры цветов в системах цветопередачи RGB, CMYK и HSB</a:t>
            </a:r>
            <a:endParaRPr lang="ru-RU" dirty="0" smtClean="0"/>
          </a:p>
          <a:p>
            <a:pPr algn="just">
              <a:buNone/>
            </a:pPr>
            <a:r>
              <a:rPr lang="ru-RU" sz="2000" dirty="0" smtClean="0"/>
              <a:t>Белый свет может быть разложен с помощью оптических приборов (например, призмы) или природных явлений (радуги) на различные цвета спектра: </a:t>
            </a:r>
            <a:r>
              <a:rPr lang="ru-RU" sz="2000" i="1" dirty="0" smtClean="0"/>
              <a:t>красный</a:t>
            </a:r>
            <a:r>
              <a:rPr lang="ru-RU" sz="2000" dirty="0" smtClean="0"/>
              <a:t>, оранжевый, </a:t>
            </a:r>
            <a:r>
              <a:rPr lang="ru-RU" sz="2000" i="1" dirty="0" smtClean="0"/>
              <a:t>желтый, зеленый, </a:t>
            </a:r>
            <a:r>
              <a:rPr lang="ru-RU" sz="2000" i="1" dirty="0" err="1" smtClean="0"/>
              <a:t>голубой</a:t>
            </a:r>
            <a:r>
              <a:rPr lang="ru-RU" sz="2000" i="1" dirty="0" smtClean="0"/>
              <a:t>, синий </a:t>
            </a:r>
            <a:r>
              <a:rPr lang="ru-RU" sz="2000" dirty="0" smtClean="0"/>
              <a:t>и </a:t>
            </a:r>
            <a:r>
              <a:rPr lang="ru-RU" sz="2000" i="1" dirty="0" smtClean="0"/>
              <a:t>фиолетовый.</a:t>
            </a:r>
          </a:p>
          <a:p>
            <a:pPr algn="just">
              <a:buNone/>
            </a:pPr>
            <a:endParaRPr lang="ru-RU" sz="2000" i="1" dirty="0" smtClean="0"/>
          </a:p>
          <a:p>
            <a:pPr algn="just">
              <a:buNone/>
            </a:pPr>
            <a:endParaRPr lang="ru-RU" sz="2000" i="1" dirty="0" smtClean="0"/>
          </a:p>
          <a:p>
            <a:pPr algn="just">
              <a:buNone/>
            </a:pPr>
            <a:endParaRPr lang="ru-RU" sz="2000" i="1" dirty="0" smtClean="0"/>
          </a:p>
          <a:p>
            <a:pPr algn="just">
              <a:buNone/>
            </a:pPr>
            <a:endParaRPr lang="ru-RU" sz="2000" i="1" dirty="0" smtClean="0"/>
          </a:p>
          <a:p>
            <a:pPr algn="just">
              <a:buNone/>
            </a:pPr>
            <a:endParaRPr lang="ru-RU" sz="2000" i="1" dirty="0" smtClean="0"/>
          </a:p>
          <a:p>
            <a:pPr algn="just">
              <a:buNone/>
            </a:pPr>
            <a:endParaRPr lang="ru-RU" sz="2000" i="1" dirty="0" smtClean="0"/>
          </a:p>
          <a:p>
            <a:pPr algn="ctr">
              <a:buNone/>
            </a:pPr>
            <a:endParaRPr lang="ru-RU" sz="2000" i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r>
              <a:rPr lang="ru-RU" sz="1800" b="1" dirty="0" smtClean="0"/>
              <a:t>Рис</a:t>
            </a:r>
            <a:r>
              <a:rPr lang="ru-RU" sz="1800" b="1" dirty="0" smtClean="0"/>
              <a:t>. 1.4. </a:t>
            </a:r>
            <a:r>
              <a:rPr lang="ru-RU" sz="1800" dirty="0" smtClean="0"/>
              <a:t>Разложение белого света в спектр</a:t>
            </a:r>
          </a:p>
          <a:p>
            <a:pPr algn="ctr">
              <a:buNone/>
            </a:pPr>
            <a:r>
              <a:rPr lang="ru-RU" sz="2000" dirty="0" smtClean="0"/>
              <a:t>«</a:t>
            </a:r>
            <a:r>
              <a:rPr lang="ru-RU" sz="2000" dirty="0" smtClean="0"/>
              <a:t>Каждый охотник желает знать, где сидит фазан</a:t>
            </a:r>
            <a:r>
              <a:rPr lang="ru-RU" sz="2000" dirty="0" smtClean="0"/>
              <a:t>»</a:t>
            </a:r>
            <a:endParaRPr lang="ru-RU" sz="2000" dirty="0" smtClean="0"/>
          </a:p>
        </p:txBody>
      </p:sp>
      <p:pic>
        <p:nvPicPr>
          <p:cNvPr id="4098" name="Picture 2" descr="i_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714620"/>
            <a:ext cx="4137239" cy="283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18432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571480"/>
            <a:ext cx="7416824" cy="5715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Палитра цветов в системе цветопередачи </a:t>
            </a:r>
            <a:r>
              <a:rPr lang="ru-RU" sz="2000" dirty="0" smtClean="0"/>
              <a:t>RGB</a:t>
            </a:r>
          </a:p>
          <a:p>
            <a:pPr marL="0" indent="0" algn="just">
              <a:buNone/>
            </a:pPr>
            <a:r>
              <a:rPr lang="ru-RU" sz="2000" dirty="0" smtClean="0"/>
              <a:t>Цвета в палитре RGB формируются путем </a:t>
            </a:r>
            <a:r>
              <a:rPr lang="ru-RU" sz="2000" i="1" dirty="0" smtClean="0"/>
              <a:t>сложения базовых </a:t>
            </a:r>
            <a:r>
              <a:rPr lang="ru-RU" sz="2000" i="1" dirty="0" smtClean="0"/>
              <a:t>цветов </a:t>
            </a:r>
            <a:r>
              <a:rPr lang="ru-RU" sz="2000" dirty="0" smtClean="0"/>
              <a:t>(</a:t>
            </a:r>
            <a:r>
              <a:rPr lang="ru-RU" sz="2000" i="1" dirty="0" err="1" smtClean="0"/>
              <a:t>Red</a:t>
            </a:r>
            <a:r>
              <a:rPr lang="ru-RU" sz="2000" i="1" dirty="0" smtClean="0"/>
              <a:t> </a:t>
            </a:r>
            <a:r>
              <a:rPr lang="ru-RU" sz="2000" dirty="0" smtClean="0"/>
              <a:t>— красный, </a:t>
            </a:r>
            <a:r>
              <a:rPr lang="ru-RU" sz="2000" i="1" dirty="0" err="1" smtClean="0"/>
              <a:t>Green</a:t>
            </a:r>
            <a:r>
              <a:rPr lang="ru-RU" sz="2000" i="1" dirty="0" smtClean="0"/>
              <a:t> </a:t>
            </a:r>
            <a:r>
              <a:rPr lang="ru-RU" sz="2000" dirty="0" smtClean="0"/>
              <a:t>— зеленый, </a:t>
            </a:r>
            <a:r>
              <a:rPr lang="ru-RU" sz="2000" i="1" dirty="0" err="1" smtClean="0"/>
              <a:t>Blue</a:t>
            </a:r>
            <a:r>
              <a:rPr lang="ru-RU" sz="2000" i="1" dirty="0" smtClean="0"/>
              <a:t> </a:t>
            </a:r>
            <a:r>
              <a:rPr lang="ru-RU" sz="2000" dirty="0" smtClean="0"/>
              <a:t>— синий</a:t>
            </a:r>
            <a:r>
              <a:rPr lang="ru-RU" sz="2000" dirty="0" smtClean="0"/>
              <a:t>).</a:t>
            </a:r>
          </a:p>
          <a:p>
            <a:pPr marL="0" indent="0" algn="ctr">
              <a:buNone/>
            </a:pPr>
            <a:r>
              <a:rPr lang="ru-RU" sz="2000" i="1" dirty="0" err="1" smtClean="0"/>
              <a:t>Color</a:t>
            </a:r>
            <a:r>
              <a:rPr lang="ru-RU" sz="2000" i="1" dirty="0" smtClean="0"/>
              <a:t> = R </a:t>
            </a:r>
            <a:r>
              <a:rPr lang="ru-RU" sz="2000" dirty="0" smtClean="0"/>
              <a:t>+ G + </a:t>
            </a:r>
            <a:r>
              <a:rPr lang="ru-RU" sz="2000" dirty="0" smtClean="0"/>
              <a:t>В</a:t>
            </a:r>
          </a:p>
          <a:p>
            <a:pPr marL="0" indent="0" algn="ctr">
              <a:buNone/>
            </a:pPr>
            <a:r>
              <a:rPr lang="ru-RU" sz="1400" i="1" dirty="0" smtClean="0"/>
              <a:t>Таблица 1.2. </a:t>
            </a:r>
            <a:r>
              <a:rPr lang="ru-RU" sz="1400" b="1" dirty="0" smtClean="0"/>
              <a:t>Формирование цветов в системе цветопередачи RGB</a:t>
            </a:r>
            <a:endParaRPr lang="ru-RU" sz="1400" dirty="0" smtClean="0"/>
          </a:p>
          <a:p>
            <a:pPr marL="0" indent="0" algn="just">
              <a:buNone/>
            </a:pPr>
            <a:endParaRPr lang="ru-RU" sz="2000" dirty="0"/>
          </a:p>
        </p:txBody>
      </p:sp>
      <p:pic>
        <p:nvPicPr>
          <p:cNvPr id="5122" name="Picture 2" descr="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714620"/>
            <a:ext cx="3929090" cy="246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http://ipktipograf.nethouse.ru/static/img/0000/0003/0863/30863960.mybmlkmn5d.W665.pn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5357818" y="2786058"/>
            <a:ext cx="233268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77375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24" y="571480"/>
            <a:ext cx="7429552" cy="57150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При глубине цвета в 24 бита на кодирование каждого из базовых цветов выделяется по 8 битов. В этом случае для каждого из цветов возможны </a:t>
            </a:r>
            <a:r>
              <a:rPr lang="ru-RU" sz="2000" i="1" dirty="0" smtClean="0"/>
              <a:t>N = </a:t>
            </a:r>
            <a:r>
              <a:rPr lang="ru-RU" sz="2000" dirty="0" smtClean="0"/>
              <a:t>28 = 256 уровней интенсивности</a:t>
            </a:r>
            <a:r>
              <a:rPr lang="ru-RU" sz="2000" dirty="0" smtClean="0"/>
              <a:t>.</a:t>
            </a:r>
          </a:p>
          <a:p>
            <a:pPr marL="0" indent="0" algn="just">
              <a:buNone/>
            </a:pPr>
            <a:endParaRPr lang="ru-RU" sz="1000" dirty="0" smtClean="0"/>
          </a:p>
          <a:p>
            <a:pPr marL="0" indent="0" algn="just">
              <a:buNone/>
            </a:pPr>
            <a:r>
              <a:rPr lang="ru-RU" sz="2000" dirty="0" smtClean="0"/>
              <a:t>Уровни интенсивности задаются десятичными (от минимального — 0 до максимального — 255) или двоичными (от 00000000 до 11111111) </a:t>
            </a:r>
            <a:r>
              <a:rPr lang="ru-RU" sz="2000" dirty="0" smtClean="0"/>
              <a:t>кодами.</a:t>
            </a:r>
          </a:p>
          <a:p>
            <a:pPr marL="0" indent="0">
              <a:buNone/>
            </a:pPr>
            <a:endParaRPr lang="ru-RU" sz="900" dirty="0" smtClean="0"/>
          </a:p>
          <a:p>
            <a:pPr marL="0" indent="0" algn="ctr">
              <a:buNone/>
            </a:pPr>
            <a:r>
              <a:rPr lang="ru-RU" sz="1600" i="1" dirty="0" smtClean="0"/>
              <a:t>Таблица 1.3. </a:t>
            </a:r>
            <a:r>
              <a:rPr lang="ru-RU" sz="1600" b="1" dirty="0" smtClean="0"/>
              <a:t>Кодировка цветов при глубине цвета 24 бита</a:t>
            </a:r>
            <a:endParaRPr lang="ru-RU" sz="16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429000"/>
            <a:ext cx="4867464" cy="280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609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548680"/>
            <a:ext cx="7560840" cy="58092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Палитра цветов в системе цветопередачи </a:t>
            </a:r>
            <a:r>
              <a:rPr lang="ru-RU" dirty="0" smtClean="0"/>
              <a:t>CMYK</a:t>
            </a:r>
          </a:p>
          <a:p>
            <a:pPr marL="0" indent="0" algn="just">
              <a:buNone/>
            </a:pPr>
            <a:r>
              <a:rPr lang="ru-RU" sz="1800" dirty="0" smtClean="0"/>
              <a:t>Цвета в палитре CMY формируются путем </a:t>
            </a:r>
            <a:r>
              <a:rPr lang="ru-RU" sz="1800" i="1" dirty="0" smtClean="0"/>
              <a:t>наложения красок базовых цветов </a:t>
            </a:r>
            <a:r>
              <a:rPr lang="ru-RU" sz="1800" dirty="0" smtClean="0"/>
              <a:t>или </a:t>
            </a:r>
            <a:r>
              <a:rPr lang="ru-RU" sz="1800" i="1" dirty="0" smtClean="0"/>
              <a:t>вычитания из белого света определенных </a:t>
            </a:r>
            <a:r>
              <a:rPr lang="ru-RU" sz="1800" i="1" dirty="0" smtClean="0"/>
              <a:t>цветов (</a:t>
            </a:r>
            <a:r>
              <a:rPr lang="ru-RU" sz="1800" i="1" dirty="0" err="1" smtClean="0"/>
              <a:t>Cyan</a:t>
            </a:r>
            <a:r>
              <a:rPr lang="ru-RU" sz="1800" i="1" dirty="0" smtClean="0"/>
              <a:t> </a:t>
            </a:r>
            <a:r>
              <a:rPr lang="ru-RU" sz="1800" i="1" dirty="0" smtClean="0"/>
              <a:t>— </a:t>
            </a:r>
            <a:r>
              <a:rPr lang="ru-RU" sz="1800" dirty="0" err="1" smtClean="0"/>
              <a:t>голубой</a:t>
            </a:r>
            <a:r>
              <a:rPr lang="ru-RU" sz="1800" dirty="0" smtClean="0"/>
              <a:t>, </a:t>
            </a:r>
            <a:r>
              <a:rPr lang="ru-RU" sz="1800" i="1" dirty="0" err="1" smtClean="0"/>
              <a:t>Magenta</a:t>
            </a:r>
            <a:r>
              <a:rPr lang="ru-RU" sz="1800" i="1" dirty="0" smtClean="0"/>
              <a:t> </a:t>
            </a:r>
            <a:r>
              <a:rPr lang="ru-RU" sz="1800" dirty="0" smtClean="0"/>
              <a:t>— </a:t>
            </a:r>
            <a:r>
              <a:rPr lang="ru-RU" sz="1800" dirty="0" smtClean="0"/>
              <a:t>пурпурный </a:t>
            </a:r>
            <a:r>
              <a:rPr lang="ru-RU" sz="1800" dirty="0" smtClean="0"/>
              <a:t>и </a:t>
            </a:r>
            <a:r>
              <a:rPr lang="ru-RU" sz="1800" i="1" dirty="0" err="1" smtClean="0"/>
              <a:t>Yellow</a:t>
            </a:r>
            <a:r>
              <a:rPr lang="ru-RU" sz="1800" i="1" dirty="0" smtClean="0"/>
              <a:t> </a:t>
            </a:r>
            <a:r>
              <a:rPr lang="ru-RU" sz="1800" dirty="0" smtClean="0"/>
              <a:t>— </a:t>
            </a:r>
            <a:r>
              <a:rPr lang="ru-RU" sz="1800" dirty="0" smtClean="0"/>
              <a:t>желтый).</a:t>
            </a:r>
          </a:p>
          <a:p>
            <a:pPr marL="0" indent="0" algn="ctr">
              <a:buNone/>
            </a:pPr>
            <a:r>
              <a:rPr lang="ru-RU" sz="2000" i="1" dirty="0" err="1" smtClean="0"/>
              <a:t>Color</a:t>
            </a:r>
            <a:r>
              <a:rPr lang="ru-RU" sz="2000" i="1" dirty="0" smtClean="0"/>
              <a:t> </a:t>
            </a:r>
            <a:r>
              <a:rPr lang="ru-RU" sz="2000" i="1" dirty="0" smtClean="0"/>
              <a:t>= </a:t>
            </a:r>
            <a:r>
              <a:rPr lang="ru-RU" sz="2000" i="1" dirty="0" smtClean="0"/>
              <a:t>C+M+Y</a:t>
            </a:r>
          </a:p>
          <a:p>
            <a:pPr marL="0" indent="0" algn="ctr">
              <a:buNone/>
            </a:pPr>
            <a:r>
              <a:rPr lang="ru-RU" sz="1600" i="1" dirty="0" smtClean="0"/>
              <a:t>Таблица </a:t>
            </a:r>
            <a:r>
              <a:rPr lang="ru-RU" sz="1600" i="1" dirty="0" smtClean="0"/>
              <a:t>1.4. </a:t>
            </a:r>
            <a:r>
              <a:rPr lang="ru-RU" sz="1600" b="1" dirty="0" smtClean="0"/>
              <a:t>Формирование цветов в системе цветопередачи </a:t>
            </a:r>
            <a:r>
              <a:rPr lang="ru-RU" sz="1600" b="1" dirty="0" smtClean="0"/>
              <a:t>CMYK</a:t>
            </a:r>
          </a:p>
          <a:p>
            <a:pPr marL="0" indent="0" algn="just">
              <a:buNone/>
            </a:pPr>
            <a:endParaRPr lang="ru-RU" sz="1600" dirty="0" smtClean="0"/>
          </a:p>
          <a:p>
            <a:pPr marL="0" indent="0" algn="just">
              <a:buNone/>
            </a:pPr>
            <a:endParaRPr lang="ru-RU" sz="1600" dirty="0" smtClean="0"/>
          </a:p>
          <a:p>
            <a:pPr marL="0" indent="0" algn="just">
              <a:buNone/>
            </a:pPr>
            <a:endParaRPr lang="ru-RU" sz="1600" dirty="0" smtClean="0"/>
          </a:p>
          <a:p>
            <a:pPr marL="0" indent="0" algn="just">
              <a:buNone/>
            </a:pPr>
            <a:endParaRPr lang="ru-RU" sz="1600" dirty="0" smtClean="0"/>
          </a:p>
          <a:p>
            <a:pPr marL="0" indent="0" algn="just">
              <a:buNone/>
            </a:pPr>
            <a:endParaRPr lang="ru-RU" sz="1600" dirty="0" smtClean="0"/>
          </a:p>
          <a:p>
            <a:pPr marL="0" indent="0" algn="just">
              <a:buNone/>
            </a:pPr>
            <a:endParaRPr lang="ru-RU" sz="1600" dirty="0" smtClean="0"/>
          </a:p>
          <a:p>
            <a:pPr marL="0" indent="0" algn="just">
              <a:buNone/>
            </a:pPr>
            <a:endParaRPr lang="ru-RU" sz="1600" dirty="0" smtClean="0"/>
          </a:p>
          <a:p>
            <a:pPr marL="0" indent="0" algn="just">
              <a:buNone/>
            </a:pPr>
            <a:endParaRPr lang="ru-RU" sz="1600" dirty="0" smtClean="0"/>
          </a:p>
          <a:p>
            <a:pPr marL="0" indent="0" algn="just">
              <a:buNone/>
            </a:pPr>
            <a:endParaRPr lang="ru-RU" sz="1600" dirty="0" smtClean="0"/>
          </a:p>
          <a:p>
            <a:pPr marL="0" indent="0" algn="just">
              <a:buNone/>
            </a:pPr>
            <a:endParaRPr lang="ru-RU" sz="1600" dirty="0" smtClean="0"/>
          </a:p>
          <a:p>
            <a:pPr marL="0" indent="0" algn="just">
              <a:buNone/>
            </a:pPr>
            <a:r>
              <a:rPr lang="ru-RU" sz="1600" dirty="0" smtClean="0"/>
              <a:t>Смешение </a:t>
            </a:r>
            <a:r>
              <a:rPr lang="ru-RU" sz="1600" dirty="0" smtClean="0"/>
              <a:t>трех красок — </a:t>
            </a:r>
            <a:r>
              <a:rPr lang="ru-RU" sz="1600" dirty="0" err="1" smtClean="0"/>
              <a:t>голубой</a:t>
            </a:r>
            <a:r>
              <a:rPr lang="ru-RU" sz="1600" dirty="0" smtClean="0"/>
              <a:t>, желтой и пурпурной — должно приводить к полному поглощению света, и мы должны увидеть черный цвет.</a:t>
            </a:r>
          </a:p>
          <a:p>
            <a:pPr marL="0" indent="0" algn="ctr">
              <a:buNone/>
            </a:pPr>
            <a:endParaRPr lang="ru-RU" sz="1600" dirty="0" smtClean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7170" name="Picture 2" descr="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496"/>
            <a:ext cx="416777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http://cdn.savant.pro/home/assets/c00/00/00/1f/static/img/eb19e600-edc2-449c-a46a-2213b035c49a.png?1367274678000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5429256" y="2928934"/>
            <a:ext cx="252124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88549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2000232" y="1000108"/>
            <a:ext cx="5357850" cy="4929222"/>
            <a:chOff x="2000232" y="1000108"/>
            <a:chExt cx="5357850" cy="4929222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928926" y="1000108"/>
              <a:ext cx="3571900" cy="92869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Применение</a:t>
              </a:r>
              <a:endParaRPr lang="ru-RU" dirty="0"/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 rot="5400000">
              <a:off x="3357554" y="1928802"/>
              <a:ext cx="428628" cy="4286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rot="16200000" flipH="1">
              <a:off x="5357818" y="2000240"/>
              <a:ext cx="428628" cy="2857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Скругленный прямоугольник 9"/>
            <p:cNvSpPr/>
            <p:nvPr/>
          </p:nvSpPr>
          <p:spPr>
            <a:xfrm>
              <a:off x="2000232" y="2357430"/>
              <a:ext cx="2143140" cy="8572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RGB</a:t>
              </a:r>
              <a:endParaRPr lang="ru-RU" dirty="0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5143504" y="2357430"/>
              <a:ext cx="2143140" cy="8572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CMYK</a:t>
              </a:r>
              <a:endParaRPr lang="ru-RU" dirty="0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000232" y="3500438"/>
              <a:ext cx="2214578" cy="242889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в мониторах компьютеров, в телевизорах и других излучающих свет технических устройствах</a:t>
              </a:r>
              <a:endParaRPr lang="ru-RU" dirty="0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5143504" y="3500438"/>
              <a:ext cx="2214578" cy="242889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в полиграфии, так как напечатанные документы воспринимаются человеком в отраженном свете</a:t>
              </a:r>
              <a:endParaRPr lang="ru-RU" dirty="0"/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 rot="16200000" flipH="1">
              <a:off x="2928926" y="3214686"/>
              <a:ext cx="285752" cy="2857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 rot="5400000">
              <a:off x="5929322" y="3214686"/>
              <a:ext cx="285752" cy="2857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55319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97</TotalTime>
  <Words>589</Words>
  <Application>Microsoft Office PowerPoint</Application>
  <PresentationFormat>Экран (4:3)</PresentationFormat>
  <Paragraphs>94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Кнопка</vt:lpstr>
      <vt:lpstr>Растровые изображения на экране монитора. Палитры цветов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Базы данных  в электронных таблицах</dc:title>
  <dc:creator>Викуша</dc:creator>
  <cp:lastModifiedBy>Corvinis</cp:lastModifiedBy>
  <cp:revision>26</cp:revision>
  <dcterms:created xsi:type="dcterms:W3CDTF">2015-01-11T15:58:15Z</dcterms:created>
  <dcterms:modified xsi:type="dcterms:W3CDTF">2015-08-30T09:27:33Z</dcterms:modified>
</cp:coreProperties>
</file>