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7" r:id="rId3"/>
    <p:sldId id="308" r:id="rId4"/>
    <p:sldId id="309" r:id="rId5"/>
    <p:sldId id="306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F828"/>
    <a:srgbClr val="100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75" autoAdjust="0"/>
  </p:normalViewPr>
  <p:slideViewPr>
    <p:cSldViewPr>
      <p:cViewPr varScale="1">
        <p:scale>
          <a:sx n="65" d="100"/>
          <a:sy n="65" d="100"/>
        </p:scale>
        <p:origin x="2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6800751" cy="3357586"/>
          </a:xfrm>
        </p:spPr>
        <p:txBody>
          <a:bodyPr>
            <a:normAutofit/>
          </a:bodyPr>
          <a:lstStyle/>
          <a:p>
            <a:r>
              <a:rPr lang="ru-RU" b="1" dirty="0"/>
              <a:t>Двоичное кодирование чисел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компьютере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Перевод числа из двоичной системы счисления в десятичную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спользуем </a:t>
            </a:r>
            <a:r>
              <a:rPr lang="ru-RU" dirty="0"/>
              <a:t>развернутую запись числа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111 = 1*2</a:t>
            </a:r>
            <a:r>
              <a:rPr lang="ru-RU" baseline="30000" dirty="0"/>
              <a:t>2</a:t>
            </a:r>
            <a:r>
              <a:rPr lang="ru-RU" dirty="0"/>
              <a:t> + 1*2</a:t>
            </a:r>
            <a:r>
              <a:rPr lang="ru-RU" baseline="30000" dirty="0"/>
              <a:t>1</a:t>
            </a:r>
            <a:r>
              <a:rPr lang="ru-RU" dirty="0"/>
              <a:t> +1*2</a:t>
            </a:r>
            <a:r>
              <a:rPr lang="ru-RU" baseline="30000" dirty="0"/>
              <a:t>0 </a:t>
            </a:r>
            <a:r>
              <a:rPr lang="ru-RU" dirty="0"/>
              <a:t>= 4+2+1 = 7</a:t>
            </a:r>
            <a:r>
              <a:rPr lang="ru-RU" baseline="-25000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25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0080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хранения целых положительных чисел отводится одна ячейка памяти (8 битов).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число </a:t>
            </a:r>
            <a:r>
              <a:rPr lang="en-US" dirty="0"/>
              <a:t>A</a:t>
            </a:r>
            <a:r>
              <a:rPr lang="ru-RU" dirty="0"/>
              <a:t>2 = 11110000</a:t>
            </a:r>
            <a:r>
              <a:rPr lang="ru-RU" baseline="-25000" dirty="0"/>
              <a:t>2 </a:t>
            </a:r>
            <a:r>
              <a:rPr lang="ru-RU" dirty="0"/>
              <a:t>будет храниться в ячейке памяти следующим образом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Диапазон хранения чисел: от 0 до 255.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15321"/>
              </p:ext>
            </p:extLst>
          </p:nvPr>
        </p:nvGraphicFramePr>
        <p:xfrm>
          <a:off x="1287970" y="2984576"/>
          <a:ext cx="6568060" cy="81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Точечный рисунок" r:id="rId3" imgW="4114286" imgH="514422" progId="Paint.Picture">
                  <p:embed/>
                </p:oleObj>
              </mc:Choice>
              <mc:Fallback>
                <p:oleObj name="Точечный рисунок" r:id="rId3" imgW="4114286" imgH="51442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970" y="2984576"/>
                        <a:ext cx="6568060" cy="816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92113"/>
              </p:ext>
            </p:extLst>
          </p:nvPr>
        </p:nvGraphicFramePr>
        <p:xfrm>
          <a:off x="827584" y="5013176"/>
          <a:ext cx="7482994" cy="6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Точечный рисунок" r:id="rId5" imgW="6171429" imgH="581106" progId="Paint.Picture">
                  <p:embed/>
                </p:oleObj>
              </mc:Choice>
              <mc:Fallback>
                <p:oleObj name="Точечный рисунок" r:id="rId5" imgW="6171429" imgH="58110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7482994" cy="693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6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хранения целых чисел со знаком отводится две ячейки памяти (16 битов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Старший разряд </a:t>
            </a:r>
            <a:r>
              <a:rPr lang="ru-RU" dirty="0"/>
              <a:t>отводится под знак числа </a:t>
            </a:r>
            <a:r>
              <a:rPr lang="ru-RU" dirty="0" smtClean="0"/>
              <a:t>(число </a:t>
            </a:r>
            <a:r>
              <a:rPr lang="ru-RU" dirty="0"/>
              <a:t>положительное - 0, </a:t>
            </a:r>
            <a:r>
              <a:rPr lang="ru-RU" dirty="0" smtClean="0"/>
              <a:t>число </a:t>
            </a:r>
            <a:r>
              <a:rPr lang="ru-RU" dirty="0"/>
              <a:t>отрицательное - 1).</a:t>
            </a:r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</a:t>
            </a:r>
            <a:r>
              <a:rPr lang="ru-RU" dirty="0" smtClean="0"/>
              <a:t>число </a:t>
            </a:r>
            <a:r>
              <a:rPr lang="ru-RU" dirty="0"/>
              <a:t>-2002</a:t>
            </a:r>
            <a:r>
              <a:rPr lang="ru-RU" baseline="-25000" dirty="0"/>
              <a:t>10</a:t>
            </a:r>
            <a:r>
              <a:rPr lang="ru-RU" dirty="0"/>
              <a:t> = -11111010010</a:t>
            </a:r>
            <a:r>
              <a:rPr lang="ru-RU" baseline="-25000" dirty="0"/>
              <a:t>2 </a:t>
            </a:r>
            <a:r>
              <a:rPr lang="ru-RU" dirty="0" smtClean="0"/>
              <a:t> </a:t>
            </a:r>
            <a:r>
              <a:rPr lang="ru-RU" dirty="0"/>
              <a:t>в 16-разрядном представлении следующим образом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Диапазон хранения чисел: от 0 до </a:t>
            </a:r>
            <a:r>
              <a:rPr lang="ru-RU" dirty="0" smtClean="0"/>
              <a:t>32767.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58170"/>
              </p:ext>
            </p:extLst>
          </p:nvPr>
        </p:nvGraphicFramePr>
        <p:xfrm>
          <a:off x="287524" y="3068960"/>
          <a:ext cx="864096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Точечный рисунок" r:id="rId3" imgW="6792273" imgH="895238" progId="Paint.Picture">
                  <p:embed/>
                </p:oleObj>
              </mc:Choice>
              <mc:Fallback>
                <p:oleObj name="Точечный рисунок" r:id="rId3" imgW="6792273" imgH="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4" y="3068960"/>
                        <a:ext cx="8640960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298921"/>
              </p:ext>
            </p:extLst>
          </p:nvPr>
        </p:nvGraphicFramePr>
        <p:xfrm>
          <a:off x="2055304" y="5301207"/>
          <a:ext cx="3812840" cy="73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Точечный рисунок" r:id="rId5" imgW="2553056" imgH="495369" progId="Paint.Picture">
                  <p:embed/>
                </p:oleObj>
              </mc:Choice>
              <mc:Fallback>
                <p:oleObj name="Точечный рисунок" r:id="rId5" imgW="2553056" imgH="49536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304" y="5301207"/>
                        <a:ext cx="3812840" cy="739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59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70485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Практическое </a:t>
            </a:r>
            <a:r>
              <a:rPr lang="ru-RU" dirty="0" smtClean="0"/>
              <a:t>занятие</a:t>
            </a:r>
            <a:endParaRPr lang="ru-RU" sz="1100" dirty="0"/>
          </a:p>
          <a:p>
            <a:pPr marL="0" indent="0">
              <a:buNone/>
            </a:pPr>
            <a:r>
              <a:rPr lang="ru-RU" dirty="0" smtClean="0"/>
              <a:t>1. Как </a:t>
            </a:r>
            <a:r>
              <a:rPr lang="ru-RU" dirty="0"/>
              <a:t>будет храниться в компьютере </a:t>
            </a:r>
            <a:r>
              <a:rPr lang="ru-RU" dirty="0" smtClean="0"/>
              <a:t>десятичные числа: </a:t>
            </a:r>
          </a:p>
          <a:p>
            <a:pPr marL="0" indent="0">
              <a:buNone/>
            </a:pPr>
            <a:r>
              <a:rPr lang="ru-RU" dirty="0" smtClean="0"/>
              <a:t>а) 100</a:t>
            </a:r>
            <a:r>
              <a:rPr lang="ru-RU" dirty="0"/>
              <a:t>, </a:t>
            </a:r>
            <a:r>
              <a:rPr lang="ru-RU" dirty="0" smtClean="0"/>
              <a:t>б) 37</a:t>
            </a:r>
            <a:r>
              <a:rPr lang="ru-RU" dirty="0"/>
              <a:t>, </a:t>
            </a:r>
            <a:r>
              <a:rPr lang="ru-RU" dirty="0" smtClean="0"/>
              <a:t>в) 66</a:t>
            </a:r>
            <a:r>
              <a:rPr lang="ru-RU" dirty="0"/>
              <a:t>, </a:t>
            </a:r>
            <a:r>
              <a:rPr lang="ru-RU" dirty="0" smtClean="0"/>
              <a:t>г) 87</a:t>
            </a:r>
            <a:r>
              <a:rPr lang="ru-RU" dirty="0"/>
              <a:t>, </a:t>
            </a:r>
            <a:r>
              <a:rPr lang="ru-RU" dirty="0" smtClean="0"/>
              <a:t>д) 230</a:t>
            </a:r>
            <a:r>
              <a:rPr lang="ru-RU" dirty="0"/>
              <a:t>, </a:t>
            </a:r>
            <a:r>
              <a:rPr lang="ru-RU" dirty="0" smtClean="0"/>
              <a:t>е) 154</a:t>
            </a:r>
            <a:r>
              <a:rPr lang="ru-RU" dirty="0"/>
              <a:t>, </a:t>
            </a:r>
            <a:r>
              <a:rPr lang="ru-RU" dirty="0" smtClean="0"/>
              <a:t>ж) 600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формате </a:t>
            </a:r>
            <a:r>
              <a:rPr lang="ru-RU" dirty="0" smtClean="0"/>
              <a:t>целого </a:t>
            </a:r>
            <a:r>
              <a:rPr lang="ru-RU" dirty="0"/>
              <a:t>числа со знаком?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Осуществить перевод чисел из двоичной системы счисления в двоичную: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111001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 10001001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В) 10111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Г) 11111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Д) 10001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987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/>
              <a:t>Стр. 82-83.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Задание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будет храниться в компьютере десятичное число 10</a:t>
            </a:r>
            <a:r>
              <a:rPr lang="ru-RU" baseline="-25000" dirty="0"/>
              <a:t>10</a:t>
            </a:r>
            <a:r>
              <a:rPr lang="ru-RU" dirty="0"/>
              <a:t> в формате целого неотрицательного числа и целого числа со знаком?</a:t>
            </a:r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702</TotalTime>
  <Words>224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Brush Script MT</vt:lpstr>
      <vt:lpstr>Constantia</vt:lpstr>
      <vt:lpstr>Franklin Gothic Book</vt:lpstr>
      <vt:lpstr>Rage Italic</vt:lpstr>
      <vt:lpstr>Кнопка</vt:lpstr>
      <vt:lpstr>Изображение Paintbrush</vt:lpstr>
      <vt:lpstr>Двоичное кодирование чисел  в компьютере</vt:lpstr>
      <vt:lpstr>Перевод числа из двоичной системы счисления в десятичную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126</cp:revision>
  <dcterms:created xsi:type="dcterms:W3CDTF">2015-01-11T15:58:15Z</dcterms:created>
  <dcterms:modified xsi:type="dcterms:W3CDTF">2015-12-19T17:44:27Z</dcterms:modified>
</cp:coreProperties>
</file>