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05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2F828"/>
    <a:srgbClr val="1006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75" autoAdjust="0"/>
  </p:normalViewPr>
  <p:slideViewPr>
    <p:cSldViewPr>
      <p:cViewPr varScale="1">
        <p:scale>
          <a:sx n="65" d="100"/>
          <a:sy n="65" d="100"/>
        </p:scale>
        <p:origin x="2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285860"/>
            <a:ext cx="6800751" cy="335758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Кодирование </a:t>
            </a:r>
            <a:r>
              <a:rPr lang="ru-RU" sz="5400" b="1" dirty="0" smtClean="0"/>
              <a:t>число</a:t>
            </a:r>
            <a:r>
              <a:rPr lang="ru-RU" sz="5400" b="1" dirty="0" smtClean="0"/>
              <a:t>вой </a:t>
            </a:r>
            <a:r>
              <a:rPr lang="ru-RU" sz="5400" b="1" dirty="0" smtClean="0"/>
              <a:t>информации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7704856" cy="57606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Практическое занятие</a:t>
            </a:r>
          </a:p>
          <a:p>
            <a:pPr marL="0" indent="0">
              <a:buNone/>
            </a:pPr>
            <a:r>
              <a:rPr lang="ru-RU" dirty="0"/>
              <a:t>1. а)</a:t>
            </a:r>
            <a:r>
              <a:rPr lang="ru-RU" i="1" dirty="0"/>
              <a:t> </a:t>
            </a:r>
            <a:r>
              <a:rPr lang="ru-RU" dirty="0"/>
              <a:t>Записать числа </a:t>
            </a:r>
            <a:r>
              <a:rPr lang="ru-RU" dirty="0" smtClean="0"/>
              <a:t>3,141 </a:t>
            </a:r>
            <a:r>
              <a:rPr lang="ru-RU" dirty="0"/>
              <a:t>и 10,12 в развернутой форме.</a:t>
            </a:r>
          </a:p>
          <a:p>
            <a:pPr marL="0" indent="0">
              <a:buNone/>
            </a:pPr>
            <a:r>
              <a:rPr lang="ru-RU" dirty="0"/>
              <a:t>б)</a:t>
            </a:r>
            <a:r>
              <a:rPr lang="ru-RU" i="1" dirty="0"/>
              <a:t> </a:t>
            </a:r>
            <a:r>
              <a:rPr lang="ru-RU" dirty="0"/>
              <a:t>Записать числа 3,14</a:t>
            </a:r>
            <a:r>
              <a:rPr lang="ru-RU" baseline="-25000" dirty="0"/>
              <a:t>10</a:t>
            </a:r>
            <a:r>
              <a:rPr lang="ru-RU" dirty="0"/>
              <a:t> и 10,1</a:t>
            </a:r>
            <a:r>
              <a:rPr lang="ru-RU" baseline="-25000" dirty="0"/>
              <a:t>2</a:t>
            </a:r>
            <a:r>
              <a:rPr lang="ru-RU" dirty="0"/>
              <a:t> в развернутой форме.</a:t>
            </a:r>
          </a:p>
          <a:p>
            <a:pPr>
              <a:buNone/>
            </a:pPr>
            <a:r>
              <a:rPr lang="ru-RU" dirty="0"/>
              <a:t>2. Во сколько раз увеличатся числа 10,1</a:t>
            </a:r>
            <a:r>
              <a:rPr lang="ru-RU" baseline="-25000" dirty="0"/>
              <a:t>10</a:t>
            </a:r>
            <a:r>
              <a:rPr lang="ru-RU" dirty="0"/>
              <a:t> и 10,1</a:t>
            </a:r>
            <a:r>
              <a:rPr lang="ru-RU" baseline="-25000" dirty="0"/>
              <a:t>2</a:t>
            </a:r>
            <a:r>
              <a:rPr lang="ru-RU" dirty="0"/>
              <a:t> при переносе запятой на один знак вправо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/>
              <a:t>Записать год, месяц и число своего рождения с помощью римских цифр.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Перевести числа из десятичной системы счисления в двоичную, восьмеричную и шестнадцатеричную системы счисления:</a:t>
            </a:r>
          </a:p>
          <a:p>
            <a:pPr marL="0" indent="0">
              <a:buNone/>
            </a:pPr>
            <a:r>
              <a:rPr lang="ru-RU" dirty="0"/>
              <a:t>48, 126, 315, 56, 17, 237.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/>
              <a:t>При переносе запятой на два знака вправо число 11,11</a:t>
            </a:r>
            <a:r>
              <a:rPr lang="ru-RU" i="1" dirty="0"/>
              <a:t>х</a:t>
            </a:r>
            <a:r>
              <a:rPr lang="ru-RU" dirty="0"/>
              <a:t> увеличилось в 4 раза. Чему равно основание </a:t>
            </a:r>
            <a:r>
              <a:rPr lang="ru-RU" i="1" dirty="0"/>
              <a:t>х</a:t>
            </a:r>
            <a:r>
              <a:rPr lang="ru-RU" dirty="0"/>
              <a:t> системы счисления?</a:t>
            </a: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800" dirty="0" smtClean="0"/>
              <a:t>Стр. 75-79, повторить.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dirty="0" smtClean="0"/>
              <a:t>Задание: осуществить </a:t>
            </a:r>
            <a:r>
              <a:rPr lang="ru-RU" dirty="0"/>
              <a:t>перевод числа 500 из десятичной в двоичную, восьмеричную и шестнадцатеричную систему счисления.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2058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764704"/>
            <a:ext cx="7632848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Система счисления </a:t>
            </a:r>
            <a:r>
              <a:rPr lang="ru-RU" dirty="0"/>
              <a:t>— это знаковая система, в которой числа записываются по определенным правилам с помощью знаков некоторого алфавита, называемых цифрами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899592" y="1916832"/>
            <a:ext cx="7344816" cy="4320480"/>
            <a:chOff x="899592" y="1916832"/>
            <a:chExt cx="7344816" cy="4320480"/>
          </a:xfrm>
        </p:grpSpPr>
        <p:cxnSp>
          <p:nvCxnSpPr>
            <p:cNvPr id="6" name="Прямая со стрелкой 5"/>
            <p:cNvCxnSpPr/>
            <p:nvPr/>
          </p:nvCxnSpPr>
          <p:spPr>
            <a:xfrm flipH="1">
              <a:off x="2051720" y="1916832"/>
              <a:ext cx="504056" cy="432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endCxn id="10" idx="0"/>
            </p:cNvCxnSpPr>
            <p:nvPr/>
          </p:nvCxnSpPr>
          <p:spPr>
            <a:xfrm>
              <a:off x="6156176" y="1916832"/>
              <a:ext cx="576064" cy="432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Скругленный прямоугольник 8"/>
            <p:cNvSpPr/>
            <p:nvPr/>
          </p:nvSpPr>
          <p:spPr>
            <a:xfrm>
              <a:off x="899592" y="2348880"/>
              <a:ext cx="3024336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позиционные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5220072" y="2348880"/>
              <a:ext cx="3024336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непозиционные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899592" y="3212976"/>
              <a:ext cx="3024336" cy="30243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количественное значение цифры зависит от ее положения в числе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20072" y="3212976"/>
              <a:ext cx="3024336" cy="302433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/>
                <a:t>количественное значение цифры </a:t>
              </a:r>
              <a:r>
                <a:rPr lang="ru-RU" sz="2400" dirty="0" smtClean="0"/>
                <a:t>не зависит </a:t>
              </a:r>
              <a:r>
                <a:rPr lang="ru-RU" sz="2400" dirty="0"/>
                <a:t>от ее положения в числе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36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620688"/>
            <a:ext cx="6965245" cy="523186"/>
          </a:xfrm>
        </p:spPr>
        <p:txBody>
          <a:bodyPr>
            <a:noAutofit/>
          </a:bodyPr>
          <a:lstStyle/>
          <a:p>
            <a:r>
              <a:rPr lang="ru-RU" sz="2800" b="1" dirty="0"/>
              <a:t>Непозиционные системы счисления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488832" cy="1656184"/>
          </a:xfrm>
        </p:spPr>
        <p:txBody>
          <a:bodyPr/>
          <a:lstStyle/>
          <a:p>
            <a:pPr marL="0" indent="457200" algn="just">
              <a:buNone/>
            </a:pPr>
            <a:r>
              <a:rPr lang="ru-RU" dirty="0"/>
              <a:t>Как только люди начали считать, у них появилась потребность в записи чисел</a:t>
            </a:r>
            <a:r>
              <a:rPr lang="ru-RU" dirty="0" smtClean="0"/>
              <a:t>. В древности использовалась единичная система счисления.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5" y="2852936"/>
            <a:ext cx="7632848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Единичная система </a:t>
            </a:r>
            <a:r>
              <a:rPr lang="ru-RU" b="1" dirty="0"/>
              <a:t>счисления </a:t>
            </a:r>
            <a:r>
              <a:rPr lang="ru-RU" dirty="0"/>
              <a:t>— это знаковая система, в которой </a:t>
            </a:r>
            <a:r>
              <a:rPr lang="ru-RU" dirty="0" smtClean="0"/>
              <a:t>число </a:t>
            </a:r>
            <a:r>
              <a:rPr lang="ru-RU" dirty="0"/>
              <a:t>образуется путем повторения одного знака, символизирующего единицу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6" y="4149080"/>
            <a:ext cx="12668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4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19678"/>
            <a:ext cx="7632848" cy="531763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З</a:t>
            </a:r>
            <a:r>
              <a:rPr lang="ru-RU" dirty="0" smtClean="0"/>
              <a:t>начение </a:t>
            </a:r>
            <a:r>
              <a:rPr lang="ru-RU" dirty="0"/>
              <a:t>цифры не зависит от ее положения в числе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XXX (10+10+10) - тридцать</a:t>
            </a:r>
          </a:p>
          <a:p>
            <a:pPr marL="0" indent="0">
              <a:buNone/>
            </a:pPr>
            <a:r>
              <a:rPr lang="ru-RU" dirty="0" smtClean="0"/>
              <a:t>101010 (100000+1000+10) – сто одна тысяча десять </a:t>
            </a:r>
          </a:p>
          <a:p>
            <a:pPr marL="0" indent="0" algn="ctr">
              <a:buNone/>
            </a:pPr>
            <a:r>
              <a:rPr lang="ru-RU" dirty="0" smtClean="0"/>
              <a:t> Число образуется путем сложения и вычитания обозначений цифр (I – один, V – пять, X – десять).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Применяется </a:t>
            </a:r>
            <a:r>
              <a:rPr lang="ru-RU" dirty="0"/>
              <a:t>правило: каждый меньший знак, поставленный справа от большего, прибавляется к большему знаку, а каждый меньший знак, поставленный слева от большего, вычитается из большего </a:t>
            </a:r>
            <a:r>
              <a:rPr lang="ru-RU" dirty="0" smtClean="0"/>
              <a:t>знака:</a:t>
            </a:r>
          </a:p>
          <a:p>
            <a:pPr marL="0" indent="0">
              <a:buNone/>
            </a:pPr>
            <a:r>
              <a:rPr lang="ru-RU" dirty="0" smtClean="0"/>
              <a:t> число </a:t>
            </a:r>
            <a:r>
              <a:rPr lang="ru-RU" dirty="0"/>
              <a:t>IX обозначает 9 </a:t>
            </a:r>
            <a:r>
              <a:rPr lang="ru-RU" dirty="0" smtClean="0"/>
              <a:t>(-1-10</a:t>
            </a:r>
            <a:r>
              <a:rPr lang="ru-RU" dirty="0"/>
              <a:t>), а XI обозначает 11 (10 + 1).</a:t>
            </a:r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89377" y="487630"/>
            <a:ext cx="6965245" cy="4320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Римская непозиционная система </a:t>
            </a:r>
            <a:r>
              <a:rPr lang="ru-RU" sz="2400" b="1" dirty="0"/>
              <a:t>счисления</a:t>
            </a:r>
            <a:endParaRPr lang="ru-RU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468558"/>
              </p:ext>
            </p:extLst>
          </p:nvPr>
        </p:nvGraphicFramePr>
        <p:xfrm>
          <a:off x="1797490" y="2420888"/>
          <a:ext cx="5549020" cy="209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Точечный рисунок" r:id="rId3" imgW="6257143" imgH="2371429" progId="Paint.Picture">
                  <p:embed/>
                </p:oleObj>
              </mc:Choice>
              <mc:Fallback>
                <p:oleObj name="Точечный рисунок" r:id="rId3" imgW="6257143" imgH="237142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490" y="2420888"/>
                        <a:ext cx="5549020" cy="2099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23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620688"/>
            <a:ext cx="6965245" cy="523186"/>
          </a:xfrm>
        </p:spPr>
        <p:txBody>
          <a:bodyPr>
            <a:noAutofit/>
          </a:bodyPr>
          <a:lstStyle/>
          <a:p>
            <a:r>
              <a:rPr lang="ru-RU" sz="2800" b="1" dirty="0"/>
              <a:t>Позиционные системы счисления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344816" cy="4824536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ru-RU" dirty="0"/>
              <a:t>Каждая позиционная система счисления имеет определенный алфавит цифр и основание</a:t>
            </a:r>
            <a:r>
              <a:rPr lang="ru-RU" dirty="0" smtClean="0"/>
              <a:t>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B050"/>
                </a:solidFill>
              </a:rPr>
              <a:t>Основание</a:t>
            </a:r>
            <a:r>
              <a:rPr lang="ru-RU" dirty="0" smtClean="0"/>
              <a:t> </a:t>
            </a:r>
            <a:r>
              <a:rPr lang="ru-RU" dirty="0"/>
              <a:t>системы равно количеству цифр (знаков) в ее алфавите</a:t>
            </a:r>
            <a:r>
              <a:rPr lang="ru-RU" dirty="0" smtClean="0"/>
              <a:t>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ru-RU" dirty="0"/>
              <a:t>В позиционных системах счисления количественное значение цифры зависит от ее позиции в </a:t>
            </a:r>
            <a:r>
              <a:rPr lang="ru-RU" dirty="0" smtClean="0"/>
              <a:t>числе.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Позиция </a:t>
            </a:r>
            <a:r>
              <a:rPr lang="ru-RU" dirty="0"/>
              <a:t>цифры в числе называется разрядом</a:t>
            </a:r>
            <a:r>
              <a:rPr lang="ru-RU" dirty="0" smtClean="0"/>
              <a:t>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Разряды </a:t>
            </a:r>
            <a:r>
              <a:rPr lang="ru-RU" dirty="0"/>
              <a:t>числа возрастают справа налево, от младших разрядов к </a:t>
            </a:r>
            <a:r>
              <a:rPr lang="ru-RU" dirty="0" smtClean="0"/>
              <a:t>старшим.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ru-RU" dirty="0" smtClean="0"/>
              <a:t>Значения </a:t>
            </a:r>
            <a:r>
              <a:rPr lang="ru-RU" dirty="0"/>
              <a:t>цифр в соседних разрядах числа различаются в количество раз, равное основанию системы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45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381" y="548680"/>
            <a:ext cx="6965245" cy="595194"/>
          </a:xfrm>
        </p:spPr>
        <p:txBody>
          <a:bodyPr>
            <a:noAutofit/>
          </a:bodyPr>
          <a:lstStyle/>
          <a:p>
            <a:r>
              <a:rPr lang="ru-RU" sz="3200" b="1" dirty="0"/>
              <a:t>Десятичная система счисления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43874"/>
            <a:ext cx="7704856" cy="5165446"/>
          </a:xfrm>
        </p:spPr>
        <p:txBody>
          <a:bodyPr>
            <a:normAutofit fontScale="92500" lnSpcReduction="20000"/>
          </a:bodyPr>
          <a:lstStyle/>
          <a:p>
            <a:pPr marL="0" indent="457200">
              <a:lnSpc>
                <a:spcPct val="110000"/>
              </a:lnSpc>
              <a:buNone/>
            </a:pPr>
            <a:r>
              <a:rPr lang="ru-RU" dirty="0"/>
              <a:t>Основание = 10</a:t>
            </a:r>
            <a:r>
              <a:rPr lang="ru-RU" dirty="0" smtClean="0"/>
              <a:t>.</a:t>
            </a:r>
          </a:p>
          <a:p>
            <a:pPr marL="0" indent="457200" algn="just">
              <a:lnSpc>
                <a:spcPct val="110000"/>
              </a:lnSpc>
              <a:buNone/>
            </a:pPr>
            <a:r>
              <a:rPr lang="ru-RU" sz="2000" dirty="0" smtClean="0"/>
              <a:t>Число записывается </a:t>
            </a:r>
            <a:r>
              <a:rPr lang="ru-RU" sz="2000" dirty="0"/>
              <a:t>в виде суммы числового ряда степеней основания,</a:t>
            </a:r>
            <a:r>
              <a:rPr lang="ru-RU" sz="2000" b="1" dirty="0"/>
              <a:t> </a:t>
            </a:r>
            <a:r>
              <a:rPr lang="ru-RU" sz="2000" dirty="0"/>
              <a:t>в качестве коэффициентов которых выступают цифры данного числа.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 smtClean="0"/>
              <a:t>Свернутая форма: 555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 smtClean="0"/>
              <a:t>Развернутая форма:</a:t>
            </a:r>
          </a:p>
          <a:p>
            <a:pPr marL="0" indent="457200" algn="ctr">
              <a:lnSpc>
                <a:spcPct val="110000"/>
              </a:lnSpc>
              <a:buNone/>
            </a:pPr>
            <a:r>
              <a:rPr lang="ru-RU" dirty="0"/>
              <a:t>555</a:t>
            </a:r>
            <a:r>
              <a:rPr lang="ru-RU" baseline="-25000" dirty="0"/>
              <a:t>10</a:t>
            </a:r>
            <a:r>
              <a:rPr lang="ru-RU" dirty="0"/>
              <a:t> = 5 *10</a:t>
            </a:r>
            <a:r>
              <a:rPr lang="ru-RU" baseline="30000" dirty="0"/>
              <a:t>2</a:t>
            </a:r>
            <a:r>
              <a:rPr lang="ru-RU" dirty="0"/>
              <a:t>+ 5 *10</a:t>
            </a:r>
            <a:r>
              <a:rPr lang="ru-RU" baseline="30000" dirty="0"/>
              <a:t>1</a:t>
            </a:r>
            <a:r>
              <a:rPr lang="ru-RU" dirty="0"/>
              <a:t> + 5 *10</a:t>
            </a:r>
            <a:r>
              <a:rPr lang="ru-RU" dirty="0" smtClean="0"/>
              <a:t>°.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 smtClean="0"/>
              <a:t>Запись </a:t>
            </a:r>
            <a:r>
              <a:rPr lang="ru-RU" dirty="0"/>
              <a:t>десятичных </a:t>
            </a:r>
            <a:r>
              <a:rPr lang="ru-RU" dirty="0" smtClean="0"/>
              <a:t>дробей: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/>
              <a:t>555,55</a:t>
            </a:r>
            <a:r>
              <a:rPr lang="ru-RU" baseline="-25000" dirty="0"/>
              <a:t>10</a:t>
            </a:r>
            <a:r>
              <a:rPr lang="ru-RU" dirty="0"/>
              <a:t> = 5* 10</a:t>
            </a:r>
            <a:r>
              <a:rPr lang="ru-RU" baseline="30000" dirty="0"/>
              <a:t>2</a:t>
            </a:r>
            <a:r>
              <a:rPr lang="ru-RU" dirty="0"/>
              <a:t> + 5*10</a:t>
            </a:r>
            <a:r>
              <a:rPr lang="ru-RU" baseline="30000" dirty="0"/>
              <a:t>1</a:t>
            </a:r>
            <a:r>
              <a:rPr lang="ru-RU" dirty="0"/>
              <a:t>+ 5*10</a:t>
            </a:r>
            <a:r>
              <a:rPr lang="ru-RU" baseline="30000" dirty="0"/>
              <a:t>0</a:t>
            </a:r>
            <a:r>
              <a:rPr lang="ru-RU" dirty="0"/>
              <a:t>+ 5*10</a:t>
            </a:r>
            <a:r>
              <a:rPr lang="ru-RU" baseline="30000" dirty="0"/>
              <a:t>-1</a:t>
            </a:r>
            <a:r>
              <a:rPr lang="ru-RU" dirty="0"/>
              <a:t> + 5*10</a:t>
            </a:r>
            <a:r>
              <a:rPr lang="ru-RU" baseline="30000" dirty="0"/>
              <a:t>-2</a:t>
            </a:r>
            <a:r>
              <a:rPr lang="ru-RU" dirty="0" smtClean="0"/>
              <a:t>.</a:t>
            </a:r>
          </a:p>
          <a:p>
            <a:pPr marL="0" indent="457200">
              <a:lnSpc>
                <a:spcPct val="110000"/>
              </a:lnSpc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Умножение </a:t>
            </a:r>
            <a:r>
              <a:rPr lang="ru-RU" dirty="0"/>
              <a:t>или деление десятичного числа на 10 </a:t>
            </a:r>
            <a:r>
              <a:rPr lang="ru-RU" dirty="0" smtClean="0"/>
              <a:t>(основание) </a:t>
            </a:r>
            <a:r>
              <a:rPr lang="ru-RU" dirty="0"/>
              <a:t>приводит к перемещению </a:t>
            </a:r>
            <a:r>
              <a:rPr lang="ru-RU" dirty="0" smtClean="0"/>
              <a:t>запятой:</a:t>
            </a:r>
          </a:p>
          <a:p>
            <a:pPr marL="0" indent="0" algn="ctr">
              <a:buNone/>
            </a:pPr>
            <a:r>
              <a:rPr lang="ru-RU" dirty="0" smtClean="0"/>
              <a:t>555,55</a:t>
            </a:r>
            <a:r>
              <a:rPr lang="ru-RU" baseline="-25000" dirty="0" smtClean="0"/>
              <a:t>10</a:t>
            </a:r>
            <a:r>
              <a:rPr lang="ru-RU" dirty="0" smtClean="0"/>
              <a:t> </a:t>
            </a:r>
            <a:r>
              <a:rPr lang="ru-RU" dirty="0"/>
              <a:t>*10 = 5555,5</a:t>
            </a:r>
            <a:r>
              <a:rPr lang="ru-RU" baseline="-25000" dirty="0"/>
              <a:t>10</a:t>
            </a:r>
            <a:r>
              <a:rPr lang="ru-RU" dirty="0"/>
              <a:t>;</a:t>
            </a:r>
          </a:p>
          <a:p>
            <a:pPr marL="0" indent="0" algn="ctr">
              <a:buNone/>
            </a:pPr>
            <a:r>
              <a:rPr lang="ru-RU" dirty="0"/>
              <a:t>555,55</a:t>
            </a:r>
            <a:r>
              <a:rPr lang="ru-RU" baseline="-25000" dirty="0"/>
              <a:t>10</a:t>
            </a:r>
            <a:r>
              <a:rPr lang="ru-RU" dirty="0"/>
              <a:t>*10 = 55,555</a:t>
            </a:r>
            <a:r>
              <a:rPr lang="ru-RU" baseline="-25000" dirty="0"/>
              <a:t>10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57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548680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Двоичная система счисления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0485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Основание = 2.</a:t>
            </a:r>
          </a:p>
          <a:p>
            <a:pPr marL="0" indent="0" algn="just">
              <a:buNone/>
            </a:pPr>
            <a:r>
              <a:rPr lang="ru-RU" sz="2000" dirty="0" smtClean="0"/>
              <a:t>Числа </a:t>
            </a:r>
            <a:r>
              <a:rPr lang="ru-RU" sz="2000" dirty="0"/>
              <a:t>записываются в виде суммы ряда степеней основания 2 с коэффициентами, в качестве которых выступают цифры 0 или 1.</a:t>
            </a:r>
          </a:p>
          <a:p>
            <a:pPr marL="0" indent="0">
              <a:buNone/>
            </a:pPr>
            <a:r>
              <a:rPr lang="ru-RU" dirty="0" smtClean="0"/>
              <a:t>развернутая форма: </a:t>
            </a:r>
          </a:p>
          <a:p>
            <a:pPr marL="0" indent="0" algn="ctr">
              <a:buNone/>
            </a:pPr>
            <a:r>
              <a:rPr lang="ru-RU" dirty="0"/>
              <a:t>А</a:t>
            </a:r>
            <a:r>
              <a:rPr lang="ru-RU" baseline="-25000" dirty="0"/>
              <a:t>2</a:t>
            </a:r>
            <a:r>
              <a:rPr lang="ru-RU" dirty="0"/>
              <a:t> = 1*2</a:t>
            </a:r>
            <a:r>
              <a:rPr lang="ru-RU" baseline="30000" dirty="0"/>
              <a:t>2</a:t>
            </a:r>
            <a:r>
              <a:rPr lang="ru-RU" dirty="0"/>
              <a:t> + 0*2</a:t>
            </a:r>
            <a:r>
              <a:rPr lang="ru-RU" baseline="30000" dirty="0"/>
              <a:t>1</a:t>
            </a:r>
            <a:r>
              <a:rPr lang="ru-RU" dirty="0"/>
              <a:t> + 1-2</a:t>
            </a:r>
            <a:r>
              <a:rPr lang="ru-RU" baseline="30000" dirty="0"/>
              <a:t>0</a:t>
            </a:r>
            <a:r>
              <a:rPr lang="ru-RU" dirty="0"/>
              <a:t> + 0-2</a:t>
            </a:r>
            <a:r>
              <a:rPr lang="ru-RU" baseline="30000" dirty="0"/>
              <a:t>-1</a:t>
            </a:r>
            <a:r>
              <a:rPr lang="ru-RU" dirty="0"/>
              <a:t> + 1-2</a:t>
            </a:r>
            <a:r>
              <a:rPr lang="ru-RU" baseline="30000" dirty="0"/>
              <a:t>-2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свернутая форма: А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dirty="0"/>
              <a:t>= 101,01</a:t>
            </a:r>
            <a:r>
              <a:rPr lang="ru-RU" baseline="-25000" dirty="0"/>
              <a:t>2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Умножение </a:t>
            </a:r>
            <a:r>
              <a:rPr lang="ru-RU" dirty="0"/>
              <a:t>или деление двоичного числа на 2 </a:t>
            </a:r>
            <a:r>
              <a:rPr lang="ru-RU" dirty="0" smtClean="0"/>
              <a:t>(основание) </a:t>
            </a:r>
            <a:r>
              <a:rPr lang="ru-RU" dirty="0"/>
              <a:t>приводит к перемещению </a:t>
            </a:r>
            <a:r>
              <a:rPr lang="ru-RU" dirty="0" smtClean="0"/>
              <a:t>запятой:</a:t>
            </a:r>
          </a:p>
          <a:p>
            <a:pPr marL="0" indent="0" algn="ctr">
              <a:buNone/>
            </a:pPr>
            <a:r>
              <a:rPr lang="ru-RU" dirty="0"/>
              <a:t>101,01</a:t>
            </a:r>
            <a:r>
              <a:rPr lang="ru-RU" baseline="-25000" dirty="0"/>
              <a:t>2</a:t>
            </a:r>
            <a:r>
              <a:rPr lang="ru-RU" dirty="0"/>
              <a:t> * 2 = 1010,1</a:t>
            </a:r>
            <a:r>
              <a:rPr lang="ru-RU" baseline="-25000" dirty="0"/>
              <a:t>2</a:t>
            </a:r>
            <a:r>
              <a:rPr lang="ru-RU" dirty="0"/>
              <a:t>;</a:t>
            </a:r>
          </a:p>
          <a:p>
            <a:pPr marL="0" indent="0" algn="ctr">
              <a:buNone/>
            </a:pPr>
            <a:r>
              <a:rPr lang="ru-RU" dirty="0"/>
              <a:t>101,01</a:t>
            </a:r>
            <a:r>
              <a:rPr lang="ru-RU" baseline="-25000" dirty="0"/>
              <a:t>2</a:t>
            </a:r>
            <a:r>
              <a:rPr lang="ru-RU" dirty="0"/>
              <a:t> * 2 = 10,101</a:t>
            </a:r>
            <a:r>
              <a:rPr lang="ru-RU" baseline="-25000" dirty="0"/>
              <a:t>2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13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692696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b="1" dirty="0"/>
              <a:t>Восьмеричная система счисления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87890"/>
            <a:ext cx="7344816" cy="48774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Основание = 8.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лфавит </a:t>
            </a:r>
            <a:r>
              <a:rPr lang="ru-RU" dirty="0"/>
              <a:t>состоит из восьми </a:t>
            </a:r>
            <a:r>
              <a:rPr lang="ru-RU" dirty="0" smtClean="0"/>
              <a:t>цифр: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{0, 1, 2, 3, 4, 5, 6, 7</a:t>
            </a:r>
            <a:r>
              <a:rPr lang="ru-RU" dirty="0" smtClean="0"/>
              <a:t>}.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Свернутая форма: 77</a:t>
            </a:r>
            <a:r>
              <a:rPr lang="ru-RU" baseline="-25000" dirty="0" smtClean="0"/>
              <a:t>8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Развернутая форма: 7-8</a:t>
            </a:r>
            <a:r>
              <a:rPr lang="ru-RU" baseline="30000" dirty="0" smtClean="0"/>
              <a:t>1</a:t>
            </a:r>
            <a:r>
              <a:rPr lang="ru-RU" dirty="0" smtClean="0"/>
              <a:t> </a:t>
            </a:r>
            <a:r>
              <a:rPr lang="ru-RU" dirty="0"/>
              <a:t>+ 7-8°.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78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620688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Шестнадцатеричная система счисления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488832" cy="31683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Основание = 16.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лфавит </a:t>
            </a:r>
            <a:r>
              <a:rPr lang="ru-RU" dirty="0"/>
              <a:t>состоит из шестнадцати </a:t>
            </a:r>
            <a:r>
              <a:rPr lang="ru-RU" dirty="0" smtClean="0"/>
              <a:t>цифр:</a:t>
            </a:r>
          </a:p>
          <a:p>
            <a:pPr marL="0" indent="0">
              <a:buNone/>
            </a:pPr>
            <a:r>
              <a:rPr lang="ru-RU" dirty="0" smtClean="0"/>
              <a:t>{</a:t>
            </a:r>
            <a:r>
              <a:rPr lang="ru-RU" dirty="0"/>
              <a:t>0, 1, 2, 3, 4, 5, 6, 7, 8, 9, А, В, С, D, Е, F</a:t>
            </a:r>
            <a:r>
              <a:rPr lang="ru-RU" dirty="0" smtClean="0"/>
              <a:t>}</a:t>
            </a:r>
          </a:p>
          <a:p>
            <a:pPr marL="0" indent="0">
              <a:buNone/>
            </a:pPr>
            <a:r>
              <a:rPr lang="ru-RU" dirty="0" smtClean="0"/>
              <a:t>Свернутая форма: ABCDEF</a:t>
            </a:r>
            <a:r>
              <a:rPr lang="ru-RU" baseline="-25000" dirty="0" smtClean="0"/>
              <a:t>16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Развернутая форма: А*16</a:t>
            </a:r>
            <a:r>
              <a:rPr lang="ru-RU" baseline="30000" dirty="0" smtClean="0"/>
              <a:t>5</a:t>
            </a:r>
            <a:r>
              <a:rPr lang="ru-RU" dirty="0" smtClean="0"/>
              <a:t>+В*16</a:t>
            </a:r>
            <a:r>
              <a:rPr lang="ru-RU" baseline="30000" dirty="0" smtClean="0"/>
              <a:t>4</a:t>
            </a:r>
            <a:r>
              <a:rPr lang="ru-RU" dirty="0" smtClean="0"/>
              <a:t>+С*16</a:t>
            </a:r>
            <a:r>
              <a:rPr lang="ru-RU" baseline="30000" dirty="0" smtClean="0"/>
              <a:t>3</a:t>
            </a:r>
            <a:r>
              <a:rPr lang="ru-RU" dirty="0" smtClean="0"/>
              <a:t>+D*16</a:t>
            </a:r>
            <a:r>
              <a:rPr lang="ru-RU" baseline="30000" dirty="0" smtClean="0"/>
              <a:t>2</a:t>
            </a:r>
            <a:r>
              <a:rPr lang="ru-RU" dirty="0" smtClean="0"/>
              <a:t>+</a:t>
            </a:r>
          </a:p>
          <a:p>
            <a:pPr marL="0" indent="0">
              <a:buNone/>
            </a:pPr>
            <a:r>
              <a:rPr lang="ru-RU" dirty="0"/>
              <a:t>+</a:t>
            </a:r>
            <a:r>
              <a:rPr lang="ru-RU" dirty="0" smtClean="0"/>
              <a:t>Е*16</a:t>
            </a:r>
            <a:r>
              <a:rPr lang="ru-RU" baseline="30000" dirty="0" smtClean="0"/>
              <a:t>1</a:t>
            </a:r>
            <a:r>
              <a:rPr lang="ru-RU" dirty="0" smtClean="0"/>
              <a:t>+F*16</a:t>
            </a:r>
            <a:r>
              <a:rPr lang="ru-RU" baseline="30000" dirty="0" smtClean="0"/>
              <a:t>0</a:t>
            </a:r>
            <a:r>
              <a:rPr lang="ru-RU" dirty="0" smtClean="0"/>
              <a:t> = 10*16</a:t>
            </a:r>
            <a:r>
              <a:rPr lang="ru-RU" baseline="30000" dirty="0" smtClean="0"/>
              <a:t>5</a:t>
            </a:r>
            <a:r>
              <a:rPr lang="ru-RU" dirty="0" smtClean="0"/>
              <a:t> </a:t>
            </a:r>
            <a:r>
              <a:rPr lang="ru-RU" dirty="0"/>
              <a:t>+ 11*16</a:t>
            </a:r>
            <a:r>
              <a:rPr lang="ru-RU" baseline="30000" dirty="0"/>
              <a:t>4</a:t>
            </a:r>
            <a:r>
              <a:rPr lang="ru-RU" dirty="0"/>
              <a:t> + 12*16</a:t>
            </a:r>
            <a:r>
              <a:rPr lang="ru-RU" baseline="30000" dirty="0"/>
              <a:t>3</a:t>
            </a:r>
            <a:r>
              <a:rPr lang="ru-RU" dirty="0"/>
              <a:t> + 13*16</a:t>
            </a:r>
            <a:r>
              <a:rPr lang="ru-RU" baseline="30000" dirty="0"/>
              <a:t>2 </a:t>
            </a:r>
            <a:r>
              <a:rPr lang="ru-RU" dirty="0" smtClean="0"/>
              <a:t>+</a:t>
            </a:r>
          </a:p>
          <a:p>
            <a:pPr marL="0" indent="0">
              <a:buNone/>
            </a:pPr>
            <a:r>
              <a:rPr lang="ru-RU" dirty="0"/>
              <a:t>+</a:t>
            </a:r>
            <a:r>
              <a:rPr lang="ru-RU" dirty="0" smtClean="0"/>
              <a:t> </a:t>
            </a:r>
            <a:r>
              <a:rPr lang="ru-RU" dirty="0"/>
              <a:t>14*16</a:t>
            </a:r>
            <a:r>
              <a:rPr lang="ru-RU" baseline="30000" dirty="0"/>
              <a:t>1</a:t>
            </a:r>
            <a:r>
              <a:rPr lang="ru-RU" dirty="0"/>
              <a:t> + 15*16</a:t>
            </a:r>
            <a:r>
              <a:rPr lang="ru-RU" baseline="30000" dirty="0"/>
              <a:t>0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181320"/>
              </p:ext>
            </p:extLst>
          </p:nvPr>
        </p:nvGraphicFramePr>
        <p:xfrm>
          <a:off x="1018043" y="4345988"/>
          <a:ext cx="7086395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Точечный рисунок" r:id="rId3" imgW="6819048" imgH="1790476" progId="Paint.Picture">
                  <p:embed/>
                </p:oleObj>
              </mc:Choice>
              <mc:Fallback>
                <p:oleObj name="Точечный рисунок" r:id="rId3" imgW="6819048" imgH="17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043" y="4345988"/>
                        <a:ext cx="7086395" cy="1872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4333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679</TotalTime>
  <Words>680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Brush Script MT</vt:lpstr>
      <vt:lpstr>Constantia</vt:lpstr>
      <vt:lpstr>Franklin Gothic Book</vt:lpstr>
      <vt:lpstr>Rage Italic</vt:lpstr>
      <vt:lpstr>Wingdings</vt:lpstr>
      <vt:lpstr>Кнопка</vt:lpstr>
      <vt:lpstr>Точечный рисунок</vt:lpstr>
      <vt:lpstr>Кодирование числовой информации</vt:lpstr>
      <vt:lpstr>Презентация PowerPoint</vt:lpstr>
      <vt:lpstr>Непозиционные системы счисления</vt:lpstr>
      <vt:lpstr>Римская непозиционная система счисления</vt:lpstr>
      <vt:lpstr>Позиционные системы счисления</vt:lpstr>
      <vt:lpstr>Десятичная система счисления </vt:lpstr>
      <vt:lpstr>Двоичная система счисления</vt:lpstr>
      <vt:lpstr>Восьмеричная система счисления</vt:lpstr>
      <vt:lpstr>Шестнадцатеричная система счисления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Wika</cp:lastModifiedBy>
  <cp:revision>122</cp:revision>
  <dcterms:created xsi:type="dcterms:W3CDTF">2015-01-11T15:58:15Z</dcterms:created>
  <dcterms:modified xsi:type="dcterms:W3CDTF">2015-12-13T10:24:14Z</dcterms:modified>
</cp:coreProperties>
</file>