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F828"/>
    <a:srgbClr val="100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5" autoAdjust="0"/>
  </p:normalViewPr>
  <p:slideViewPr>
    <p:cSldViewPr>
      <p:cViewPr varScale="1">
        <p:scale>
          <a:sx n="65" d="100"/>
          <a:sy n="65" d="100"/>
        </p:scale>
        <p:origin x="2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6800751" cy="335758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Системы оптического распознавания документов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b="1" dirty="0"/>
              <a:t>Системы оптического распознавания символов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7148"/>
            <a:ext cx="7560840" cy="4630163"/>
          </a:xfrm>
        </p:spPr>
        <p:txBody>
          <a:bodyPr/>
          <a:lstStyle/>
          <a:p>
            <a:pPr marL="468000" indent="-457200" algn="just">
              <a:spcBef>
                <a:spcPts val="0"/>
              </a:spcBef>
              <a:buNone/>
            </a:pPr>
            <a:r>
              <a:rPr lang="ru-RU" dirty="0" smtClean="0"/>
              <a:t>Процесс перевода изображения с бумажного носителя в форму, пригодную для обработки компьютером называется </a:t>
            </a:r>
            <a:r>
              <a:rPr lang="ru-RU" dirty="0" smtClean="0">
                <a:solidFill>
                  <a:srgbClr val="32F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сканирование</a:t>
            </a:r>
            <a:r>
              <a:rPr lang="ru-RU" dirty="0" smtClean="0"/>
              <a:t>.</a:t>
            </a:r>
          </a:p>
          <a:p>
            <a:pPr marL="468000" indent="-457200" algn="just">
              <a:spcBef>
                <a:spcPts val="0"/>
              </a:spcBef>
              <a:buNone/>
            </a:pPr>
            <a:endParaRPr lang="ru-RU" dirty="0" smtClean="0"/>
          </a:p>
          <a:p>
            <a:pPr marL="468000" indent="-457200" algn="just">
              <a:spcBef>
                <a:spcPts val="0"/>
              </a:spcBef>
              <a:buNone/>
            </a:pPr>
            <a:r>
              <a:rPr lang="ru-RU" dirty="0" smtClean="0"/>
              <a:t>Для возможности редактирования и форматирования текстового документа  необходимо его распознать.</a:t>
            </a:r>
          </a:p>
          <a:p>
            <a:pPr marL="468000" indent="-457200" algn="just">
              <a:spcBef>
                <a:spcPts val="0"/>
              </a:spcBef>
              <a:buNone/>
            </a:pPr>
            <a:endParaRPr lang="ru-RU" dirty="0" smtClean="0">
              <a:solidFill>
                <a:srgbClr val="00FF00"/>
              </a:solidFill>
            </a:endParaRPr>
          </a:p>
          <a:p>
            <a:pPr marL="468000" indent="-4572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Распознавание </a:t>
            </a:r>
            <a:r>
              <a:rPr lang="ru-RU" dirty="0" smtClean="0"/>
              <a:t>– процесс преобразования элементов </a:t>
            </a:r>
            <a:r>
              <a:rPr lang="ru-RU" dirty="0"/>
              <a:t>графического изображения в последовательность текстовых символов.</a:t>
            </a:r>
          </a:p>
        </p:txBody>
      </p:sp>
    </p:spTree>
    <p:extLst>
      <p:ext uri="{BB962C8B-B14F-4D97-AF65-F5344CB8AC3E}">
        <p14:creationId xmlns:p14="http://schemas.microsoft.com/office/powerpoint/2010/main" val="371205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620688"/>
            <a:ext cx="6965245" cy="5951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Принцип распознавания текста</a:t>
            </a:r>
            <a:endParaRPr lang="ru-RU" sz="32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841548" y="1340768"/>
            <a:ext cx="7439385" cy="4748081"/>
            <a:chOff x="830268" y="1254077"/>
            <a:chExt cx="7439385" cy="474808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52829" y="5046924"/>
              <a:ext cx="7416824" cy="95523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4. Полученный текст сохраняется в текстовом формате.</a:t>
              </a:r>
              <a:endParaRPr lang="ru-RU" dirty="0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3642569" y="4660445"/>
              <a:ext cx="1296144" cy="4320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830268" y="1254077"/>
              <a:ext cx="7416824" cy="7418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1. Определяется структура размещения текста (выделяются колонки, таблицы, изображения)</a:t>
              </a:r>
              <a:endParaRPr lang="ru-RU" dirty="0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3638580" y="1998238"/>
              <a:ext cx="1296144" cy="4320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30381" y="2432645"/>
              <a:ext cx="7416824" cy="87635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2. Изображение текста разделяется на отдельные символы.</a:t>
              </a:r>
              <a:endParaRPr lang="ru-RU" dirty="0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3642569" y="3326834"/>
              <a:ext cx="1296144" cy="4320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30268" y="3743406"/>
              <a:ext cx="7416824" cy="95523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3. Изображения символов сравниваются с их растровыми шаблонами (путем поочередного наложения символа на каждый шаблон)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890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121695"/>
            <a:ext cx="741682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Распознаваемый символ «Б» накладывается на растровые шаблоны символов (А, Б, В и т. д.)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87559"/>
              </p:ext>
            </p:extLst>
          </p:nvPr>
        </p:nvGraphicFramePr>
        <p:xfrm>
          <a:off x="1311529" y="1268760"/>
          <a:ext cx="6520941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Точечный рисунок" r:id="rId3" imgW="3419952" imgH="1057423" progId="Paint.Picture">
                  <p:embed/>
                </p:oleObj>
              </mc:Choice>
              <mc:Fallback>
                <p:oleObj name="Точечный рисунок" r:id="rId3" imgW="3419952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29" y="1268760"/>
                        <a:ext cx="6520941" cy="201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72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620688"/>
            <a:ext cx="6965245" cy="1080120"/>
          </a:xfrm>
        </p:spPr>
        <p:txBody>
          <a:bodyPr>
            <a:noAutofit/>
          </a:bodyPr>
          <a:lstStyle/>
          <a:p>
            <a:r>
              <a:rPr lang="ru-RU" sz="3200" b="1" dirty="0"/>
              <a:t>В</a:t>
            </a:r>
            <a:r>
              <a:rPr lang="ru-RU" sz="3200" b="1" dirty="0" smtClean="0"/>
              <a:t>екторный </a:t>
            </a:r>
            <a:r>
              <a:rPr lang="ru-RU" sz="3200" b="1" dirty="0"/>
              <a:t>метод распознавания символов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Используется при распознавании </a:t>
            </a:r>
            <a:r>
              <a:rPr lang="ru-RU" dirty="0"/>
              <a:t>документов с низким качеством </a:t>
            </a:r>
            <a:r>
              <a:rPr lang="ru-RU" dirty="0" smtClean="0"/>
              <a:t>печати.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Принцип распознавания:</a:t>
            </a:r>
          </a:p>
          <a:p>
            <a:pPr marL="457200" indent="-457200">
              <a:buAutoNum type="arabicPeriod"/>
            </a:pPr>
            <a:r>
              <a:rPr lang="ru-RU" dirty="0" smtClean="0"/>
              <a:t>в изображении </a:t>
            </a:r>
            <a:r>
              <a:rPr lang="ru-RU" dirty="0"/>
              <a:t>символа выделяются геометрические примитивы (отрезки, окружности и др</a:t>
            </a:r>
            <a:r>
              <a:rPr lang="ru-RU" dirty="0" smtClean="0"/>
              <a:t>.)</a:t>
            </a:r>
          </a:p>
          <a:p>
            <a:pPr marL="457200" indent="-457200">
              <a:buAutoNum type="arabicPeriod"/>
            </a:pPr>
            <a:r>
              <a:rPr lang="ru-RU" dirty="0" smtClean="0"/>
              <a:t>сравниваются </a:t>
            </a:r>
            <a:r>
              <a:rPr lang="ru-RU" dirty="0"/>
              <a:t>с векторными шаблонами символов.</a:t>
            </a:r>
          </a:p>
        </p:txBody>
      </p:sp>
    </p:spTree>
    <p:extLst>
      <p:ext uri="{BB962C8B-B14F-4D97-AF65-F5344CB8AC3E}">
        <p14:creationId xmlns:p14="http://schemas.microsoft.com/office/powerpoint/2010/main" val="351390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77072"/>
            <a:ext cx="7416824" cy="187220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Распознаваемый символ «Б» накладывается на векторные шаблоны символов (А, Б, В и т. д.)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68394"/>
              </p:ext>
            </p:extLst>
          </p:nvPr>
        </p:nvGraphicFramePr>
        <p:xfrm>
          <a:off x="1480552" y="1196752"/>
          <a:ext cx="5899513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Точечный рисунок" r:id="rId3" imgW="3172268" imgH="1200318" progId="Paint.Picture">
                  <p:embed/>
                </p:oleObj>
              </mc:Choice>
              <mc:Fallback>
                <p:oleObj name="Точечный рисунок" r:id="rId3" imgW="3172268" imgH="120031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552" y="1196752"/>
                        <a:ext cx="5899513" cy="2232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19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16824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Для распознавания документов используются специальные программы.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Возможности:</a:t>
            </a:r>
          </a:p>
          <a:p>
            <a:r>
              <a:rPr lang="ru-RU" dirty="0" smtClean="0"/>
              <a:t>распознавание символов (с использованием векторных и растровых шаблонов);</a:t>
            </a:r>
          </a:p>
          <a:p>
            <a:r>
              <a:rPr lang="ru-RU" dirty="0"/>
              <a:t>р</a:t>
            </a:r>
            <a:r>
              <a:rPr lang="ru-RU" dirty="0" smtClean="0"/>
              <a:t>азличение таблиц, колонок, изображений и др. объектов;</a:t>
            </a:r>
          </a:p>
          <a:p>
            <a:r>
              <a:rPr lang="ru-RU" dirty="0" smtClean="0"/>
              <a:t>распознавание рукописного текста (использование графического планшета);</a:t>
            </a:r>
          </a:p>
          <a:p>
            <a:r>
              <a:rPr lang="ru-RU" dirty="0" smtClean="0"/>
              <a:t>распознавание многостраничных документов и различных бланков (например, бланки ЕГЭ, заполняемые от руки).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7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358114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Практическое </a:t>
            </a:r>
            <a:r>
              <a:rPr lang="ru-RU" dirty="0" smtClean="0"/>
              <a:t>занятие</a:t>
            </a:r>
          </a:p>
          <a:p>
            <a:pPr>
              <a:buNone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Открыть текстовый документ «Системы оптического распознавания документов».</a:t>
            </a:r>
          </a:p>
          <a:p>
            <a:pPr marL="457200" indent="-457200">
              <a:buAutoNum type="arabicPeriod"/>
            </a:pPr>
            <a:r>
              <a:rPr lang="ru-RU" dirty="0" smtClean="0"/>
              <a:t>Сделать скриншот страницы и сохранить изображение.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Распознать изображение с помощью специальной программы.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800" dirty="0" smtClean="0"/>
              <a:t>Стр. 71-74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Задание: письменно </a:t>
            </a:r>
            <a:r>
              <a:rPr lang="ru-RU" dirty="0"/>
              <a:t>ответить на вопрос: как </a:t>
            </a:r>
            <a:r>
              <a:rPr lang="ru-RU" dirty="0" smtClean="0"/>
              <a:t>без </a:t>
            </a:r>
            <a:r>
              <a:rPr lang="ru-RU" smtClean="0"/>
              <a:t>использования сканера, можно </a:t>
            </a:r>
            <a:r>
              <a:rPr lang="ru-RU" dirty="0"/>
              <a:t>перенести изображение с бумажного носителя в компьютер, для дальнейшего распознавания текста?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449</TotalTime>
  <Words>288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Brush Script MT</vt:lpstr>
      <vt:lpstr>Constantia</vt:lpstr>
      <vt:lpstr>Franklin Gothic Book</vt:lpstr>
      <vt:lpstr>Rage Italic</vt:lpstr>
      <vt:lpstr>Кнопка</vt:lpstr>
      <vt:lpstr>Точечный рисунок</vt:lpstr>
      <vt:lpstr>Системы оптического распознавания документов</vt:lpstr>
      <vt:lpstr>Системы оптического распознавания символов</vt:lpstr>
      <vt:lpstr>Принцип распознавания текста</vt:lpstr>
      <vt:lpstr>Презентация PowerPoint</vt:lpstr>
      <vt:lpstr>Векторный метод распознавания символов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Wika</cp:lastModifiedBy>
  <cp:revision>89</cp:revision>
  <dcterms:created xsi:type="dcterms:W3CDTF">2015-01-11T15:58:15Z</dcterms:created>
  <dcterms:modified xsi:type="dcterms:W3CDTF">2015-11-29T10:32:18Z</dcterms:modified>
</cp:coreProperties>
</file>