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1" r:id="rId10"/>
    <p:sldId id="272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90" y="-8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25.10.2015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25.10.2015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25.10.2015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25.10.2015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25.10.2015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25.10.2015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4C71EC6-210F-42DE-9C53-41977AD35B3D}" type="datetimeFigureOut">
              <a:rPr lang="ru-RU" smtClean="0"/>
              <a:pPr/>
              <a:t>25.10.2015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980728"/>
            <a:ext cx="6800751" cy="3456384"/>
          </a:xfrm>
        </p:spPr>
        <p:txBody>
          <a:bodyPr>
            <a:normAutofit/>
          </a:bodyPr>
          <a:lstStyle/>
          <a:p>
            <a:r>
              <a:rPr lang="ru-RU" sz="6000" b="1" dirty="0" smtClean="0"/>
              <a:t>Кодирование графической информации</a:t>
            </a:r>
            <a:endParaRPr lang="ru-RU" sz="6000" dirty="0"/>
          </a:p>
        </p:txBody>
      </p:sp>
    </p:spTree>
    <p:extLst>
      <p:ext uri="{BB962C8B-B14F-4D97-AF65-F5344CB8AC3E}">
        <p14:creationId xmlns="" xmlns:p14="http://schemas.microsoft.com/office/powerpoint/2010/main" val="6566850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836712"/>
            <a:ext cx="7276525" cy="49583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/>
              <a:t>Домашнее задание:</a:t>
            </a:r>
          </a:p>
          <a:p>
            <a:pPr>
              <a:buNone/>
            </a:pP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Стр. 10-13.</a:t>
            </a:r>
          </a:p>
          <a:p>
            <a:pPr>
              <a:buNone/>
            </a:pP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Задание:</a:t>
            </a:r>
          </a:p>
          <a:p>
            <a:pPr>
              <a:buNone/>
            </a:pPr>
            <a:r>
              <a:rPr lang="ru-RU" sz="2800" dirty="0" smtClean="0"/>
              <a:t>Черно-белое (без градаций серого) растровое графическое изображение имеет размер 10 </a:t>
            </a:r>
            <a:r>
              <a:rPr lang="ru-RU" sz="2800" dirty="0" err="1" smtClean="0"/>
              <a:t>х</a:t>
            </a:r>
            <a:r>
              <a:rPr lang="ru-RU" sz="2800" dirty="0" smtClean="0"/>
              <a:t> 10 точек. Какой информационный объем имеет изображение?</a:t>
            </a:r>
          </a:p>
        </p:txBody>
      </p:sp>
    </p:spTree>
    <p:extLst>
      <p:ext uri="{BB962C8B-B14F-4D97-AF65-F5344CB8AC3E}">
        <p14:creationId xmlns="" xmlns:p14="http://schemas.microsoft.com/office/powerpoint/2010/main" val="2720586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836712"/>
            <a:ext cx="7560840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3200" dirty="0"/>
          </a:p>
          <a:p>
            <a:pPr>
              <a:buNone/>
            </a:pP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714612" y="928670"/>
            <a:ext cx="3714776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Графическая информация</a:t>
            </a:r>
            <a:endParaRPr lang="ru-RU" dirty="0"/>
          </a:p>
        </p:txBody>
      </p:sp>
      <p:cxnSp>
        <p:nvCxnSpPr>
          <p:cNvPr id="6" name="Прямая со стрелкой 5"/>
          <p:cNvCxnSpPr/>
          <p:nvPr/>
        </p:nvCxnSpPr>
        <p:spPr>
          <a:xfrm rot="5400000">
            <a:off x="3571868" y="1357298"/>
            <a:ext cx="285752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rot="16200000" flipH="1">
            <a:off x="5214942" y="1357298"/>
            <a:ext cx="285752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Скругленный прямоугольник 8"/>
          <p:cNvSpPr/>
          <p:nvPr/>
        </p:nvSpPr>
        <p:spPr>
          <a:xfrm>
            <a:off x="2714612" y="1714488"/>
            <a:ext cx="1571636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Аналоговая</a:t>
            </a:r>
          </a:p>
          <a:p>
            <a:pPr algn="ctr"/>
            <a:r>
              <a:rPr lang="ru-RU" dirty="0" smtClean="0"/>
              <a:t>форма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857752" y="1714488"/>
            <a:ext cx="1571636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Дискретная форма</a:t>
            </a:r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571736" y="2714620"/>
            <a:ext cx="1785950" cy="31432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живописное полотно, цвет которого изменяется непрерывно</a:t>
            </a:r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857752" y="2714620"/>
            <a:ext cx="1857388" cy="31432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изображение, напечатанное с помощью струйного принтера, состоящее из отдельных точек разного цвета</a:t>
            </a:r>
            <a:endParaRPr lang="ru-RU" dirty="0"/>
          </a:p>
        </p:txBody>
      </p:sp>
      <p:cxnSp>
        <p:nvCxnSpPr>
          <p:cNvPr id="15" name="Прямая со стрелкой 14"/>
          <p:cNvCxnSpPr>
            <a:stCxn id="9" idx="2"/>
            <a:endCxn id="11" idx="0"/>
          </p:cNvCxnSpPr>
          <p:nvPr/>
        </p:nvCxnSpPr>
        <p:spPr>
          <a:xfrm rot="5400000">
            <a:off x="3303976" y="2518166"/>
            <a:ext cx="357190" cy="35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10" idx="2"/>
            <a:endCxn id="12" idx="0"/>
          </p:cNvCxnSpPr>
          <p:nvPr/>
        </p:nvCxnSpPr>
        <p:spPr>
          <a:xfrm rot="16200000" flipH="1">
            <a:off x="5536413" y="2464587"/>
            <a:ext cx="357190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637572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85786" y="714356"/>
            <a:ext cx="7500990" cy="5008713"/>
          </a:xfrm>
        </p:spPr>
        <p:txBody>
          <a:bodyPr>
            <a:normAutofit/>
          </a:bodyPr>
          <a:lstStyle/>
          <a:p>
            <a:pPr marL="0" indent="457200"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Пространственная дискретизация изображения </a:t>
            </a:r>
            <a:r>
              <a:rPr lang="ru-RU" dirty="0" smtClean="0"/>
              <a:t>– это разбиение изображения на отдельные маленькие фрагменты (точки, или пиксели), причем каждый элемент имеет свой цвет (красный, зеленый, синий и т. д.)</a:t>
            </a:r>
          </a:p>
          <a:p>
            <a:pPr marL="0" indent="457200" algn="just">
              <a:buNone/>
            </a:pPr>
            <a:endParaRPr lang="ru-RU" dirty="0" smtClean="0"/>
          </a:p>
          <a:p>
            <a:pPr marL="0" indent="457200" algn="just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Пиксель</a:t>
            </a:r>
            <a:r>
              <a:rPr lang="ru-RU" b="1" dirty="0" smtClean="0"/>
              <a:t> </a:t>
            </a:r>
            <a:r>
              <a:rPr lang="ru-RU" dirty="0" smtClean="0"/>
              <a:t>— минимальный участок изображения, для которого независимым образом можно задать цвет.</a:t>
            </a:r>
          </a:p>
          <a:p>
            <a:pPr marL="0" indent="45720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329407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642918"/>
            <a:ext cx="7344816" cy="57150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В результате пространственной дискретизации графическая информация представляется в виде растрового изображения.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Рис. 1.1. Растровое изображение эмблемы операционной системы </a:t>
            </a:r>
            <a:r>
              <a:rPr lang="ru-RU" dirty="0" err="1" smtClean="0"/>
              <a:t>Linux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1026" name="Picture 2" descr="321371_html_3e11b1b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86116" y="2000240"/>
            <a:ext cx="2500330" cy="31058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261886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764704"/>
            <a:ext cx="7560840" cy="5328592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Разрешающая способность </a:t>
            </a:r>
            <a:r>
              <a:rPr lang="ru-RU" dirty="0" smtClean="0"/>
              <a:t>- характеристика качества растрового изображения, определяется количеством точек по горизонтали и вертикали на единицу длины изображения.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Величина разрешающей способности обычно выражается в </a:t>
            </a:r>
            <a:r>
              <a:rPr lang="ru-RU" dirty="0" err="1" smtClean="0"/>
              <a:t>dpi</a:t>
            </a:r>
            <a:r>
              <a:rPr lang="ru-RU" dirty="0" smtClean="0"/>
              <a:t> (точек на дюйм).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(1 дюйм = 2,54 см)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218432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571480"/>
            <a:ext cx="7416824" cy="571504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dirty="0" smtClean="0">
                <a:solidFill>
                  <a:srgbClr val="FF0000"/>
                </a:solidFill>
              </a:rPr>
              <a:t>Сканирование</a:t>
            </a:r>
            <a:r>
              <a:rPr lang="ru-RU" sz="2000" dirty="0" smtClean="0"/>
              <a:t> – </a:t>
            </a:r>
            <a:r>
              <a:rPr lang="ru-RU" sz="2000" dirty="0" smtClean="0"/>
              <a:t>процесс </a:t>
            </a:r>
            <a:r>
              <a:rPr lang="ru-RU" sz="2000" dirty="0" smtClean="0"/>
              <a:t>перевода </a:t>
            </a:r>
            <a:r>
              <a:rPr lang="ru-RU" sz="2000" dirty="0" smtClean="0"/>
              <a:t>вещественного изображения в цифровую форму</a:t>
            </a:r>
            <a:r>
              <a:rPr lang="ru-RU" sz="2000" dirty="0" smtClean="0"/>
              <a:t>.</a:t>
            </a:r>
            <a:endParaRPr lang="ru-RU" sz="2000" dirty="0" smtClean="0"/>
          </a:p>
          <a:p>
            <a:pPr marL="0" indent="0" algn="just">
              <a:buNone/>
            </a:pPr>
            <a:endParaRPr lang="ru-RU" sz="2000" dirty="0" smtClean="0"/>
          </a:p>
          <a:p>
            <a:pPr marL="0" indent="0" algn="just">
              <a:buNone/>
            </a:pPr>
            <a:r>
              <a:rPr lang="ru-RU" sz="2000" dirty="0" smtClean="0"/>
              <a:t>Разрешающую способности сканера производители указывают двумя числами (например, 1200 </a:t>
            </a:r>
            <a:r>
              <a:rPr lang="ru-RU" sz="2000" dirty="0" err="1" smtClean="0"/>
              <a:t>х</a:t>
            </a:r>
            <a:r>
              <a:rPr lang="ru-RU" sz="2000" dirty="0" smtClean="0"/>
              <a:t> 2400 </a:t>
            </a:r>
            <a:r>
              <a:rPr lang="ru-RU" sz="2000" dirty="0" err="1" smtClean="0"/>
              <a:t>dpi</a:t>
            </a:r>
            <a:r>
              <a:rPr lang="ru-RU" sz="2000" dirty="0" smtClean="0"/>
              <a:t>).</a:t>
            </a:r>
          </a:p>
          <a:p>
            <a:pPr marL="0" indent="0" algn="just">
              <a:buNone/>
            </a:pPr>
            <a:endParaRPr lang="ru-RU" sz="2000" dirty="0" smtClean="0"/>
          </a:p>
          <a:p>
            <a:pPr marL="0" indent="0" algn="just">
              <a:buNone/>
            </a:pPr>
            <a:r>
              <a:rPr lang="ru-RU" sz="2000" dirty="0" smtClean="0"/>
              <a:t>Сканирование производится путем перемещения полоски светочувствительных элементов вдоль изображения</a:t>
            </a:r>
            <a:endParaRPr lang="ru-RU" sz="2000" dirty="0"/>
          </a:p>
        </p:txBody>
      </p:sp>
      <p:pic>
        <p:nvPicPr>
          <p:cNvPr id="2050" name="Picture 2" descr="img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3643314"/>
            <a:ext cx="6024881" cy="2505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7773755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57224" y="571480"/>
            <a:ext cx="7429552" cy="571504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Глубина цвета </a:t>
            </a:r>
            <a:r>
              <a:rPr lang="ru-RU" dirty="0" smtClean="0"/>
              <a:t>- количество информации, которое используется для кодирования цвета точки изображения.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Количество цветов </a:t>
            </a:r>
            <a:r>
              <a:rPr lang="ru-RU" i="1" dirty="0" smtClean="0"/>
              <a:t>N </a:t>
            </a:r>
            <a:r>
              <a:rPr lang="ru-RU" dirty="0" smtClean="0"/>
              <a:t>в палитре и количество информации , необходимое для кодирования цвета каждой точки, могут быть вычислены по формуле: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b="1" i="1" dirty="0" smtClean="0"/>
              <a:t>N = 2</a:t>
            </a:r>
            <a:r>
              <a:rPr lang="ru-RU" b="1" i="1" baseline="30000" dirty="0" smtClean="0"/>
              <a:t>l</a:t>
            </a:r>
            <a:r>
              <a:rPr lang="ru-RU" b="1" i="1" dirty="0" smtClean="0"/>
              <a:t>. </a:t>
            </a:r>
            <a:r>
              <a:rPr lang="ru-RU" b="1" dirty="0" smtClean="0"/>
              <a:t>(1.1)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палитра цветов черно-белого изображение состоит всего из двух цветов (черного и белого). Каждая точка экрана может принимать одно из двух состояний («черная» или «белая»). </a:t>
            </a:r>
          </a:p>
          <a:p>
            <a:pPr>
              <a:buNone/>
            </a:pPr>
            <a:r>
              <a:rPr lang="ru-RU" dirty="0" smtClean="0"/>
              <a:t>количество информации необходимо, чтобы закодировать цвет каждой точки:</a:t>
            </a:r>
          </a:p>
          <a:p>
            <a:pPr algn="ctr">
              <a:buNone/>
            </a:pPr>
            <a:r>
              <a:rPr lang="ru-RU" i="1" dirty="0" smtClean="0"/>
              <a:t>2 = 2</a:t>
            </a:r>
            <a:r>
              <a:rPr lang="en-US" i="1" baseline="30000" dirty="0" smtClean="0"/>
              <a:t>I</a:t>
            </a:r>
            <a:r>
              <a:rPr lang="ru-RU" i="1" dirty="0" smtClean="0"/>
              <a:t> </a:t>
            </a:r>
            <a:r>
              <a:rPr lang="ru-RU" dirty="0" smtClean="0"/>
              <a:t>=&gt; 2</a:t>
            </a:r>
            <a:r>
              <a:rPr lang="ru-RU" baseline="30000" dirty="0" smtClean="0"/>
              <a:t>1</a:t>
            </a:r>
            <a:r>
              <a:rPr lang="ru-RU" dirty="0" smtClean="0"/>
              <a:t> = </a:t>
            </a:r>
            <a:r>
              <a:rPr lang="ru-RU" i="1" dirty="0" smtClean="0"/>
              <a:t>2</a:t>
            </a:r>
            <a:r>
              <a:rPr lang="en-US" i="1" baseline="30000" dirty="0" smtClean="0"/>
              <a:t>I</a:t>
            </a:r>
            <a:r>
              <a:rPr lang="ru-RU" i="1" dirty="0" smtClean="0"/>
              <a:t> =&gt; </a:t>
            </a:r>
            <a:r>
              <a:rPr lang="en-US" i="1" dirty="0" smtClean="0"/>
              <a:t>I</a:t>
            </a:r>
            <a:r>
              <a:rPr lang="ru-RU" i="1" dirty="0" smtClean="0"/>
              <a:t>=1 </a:t>
            </a:r>
            <a:r>
              <a:rPr lang="ru-RU" dirty="0" smtClean="0"/>
              <a:t>бит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760981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548680"/>
            <a:ext cx="7560840" cy="273744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Наиболее распространенными значениями глубины цвета при кодировании цветных изображений являются 8, 16 или 24 бита на точку.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ru-RU" dirty="0" smtClean="0"/>
              <a:t>Зная глубину цвета, по формуле (1.1) можно вычислить количество цветов в палитре (табл. 1.1).</a:t>
            </a:r>
          </a:p>
          <a:p>
            <a:pPr marL="0" indent="0" algn="just">
              <a:buNone/>
            </a:pPr>
            <a:endParaRPr lang="ru-RU" dirty="0"/>
          </a:p>
        </p:txBody>
      </p:sp>
      <p:pic>
        <p:nvPicPr>
          <p:cNvPr id="3074" name="Picture 2" descr="н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5203" y="3286124"/>
            <a:ext cx="7654449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2885497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928662" y="714356"/>
            <a:ext cx="7358114" cy="5429288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Практическое занятие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1. В процессе преобразования растрового графического изображения количество цветов уменьшилось с 65 536 до 16. Во сколько раз уменьшился его информационный объем?</a:t>
            </a:r>
          </a:p>
          <a:p>
            <a:pPr marL="457200" indent="-457200">
              <a:buNone/>
            </a:pPr>
            <a:r>
              <a:rPr lang="ru-RU" dirty="0" smtClean="0"/>
              <a:t>1) в 2 раза; 2) в 4 раза; 3) в 8 раз; 4) в 16 раз.</a:t>
            </a:r>
          </a:p>
          <a:p>
            <a:pPr marL="457200" indent="-457200"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2. Цветное с палитрой из 256 цветов растровое графическое изображение имеет размер 10x10 точек. Какой информационный объем имеет изображение?</a:t>
            </a:r>
          </a:p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55319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102</TotalTime>
  <Words>413</Words>
  <Application>Microsoft Office PowerPoint</Application>
  <PresentationFormat>Экран (4:3)</PresentationFormat>
  <Paragraphs>53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Кнопка</vt:lpstr>
      <vt:lpstr>Кодирование графической информации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Базы данных  в электронных таблицах</dc:title>
  <dc:creator>Викуша</dc:creator>
  <cp:lastModifiedBy>Corvinis</cp:lastModifiedBy>
  <cp:revision>11</cp:revision>
  <dcterms:created xsi:type="dcterms:W3CDTF">2015-01-11T15:58:15Z</dcterms:created>
  <dcterms:modified xsi:type="dcterms:W3CDTF">2015-10-25T05:13:47Z</dcterms:modified>
</cp:coreProperties>
</file>