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9" r:id="rId3"/>
    <p:sldId id="290" r:id="rId4"/>
    <p:sldId id="291" r:id="rId5"/>
    <p:sldId id="292" r:id="rId6"/>
    <p:sldId id="293" r:id="rId7"/>
    <p:sldId id="294" r:id="rId8"/>
    <p:sldId id="295" r:id="rId9"/>
    <p:sldId id="296" r:id="rId10"/>
    <p:sldId id="297" r:id="rId11"/>
    <p:sldId id="288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6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988840"/>
            <a:ext cx="6800751" cy="2377974"/>
          </a:xfrm>
        </p:spPr>
        <p:txBody>
          <a:bodyPr>
            <a:normAutofit/>
          </a:bodyPr>
          <a:lstStyle/>
          <a:p>
            <a:r>
              <a:rPr lang="ru-RU" sz="5400" b="1" dirty="0"/>
              <a:t>Цифровое фото </a:t>
            </a:r>
            <a:r>
              <a:rPr lang="ru-RU" sz="5400" b="1" dirty="0" smtClean="0"/>
              <a:t/>
            </a:r>
            <a:br>
              <a:rPr lang="ru-RU" sz="5400" b="1" dirty="0" smtClean="0"/>
            </a:br>
            <a:r>
              <a:rPr lang="ru-RU" sz="5400" b="1" dirty="0" smtClean="0"/>
              <a:t>и видео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Определение информационного объема изображения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119256"/>
            <a:ext cx="7776864" cy="4046047"/>
          </a:xfrm>
        </p:spPr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V</a:t>
            </a:r>
            <a:r>
              <a:rPr lang="ru-RU" b="1" dirty="0">
                <a:solidFill>
                  <a:srgbClr val="FF0000"/>
                </a:solidFill>
              </a:rPr>
              <a:t>=</a:t>
            </a:r>
            <a:r>
              <a:rPr lang="en-US" b="1" dirty="0">
                <a:solidFill>
                  <a:srgbClr val="FF0000"/>
                </a:solidFill>
              </a:rPr>
              <a:t>K</a:t>
            </a:r>
            <a:r>
              <a:rPr lang="ru-RU" b="1" dirty="0">
                <a:solidFill>
                  <a:srgbClr val="FF0000"/>
                </a:solidFill>
              </a:rPr>
              <a:t>*</a:t>
            </a:r>
            <a:r>
              <a:rPr lang="en-US" b="1" dirty="0">
                <a:solidFill>
                  <a:srgbClr val="FF0000"/>
                </a:solidFill>
              </a:rPr>
              <a:t>I</a:t>
            </a:r>
            <a:r>
              <a:rPr lang="ru-RU" b="1" dirty="0" smtClean="0">
                <a:solidFill>
                  <a:srgbClr val="FF0000"/>
                </a:solidFill>
              </a:rPr>
              <a:t>,</a:t>
            </a:r>
          </a:p>
          <a:p>
            <a:pPr marL="0" indent="0" algn="ctr">
              <a:buNone/>
            </a:pP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Где:</a:t>
            </a:r>
          </a:p>
          <a:p>
            <a:pPr marL="0" indent="0">
              <a:buNone/>
            </a:pPr>
            <a:r>
              <a:rPr lang="en-US" dirty="0" smtClean="0"/>
              <a:t>V</a:t>
            </a:r>
            <a:r>
              <a:rPr lang="ru-RU" dirty="0" smtClean="0"/>
              <a:t> </a:t>
            </a:r>
            <a:r>
              <a:rPr lang="ru-RU" dirty="0"/>
              <a:t>- информационный объем рисунка (файла), </a:t>
            </a:r>
          </a:p>
          <a:p>
            <a:pPr marL="0" indent="0">
              <a:buNone/>
            </a:pPr>
            <a:r>
              <a:rPr lang="ru-RU" dirty="0"/>
              <a:t>К - общее количество точек рисунка или разрешающая способность монитора, </a:t>
            </a:r>
          </a:p>
          <a:p>
            <a:pPr marL="0" indent="0">
              <a:buNone/>
            </a:pPr>
            <a:r>
              <a:rPr lang="en-US" dirty="0"/>
              <a:t>I</a:t>
            </a:r>
            <a:r>
              <a:rPr lang="ru-RU" dirty="0"/>
              <a:t> - глубина цвета.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8587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785794"/>
            <a:ext cx="7358114" cy="535785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Практическое </a:t>
            </a:r>
            <a:r>
              <a:rPr lang="ru-RU" dirty="0" smtClean="0"/>
              <a:t>занятие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Задача:</a:t>
            </a:r>
          </a:p>
          <a:p>
            <a:pPr>
              <a:buNone/>
            </a:pPr>
            <a:r>
              <a:rPr lang="ru-RU" dirty="0" smtClean="0"/>
              <a:t>Растровый </a:t>
            </a:r>
            <a:r>
              <a:rPr lang="ru-RU" dirty="0"/>
              <a:t>файл, содержащий черно-белый рисунок, имеет объем 300 байт.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Какой </a:t>
            </a:r>
            <a:r>
              <a:rPr lang="ru-RU" dirty="0"/>
              <a:t>размер может иметь рисунок в пикселях?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Домашнее задание:</a:t>
            </a:r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r>
              <a:rPr lang="ru-RU" sz="2000" dirty="0" smtClean="0"/>
              <a:t>Стр. </a:t>
            </a:r>
            <a:r>
              <a:rPr lang="ru-RU" sz="2000" dirty="0" smtClean="0"/>
              <a:t>45-48.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Задача: </a:t>
            </a:r>
          </a:p>
          <a:p>
            <a:pPr>
              <a:buNone/>
            </a:pPr>
            <a:r>
              <a:rPr lang="ru-RU" sz="2000" dirty="0" smtClean="0"/>
              <a:t>Сколько </a:t>
            </a:r>
            <a:r>
              <a:rPr lang="ru-RU" sz="2000" dirty="0"/>
              <a:t>информации содержится в картинке экрана с разрешающей способностью 800х600 пикселей и 16 цветами?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endParaRPr lang="ru-RU" sz="1100" dirty="0" smtClean="0"/>
          </a:p>
          <a:p>
            <a:pPr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404664"/>
            <a:ext cx="6965245" cy="1202485"/>
          </a:xfrm>
        </p:spPr>
        <p:txBody>
          <a:bodyPr/>
          <a:lstStyle/>
          <a:p>
            <a:r>
              <a:rPr lang="ru-RU" b="1" dirty="0"/>
              <a:t>Цифровая фотография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772816"/>
            <a:ext cx="7632848" cy="4608512"/>
          </a:xfrm>
        </p:spPr>
        <p:txBody>
          <a:bodyPr>
            <a:normAutofit fontScale="92500"/>
          </a:bodyPr>
          <a:lstStyle/>
          <a:p>
            <a:r>
              <a:rPr lang="ru-RU" dirty="0"/>
              <a:t>Цифровые фотокамеры позволяют получить изображение высокого качества непосредственно в цифровом формате</a:t>
            </a:r>
            <a:r>
              <a:rPr lang="ru-RU" dirty="0" smtClean="0"/>
              <a:t>.</a:t>
            </a:r>
          </a:p>
          <a:p>
            <a:r>
              <a:rPr lang="ru-RU" dirty="0"/>
              <a:t>Полученное цифровое изображение сохраняется в цифровой камере на сменной карте </a:t>
            </a:r>
            <a:r>
              <a:rPr lang="ru-RU" dirty="0" err="1"/>
              <a:t>flash</a:t>
            </a:r>
            <a:r>
              <a:rPr lang="ru-RU" dirty="0"/>
              <a:t>-памяти</a:t>
            </a:r>
            <a:r>
              <a:rPr lang="ru-RU" dirty="0" smtClean="0"/>
              <a:t>.</a:t>
            </a:r>
          </a:p>
          <a:p>
            <a:r>
              <a:rPr lang="ru-RU" dirty="0"/>
              <a:t>После подключения цифровой камеры к USB-порту компьютера производится копирование изображений на жесткий диск </a:t>
            </a:r>
            <a:r>
              <a:rPr lang="ru-RU" dirty="0" smtClean="0"/>
              <a:t>компьютера.</a:t>
            </a:r>
          </a:p>
          <a:p>
            <a:r>
              <a:rPr lang="ru-RU" dirty="0" smtClean="0"/>
              <a:t>Можно </a:t>
            </a:r>
            <a:r>
              <a:rPr lang="ru-RU" dirty="0"/>
              <a:t>провести редактирование фотографии с помощью растрового графического редактора. </a:t>
            </a:r>
            <a:endParaRPr lang="ru-RU" dirty="0" smtClean="0"/>
          </a:p>
          <a:p>
            <a:r>
              <a:rPr lang="ru-RU" dirty="0" smtClean="0"/>
              <a:t>Высококачественная </a:t>
            </a:r>
            <a:r>
              <a:rPr lang="ru-RU" dirty="0"/>
              <a:t>цветная печать цифровых фотографий производится на струйном принтере.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905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2119257"/>
            <a:ext cx="7640320" cy="411805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Размер растровых цифровых фотографий может достигать 3000 х 2000 точек при глубине цвета 24 бита на точку.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Если </a:t>
            </a:r>
            <a:r>
              <a:rPr lang="ru-RU" dirty="0"/>
              <a:t>сохранить фотографию на карте </a:t>
            </a:r>
            <a:r>
              <a:rPr lang="ru-RU" dirty="0" err="1"/>
              <a:t>flash</a:t>
            </a:r>
            <a:r>
              <a:rPr lang="ru-RU" dirty="0"/>
              <a:t>-памяти в формате BMP, информационный объем такого изображения получается достаточно большой</a:t>
            </a:r>
            <a:r>
              <a:rPr lang="ru-RU" dirty="0" smtClean="0"/>
              <a:t>:</a:t>
            </a:r>
          </a:p>
          <a:p>
            <a:pPr marL="0" indent="0" algn="ctr">
              <a:buNone/>
            </a:pPr>
            <a:r>
              <a:rPr lang="en-US" dirty="0" err="1" smtClean="0"/>
              <a:t>i</a:t>
            </a:r>
            <a:r>
              <a:rPr lang="ru-RU" dirty="0" smtClean="0"/>
              <a:t>= 24 бита • 3000 • 2000 =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=</a:t>
            </a:r>
            <a:r>
              <a:rPr lang="ru-RU" dirty="0" smtClean="0"/>
              <a:t> 144 000 000 бита =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=</a:t>
            </a:r>
            <a:r>
              <a:rPr lang="ru-RU" dirty="0" smtClean="0"/>
              <a:t>18 000 000 байтов =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=</a:t>
            </a:r>
            <a:r>
              <a:rPr lang="ru-RU" dirty="0" smtClean="0"/>
              <a:t>17578 </a:t>
            </a:r>
            <a:r>
              <a:rPr lang="ru-RU" dirty="0" err="1" smtClean="0"/>
              <a:t>Кбайта</a:t>
            </a:r>
            <a:r>
              <a:rPr lang="ru-RU" dirty="0" smtClean="0"/>
              <a:t> </a:t>
            </a:r>
            <a:r>
              <a:rPr lang="en-US" dirty="0" smtClean="0"/>
              <a:t>=</a:t>
            </a:r>
          </a:p>
          <a:p>
            <a:pPr marL="0" indent="0" algn="ctr">
              <a:buNone/>
            </a:pPr>
            <a:r>
              <a:rPr lang="en-US" dirty="0" smtClean="0"/>
              <a:t>=</a:t>
            </a:r>
            <a:r>
              <a:rPr lang="ru-RU" dirty="0" smtClean="0"/>
              <a:t> 17 Мбайт.</a:t>
            </a:r>
          </a:p>
          <a:p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596" y="764704"/>
            <a:ext cx="7525292" cy="1354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699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8619" y="692696"/>
            <a:ext cx="6965245" cy="883226"/>
          </a:xfrm>
        </p:spPr>
        <p:txBody>
          <a:bodyPr/>
          <a:lstStyle/>
          <a:p>
            <a:r>
              <a:rPr lang="ru-RU" b="1" dirty="0"/>
              <a:t>Цифровое видео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575922"/>
            <a:ext cx="7560840" cy="4589381"/>
          </a:xfrm>
        </p:spPr>
        <p:txBody>
          <a:bodyPr>
            <a:normAutofit/>
          </a:bodyPr>
          <a:lstStyle/>
          <a:p>
            <a:r>
              <a:rPr lang="ru-RU" dirty="0"/>
              <a:t>Цифровые видеокамеры позволяют снимать видеофильмы непосредственно в цифровом формате. </a:t>
            </a:r>
            <a:endParaRPr lang="en-US" dirty="0" smtClean="0"/>
          </a:p>
          <a:p>
            <a:r>
              <a:rPr lang="ru-RU" dirty="0" smtClean="0"/>
              <a:t>Цифровое </a:t>
            </a:r>
            <a:r>
              <a:rPr lang="ru-RU" dirty="0"/>
              <a:t>видео, представляющее собой последовательность кадров с определенным разрешением, сохраняется в видеокамере на магнитной кассете. </a:t>
            </a:r>
            <a:endParaRPr lang="en-US" dirty="0" smtClean="0"/>
          </a:p>
          <a:p>
            <a:r>
              <a:rPr lang="ru-RU" dirty="0" smtClean="0"/>
              <a:t>После </a:t>
            </a:r>
            <a:r>
              <a:rPr lang="ru-RU" dirty="0"/>
              <a:t>подключения цифровой видеокамеры к DV-порту компьютера и запуска программы цифрового видеомонтажа производится захват и копирование видео на жесткий диск </a:t>
            </a:r>
            <a:r>
              <a:rPr lang="ru-RU" dirty="0" smtClean="0"/>
              <a:t>компьютера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1703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2060848"/>
            <a:ext cx="7560840" cy="417646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процессе захвата программа цифрового видеомонтажа автоматически обнаруживает изменения изображения в потоке видео и разбивает видео на фрагменты, называемые сценами. </a:t>
            </a:r>
            <a:endParaRPr lang="en-US" dirty="0" smtClean="0"/>
          </a:p>
          <a:p>
            <a:r>
              <a:rPr lang="ru-RU" dirty="0" smtClean="0"/>
              <a:t>Пользователь </a:t>
            </a:r>
            <a:r>
              <a:rPr lang="ru-RU" dirty="0"/>
              <a:t>в процессе монтажа может разбивать видео на сцены по времени или произвольно. </a:t>
            </a:r>
            <a:endParaRPr lang="en-US" dirty="0" smtClean="0"/>
          </a:p>
          <a:p>
            <a:r>
              <a:rPr lang="ru-RU" dirty="0" smtClean="0"/>
              <a:t>Монтаж </a:t>
            </a:r>
            <a:r>
              <a:rPr lang="ru-RU" dirty="0"/>
              <a:t>цифрового видеофильма производится путем выбора лучших сцен и размещения их в определенной временной последовательности.</a:t>
            </a:r>
          </a:p>
          <a:p>
            <a:r>
              <a:rPr lang="ru-RU" dirty="0"/>
              <a:t>При переходе между сценами можно использовать различные анимационные эффекты: наплыв, растворение и др.</a:t>
            </a:r>
          </a:p>
          <a:p>
            <a:r>
              <a:rPr lang="ru-RU" dirty="0"/>
              <a:t>Просмотр цифрового видео можно осуществлять непосредственно на экране монитора компьютера или на подключенном телевизоре.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480" y="620688"/>
            <a:ext cx="7115920" cy="1314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989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632848" cy="5688632"/>
          </a:xfrm>
        </p:spPr>
        <p:txBody>
          <a:bodyPr>
            <a:normAutofit fontScale="92500"/>
          </a:bodyPr>
          <a:lstStyle/>
          <a:p>
            <a:r>
              <a:rPr lang="ru-RU" dirty="0"/>
              <a:t>Видеофильм состоит из потока сменяющих друг друга кадров и звука. </a:t>
            </a:r>
            <a:endParaRPr lang="en-US" dirty="0" smtClean="0"/>
          </a:p>
          <a:p>
            <a:r>
              <a:rPr lang="ru-RU" dirty="0" smtClean="0"/>
              <a:t>Показ </a:t>
            </a:r>
            <a:r>
              <a:rPr lang="ru-RU" dirty="0"/>
              <a:t>полноцветных кадров и воспроизведение высококачественного звука требуют передачи очень больших объемов информации в единицу времени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в процессе захвата и сохранения видеофайла на диске производится его сжатие. </a:t>
            </a:r>
            <a:endParaRPr lang="en-US" dirty="0" smtClean="0"/>
          </a:p>
          <a:p>
            <a:r>
              <a:rPr lang="ru-RU" dirty="0" smtClean="0"/>
              <a:t>Используется </a:t>
            </a:r>
            <a:r>
              <a:rPr lang="ru-RU" dirty="0"/>
              <a:t>потоковое </a:t>
            </a:r>
            <a:r>
              <a:rPr lang="ru-RU" dirty="0" smtClean="0"/>
              <a:t>сжатие: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В </a:t>
            </a:r>
            <a:r>
              <a:rPr lang="ru-RU" dirty="0"/>
              <a:t>последовательности кадров выделяются сцены, в которых изображение меняется незначительно. </a:t>
            </a:r>
            <a:endParaRPr lang="ru-RU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Затем </a:t>
            </a:r>
            <a:r>
              <a:rPr lang="ru-RU" dirty="0"/>
              <a:t>в сцене выделяется </a:t>
            </a:r>
            <a:r>
              <a:rPr lang="ru-RU" b="1" dirty="0"/>
              <a:t>ключевой кадр, </a:t>
            </a:r>
            <a:r>
              <a:rPr lang="ru-RU" dirty="0"/>
              <a:t>на основании которого строятся следующие, </a:t>
            </a:r>
            <a:r>
              <a:rPr lang="ru-RU" b="1" dirty="0"/>
              <a:t>зависимые кадры. </a:t>
            </a:r>
            <a:endParaRPr lang="ru-RU" b="1" dirty="0" smtClean="0"/>
          </a:p>
          <a:p>
            <a:pPr lvl="1">
              <a:buFont typeface="Wingdings" panose="05000000000000000000" pitchFamily="2" charset="2"/>
              <a:buChar char="q"/>
            </a:pPr>
            <a:r>
              <a:rPr lang="ru-RU" dirty="0" smtClean="0"/>
              <a:t>В </a:t>
            </a:r>
            <a:r>
              <a:rPr lang="ru-RU" dirty="0"/>
              <a:t>зависимых кадрах вместо передачи кодов цвета всех пикселей передаются коды цвета только небольшого количества пикселей — те, которые были изменены.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947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632848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Телевизионный стандарт воспроизведения видео использует разрешение кадра 720 х 576 пикселей с 24битовой глубиной цвета.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Скорость </a:t>
            </a:r>
            <a:r>
              <a:rPr lang="ru-RU" dirty="0"/>
              <a:t>воспроизведения составляет 25 кадров в секунду.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Следовательно</a:t>
            </a:r>
            <a:r>
              <a:rPr lang="ru-RU" dirty="0"/>
              <a:t>, в одну секунду необходимо передать огромный объем видеоданных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I = 24 бита • 720 • 576 • 25 =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=</a:t>
            </a:r>
            <a:r>
              <a:rPr lang="ru-RU" dirty="0" smtClean="0"/>
              <a:t>248 </a:t>
            </a:r>
            <a:r>
              <a:rPr lang="ru-RU" dirty="0"/>
              <a:t>832 ООО битов =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=</a:t>
            </a:r>
            <a:r>
              <a:rPr lang="ru-RU" dirty="0" smtClean="0"/>
              <a:t>31 </a:t>
            </a:r>
            <a:r>
              <a:rPr lang="ru-RU" dirty="0"/>
              <a:t>104 ООО байтов = </a:t>
            </a:r>
            <a:endParaRPr lang="ru-RU" dirty="0" smtClean="0"/>
          </a:p>
          <a:p>
            <a:pPr marL="0" indent="0" algn="ctr">
              <a:buNone/>
            </a:pPr>
            <a:r>
              <a:rPr lang="ru-RU" dirty="0"/>
              <a:t>=</a:t>
            </a:r>
            <a:r>
              <a:rPr lang="ru-RU" dirty="0" smtClean="0"/>
              <a:t>30375 </a:t>
            </a:r>
            <a:r>
              <a:rPr lang="ru-RU" dirty="0"/>
              <a:t>Кбайт </a:t>
            </a:r>
            <a:r>
              <a:rPr lang="ru-RU" dirty="0" smtClean="0"/>
              <a:t>=</a:t>
            </a:r>
          </a:p>
          <a:p>
            <a:pPr marL="0" indent="0" algn="ctr">
              <a:buNone/>
            </a:pPr>
            <a:r>
              <a:rPr lang="ru-RU" dirty="0" smtClean="0"/>
              <a:t>= </a:t>
            </a:r>
            <a:r>
              <a:rPr lang="ru-RU" dirty="0"/>
              <a:t>30 Мбайт.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2991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817583"/>
            <a:ext cx="6965245" cy="66720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Потоковое видео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84785"/>
            <a:ext cx="7488832" cy="2520280"/>
          </a:xfrm>
        </p:spPr>
        <p:txBody>
          <a:bodyPr/>
          <a:lstStyle/>
          <a:p>
            <a:r>
              <a:rPr lang="ru-RU" dirty="0"/>
              <a:t>Для передачи видео в Интернет к USB-порту компьютера подключается </a:t>
            </a:r>
            <a:r>
              <a:rPr lang="ru-RU" dirty="0" err="1" smtClean="0"/>
              <a:t>Web</a:t>
            </a:r>
            <a:r>
              <a:rPr lang="ru-RU" dirty="0" smtClean="0"/>
              <a:t>-камера.</a:t>
            </a:r>
          </a:p>
          <a:p>
            <a:r>
              <a:rPr lang="ru-RU" dirty="0"/>
              <a:t>Так как скорость передачи данных в Интернете ограничена, используются потоковые методы сжатия с использованием одного из двух стандартов: </a:t>
            </a:r>
            <a:r>
              <a:rPr lang="ru-RU" b="1" dirty="0" err="1"/>
              <a:t>RealVideo</a:t>
            </a:r>
            <a:r>
              <a:rPr lang="ru-RU" b="1" dirty="0"/>
              <a:t> </a:t>
            </a:r>
            <a:r>
              <a:rPr lang="ru-RU" dirty="0"/>
              <a:t>или </a:t>
            </a:r>
            <a:r>
              <a:rPr lang="ru-RU" b="1" dirty="0" err="1"/>
              <a:t>Windows</a:t>
            </a:r>
            <a:r>
              <a:rPr lang="ru-RU" b="1" dirty="0"/>
              <a:t> </a:t>
            </a:r>
            <a:r>
              <a:rPr lang="ru-RU" b="1" dirty="0" err="1"/>
              <a:t>Media</a:t>
            </a:r>
            <a:r>
              <a:rPr lang="ru-RU" b="1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4324647"/>
            <a:ext cx="7488832" cy="1544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46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560840" cy="5544616"/>
          </a:xfrm>
        </p:spPr>
        <p:txBody>
          <a:bodyPr>
            <a:normAutofit/>
          </a:bodyPr>
          <a:lstStyle/>
          <a:p>
            <a:r>
              <a:rPr lang="ru-RU" dirty="0"/>
              <a:t>Потоковое сжатие применяется как для видео, так и для звука. </a:t>
            </a:r>
            <a:endParaRPr lang="ru-RU" dirty="0" smtClean="0"/>
          </a:p>
          <a:p>
            <a:r>
              <a:rPr lang="ru-RU" dirty="0" smtClean="0"/>
              <a:t>Сжатие </a:t>
            </a:r>
            <a:r>
              <a:rPr lang="ru-RU" dirty="0"/>
              <a:t>видео обеспечивается за счет уменьшения размера кадра, уменьшения частоты кадров, а также уменьшения количества цветов.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сжатия звука можно уменьшить частоту дискретизации и глубину кодирования, а также вместо стерео выбрать монофонический звук (один канал).</a:t>
            </a:r>
          </a:p>
          <a:p>
            <a:r>
              <a:rPr lang="ru-RU" dirty="0" smtClean="0"/>
              <a:t>В </a:t>
            </a:r>
            <a:r>
              <a:rPr lang="ru-RU" dirty="0"/>
              <a:t>связи с широким распространением широкополосного высокоскоростного подключения к Интернету качество потокового видео и звука существенно улучшилось.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0556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296</TotalTime>
  <Words>618</Words>
  <Application>Microsoft Office PowerPoint</Application>
  <PresentationFormat>Экран (4:3)</PresentationFormat>
  <Paragraphs>67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Brush Script MT</vt:lpstr>
      <vt:lpstr>Constantia</vt:lpstr>
      <vt:lpstr>Franklin Gothic Book</vt:lpstr>
      <vt:lpstr>Rage Italic</vt:lpstr>
      <vt:lpstr>Wingdings</vt:lpstr>
      <vt:lpstr>Кнопка</vt:lpstr>
      <vt:lpstr>Изображение Paintbrush</vt:lpstr>
      <vt:lpstr>Цифровое фото  и видео</vt:lpstr>
      <vt:lpstr>Цифровая фотография</vt:lpstr>
      <vt:lpstr>Презентация PowerPoint</vt:lpstr>
      <vt:lpstr>Цифровое видео</vt:lpstr>
      <vt:lpstr>Презентация PowerPoint</vt:lpstr>
      <vt:lpstr>Презентация PowerPoint</vt:lpstr>
      <vt:lpstr>Презентация PowerPoint</vt:lpstr>
      <vt:lpstr>Потоковое видео</vt:lpstr>
      <vt:lpstr>Презентация PowerPoint</vt:lpstr>
      <vt:lpstr>Определение информационного объема изображения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58</cp:revision>
  <dcterms:created xsi:type="dcterms:W3CDTF">2015-01-11T15:58:15Z</dcterms:created>
  <dcterms:modified xsi:type="dcterms:W3CDTF">2015-10-18T08:57:38Z</dcterms:modified>
</cp:coreProperties>
</file>