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  <p:sldId id="286" r:id="rId17"/>
    <p:sldId id="287" r:id="rId18"/>
    <p:sldId id="28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641F2-6949-4D79-8BC2-F0B925140241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100B0A-CB99-49DE-8EF0-C302A4C3F508}">
      <dgm:prSet phldrT="[Текст]"/>
      <dgm:spPr/>
      <dgm:t>
        <a:bodyPr/>
        <a:lstStyle/>
        <a:p>
          <a:pPr algn="l"/>
          <a:r>
            <a:rPr lang="ru-RU" dirty="0" smtClean="0"/>
            <a:t>Запись звука;</a:t>
          </a:r>
          <a:endParaRPr lang="ru-RU" dirty="0"/>
        </a:p>
      </dgm:t>
    </dgm:pt>
    <dgm:pt modelId="{D53586FE-567C-449E-92CB-A6EEFD5DA138}" type="parTrans" cxnId="{83B2FB4C-3693-4C9F-B77D-4936A1B24BA5}">
      <dgm:prSet/>
      <dgm:spPr/>
      <dgm:t>
        <a:bodyPr/>
        <a:lstStyle/>
        <a:p>
          <a:endParaRPr lang="ru-RU"/>
        </a:p>
      </dgm:t>
    </dgm:pt>
    <dgm:pt modelId="{270CEC18-EC48-4E24-92A6-0304A779AF80}" type="sibTrans" cxnId="{83B2FB4C-3693-4C9F-B77D-4936A1B24BA5}">
      <dgm:prSet/>
      <dgm:spPr/>
      <dgm:t>
        <a:bodyPr/>
        <a:lstStyle/>
        <a:p>
          <a:endParaRPr lang="ru-RU"/>
        </a:p>
      </dgm:t>
    </dgm:pt>
    <dgm:pt modelId="{E8FCDD57-829C-40DD-A043-76AA7CA85994}">
      <dgm:prSet phldrT="[Текст]"/>
      <dgm:spPr/>
      <dgm:t>
        <a:bodyPr/>
        <a:lstStyle/>
        <a:p>
          <a:pPr algn="l"/>
          <a:r>
            <a:rPr lang="ru-RU" dirty="0" smtClean="0"/>
            <a:t>Воспроизведение звука;</a:t>
          </a:r>
          <a:endParaRPr lang="ru-RU" dirty="0"/>
        </a:p>
      </dgm:t>
    </dgm:pt>
    <dgm:pt modelId="{0E3DB0AD-4477-40B8-82BF-8159E243C03D}" type="parTrans" cxnId="{FBB10D86-5A0F-4084-82A1-C82AE7210B21}">
      <dgm:prSet/>
      <dgm:spPr/>
      <dgm:t>
        <a:bodyPr/>
        <a:lstStyle/>
        <a:p>
          <a:endParaRPr lang="ru-RU"/>
        </a:p>
      </dgm:t>
    </dgm:pt>
    <dgm:pt modelId="{8EC57A6B-D427-4859-BD9C-19D8A4E0685A}" type="sibTrans" cxnId="{FBB10D86-5A0F-4084-82A1-C82AE7210B21}">
      <dgm:prSet/>
      <dgm:spPr/>
      <dgm:t>
        <a:bodyPr/>
        <a:lstStyle/>
        <a:p>
          <a:endParaRPr lang="ru-RU"/>
        </a:p>
      </dgm:t>
    </dgm:pt>
    <dgm:pt modelId="{CDF2395B-B3EB-4CE4-B98B-EFDD532FDA88}">
      <dgm:prSet phldrT="[Текст]"/>
      <dgm:spPr/>
      <dgm:t>
        <a:bodyPr/>
        <a:lstStyle/>
        <a:p>
          <a:pPr algn="l"/>
          <a:r>
            <a:rPr lang="ru-RU" dirty="0" smtClean="0"/>
            <a:t>Редактирование звука.</a:t>
          </a:r>
          <a:endParaRPr lang="ru-RU" dirty="0"/>
        </a:p>
      </dgm:t>
    </dgm:pt>
    <dgm:pt modelId="{5F360F98-98B4-410B-8555-A6500685483F}" type="parTrans" cxnId="{3014949F-AF24-468D-899D-F52E03725108}">
      <dgm:prSet/>
      <dgm:spPr/>
      <dgm:t>
        <a:bodyPr/>
        <a:lstStyle/>
        <a:p>
          <a:endParaRPr lang="ru-RU"/>
        </a:p>
      </dgm:t>
    </dgm:pt>
    <dgm:pt modelId="{BE183F3E-68B0-4955-A0F1-0272565AE458}" type="sibTrans" cxnId="{3014949F-AF24-468D-899D-F52E03725108}">
      <dgm:prSet/>
      <dgm:spPr/>
      <dgm:t>
        <a:bodyPr/>
        <a:lstStyle/>
        <a:p>
          <a:endParaRPr lang="ru-RU"/>
        </a:p>
      </dgm:t>
    </dgm:pt>
    <dgm:pt modelId="{34A1F0AA-A497-40E5-908B-7BA91054A0EA}" type="pres">
      <dgm:prSet presAssocID="{13A641F2-6949-4D79-8BC2-F0B92514024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D81B8A8-B55E-43FE-89B7-1E3A02C2913D}" type="pres">
      <dgm:prSet presAssocID="{C4100B0A-CB99-49DE-8EF0-C302A4C3F508}" presName="circle1" presStyleLbl="node1" presStyleIdx="0" presStyleCnt="3"/>
      <dgm:spPr/>
    </dgm:pt>
    <dgm:pt modelId="{0B575CBE-D6F0-49C5-919F-82C39334965A}" type="pres">
      <dgm:prSet presAssocID="{C4100B0A-CB99-49DE-8EF0-C302A4C3F508}" presName="space" presStyleCnt="0"/>
      <dgm:spPr/>
    </dgm:pt>
    <dgm:pt modelId="{828E1446-1CEC-4A2C-87CC-02F275914E34}" type="pres">
      <dgm:prSet presAssocID="{C4100B0A-CB99-49DE-8EF0-C302A4C3F508}" presName="rect1" presStyleLbl="alignAcc1" presStyleIdx="0" presStyleCnt="3"/>
      <dgm:spPr/>
    </dgm:pt>
    <dgm:pt modelId="{31E1F49F-B6A0-4518-AF16-CF260D6CBB32}" type="pres">
      <dgm:prSet presAssocID="{E8FCDD57-829C-40DD-A043-76AA7CA85994}" presName="vertSpace2" presStyleLbl="node1" presStyleIdx="0" presStyleCnt="3"/>
      <dgm:spPr/>
    </dgm:pt>
    <dgm:pt modelId="{5A61BFE7-881E-419F-AE12-31AC348D70F8}" type="pres">
      <dgm:prSet presAssocID="{E8FCDD57-829C-40DD-A043-76AA7CA85994}" presName="circle2" presStyleLbl="node1" presStyleIdx="1" presStyleCnt="3"/>
      <dgm:spPr/>
    </dgm:pt>
    <dgm:pt modelId="{64AD1122-28DD-4A46-AC31-E9988DEA52C3}" type="pres">
      <dgm:prSet presAssocID="{E8FCDD57-829C-40DD-A043-76AA7CA85994}" presName="rect2" presStyleLbl="alignAcc1" presStyleIdx="1" presStyleCnt="3"/>
      <dgm:spPr/>
    </dgm:pt>
    <dgm:pt modelId="{8914C8FE-6E7A-4C51-BDF0-8D39BFE3F4B9}" type="pres">
      <dgm:prSet presAssocID="{CDF2395B-B3EB-4CE4-B98B-EFDD532FDA88}" presName="vertSpace3" presStyleLbl="node1" presStyleIdx="1" presStyleCnt="3"/>
      <dgm:spPr/>
    </dgm:pt>
    <dgm:pt modelId="{5DDCE8A8-621F-4D94-B73B-C94F46C35E5F}" type="pres">
      <dgm:prSet presAssocID="{CDF2395B-B3EB-4CE4-B98B-EFDD532FDA88}" presName="circle3" presStyleLbl="node1" presStyleIdx="2" presStyleCnt="3"/>
      <dgm:spPr/>
    </dgm:pt>
    <dgm:pt modelId="{7AD8A6F4-31C5-4B44-BA50-F069CADD78F9}" type="pres">
      <dgm:prSet presAssocID="{CDF2395B-B3EB-4CE4-B98B-EFDD532FDA88}" presName="rect3" presStyleLbl="alignAcc1" presStyleIdx="2" presStyleCnt="3"/>
      <dgm:spPr/>
      <dgm:t>
        <a:bodyPr/>
        <a:lstStyle/>
        <a:p>
          <a:endParaRPr lang="ru-RU"/>
        </a:p>
      </dgm:t>
    </dgm:pt>
    <dgm:pt modelId="{52FFE0CA-B813-4FBB-8195-BEB32FDC61A2}" type="pres">
      <dgm:prSet presAssocID="{C4100B0A-CB99-49DE-8EF0-C302A4C3F50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9F4E511-1B46-4C96-9693-02F2BB02466A}" type="pres">
      <dgm:prSet presAssocID="{E8FCDD57-829C-40DD-A043-76AA7CA859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908B149A-D95E-48C7-B43B-65FE498D1ED9}" type="pres">
      <dgm:prSet presAssocID="{CDF2395B-B3EB-4CE4-B98B-EFDD532FDA8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496D2-00A0-4859-AE63-CF504682C96C}" type="presOf" srcId="{E8FCDD57-829C-40DD-A043-76AA7CA85994}" destId="{D9F4E511-1B46-4C96-9693-02F2BB02466A}" srcOrd="1" destOrd="0" presId="urn:microsoft.com/office/officeart/2005/8/layout/target3"/>
    <dgm:cxn modelId="{FBB10D86-5A0F-4084-82A1-C82AE7210B21}" srcId="{13A641F2-6949-4D79-8BC2-F0B925140241}" destId="{E8FCDD57-829C-40DD-A043-76AA7CA85994}" srcOrd="1" destOrd="0" parTransId="{0E3DB0AD-4477-40B8-82BF-8159E243C03D}" sibTransId="{8EC57A6B-D427-4859-BD9C-19D8A4E0685A}"/>
    <dgm:cxn modelId="{80867D6F-02F6-4E81-A773-04C0A4F9933D}" type="presOf" srcId="{C4100B0A-CB99-49DE-8EF0-C302A4C3F508}" destId="{52FFE0CA-B813-4FBB-8195-BEB32FDC61A2}" srcOrd="1" destOrd="0" presId="urn:microsoft.com/office/officeart/2005/8/layout/target3"/>
    <dgm:cxn modelId="{5248B945-3125-4FEA-AA93-A407520353BB}" type="presOf" srcId="{CDF2395B-B3EB-4CE4-B98B-EFDD532FDA88}" destId="{908B149A-D95E-48C7-B43B-65FE498D1ED9}" srcOrd="1" destOrd="0" presId="urn:microsoft.com/office/officeart/2005/8/layout/target3"/>
    <dgm:cxn modelId="{83B2FB4C-3693-4C9F-B77D-4936A1B24BA5}" srcId="{13A641F2-6949-4D79-8BC2-F0B925140241}" destId="{C4100B0A-CB99-49DE-8EF0-C302A4C3F508}" srcOrd="0" destOrd="0" parTransId="{D53586FE-567C-449E-92CB-A6EEFD5DA138}" sibTransId="{270CEC18-EC48-4E24-92A6-0304A779AF80}"/>
    <dgm:cxn modelId="{3014949F-AF24-468D-899D-F52E03725108}" srcId="{13A641F2-6949-4D79-8BC2-F0B925140241}" destId="{CDF2395B-B3EB-4CE4-B98B-EFDD532FDA88}" srcOrd="2" destOrd="0" parTransId="{5F360F98-98B4-410B-8555-A6500685483F}" sibTransId="{BE183F3E-68B0-4955-A0F1-0272565AE458}"/>
    <dgm:cxn modelId="{7E972D95-DC0C-45DF-9472-A660561D54F0}" type="presOf" srcId="{CDF2395B-B3EB-4CE4-B98B-EFDD532FDA88}" destId="{7AD8A6F4-31C5-4B44-BA50-F069CADD78F9}" srcOrd="0" destOrd="0" presId="urn:microsoft.com/office/officeart/2005/8/layout/target3"/>
    <dgm:cxn modelId="{7EA3B252-67F2-4176-B22D-5E41C6314315}" type="presOf" srcId="{13A641F2-6949-4D79-8BC2-F0B925140241}" destId="{34A1F0AA-A497-40E5-908B-7BA91054A0EA}" srcOrd="0" destOrd="0" presId="urn:microsoft.com/office/officeart/2005/8/layout/target3"/>
    <dgm:cxn modelId="{79420BCF-1CA0-4959-8737-0939E2AA69AE}" type="presOf" srcId="{C4100B0A-CB99-49DE-8EF0-C302A4C3F508}" destId="{828E1446-1CEC-4A2C-87CC-02F275914E34}" srcOrd="0" destOrd="0" presId="urn:microsoft.com/office/officeart/2005/8/layout/target3"/>
    <dgm:cxn modelId="{25131C33-A4DF-4790-A7A2-8502BD811CC4}" type="presOf" srcId="{E8FCDD57-829C-40DD-A043-76AA7CA85994}" destId="{64AD1122-28DD-4A46-AC31-E9988DEA52C3}" srcOrd="0" destOrd="0" presId="urn:microsoft.com/office/officeart/2005/8/layout/target3"/>
    <dgm:cxn modelId="{827C14E2-CFE4-4A4B-A4C6-D7425B10E577}" type="presParOf" srcId="{34A1F0AA-A497-40E5-908B-7BA91054A0EA}" destId="{4D81B8A8-B55E-43FE-89B7-1E3A02C2913D}" srcOrd="0" destOrd="0" presId="urn:microsoft.com/office/officeart/2005/8/layout/target3"/>
    <dgm:cxn modelId="{50D7F7BF-B96E-4B91-A544-ED7DB6953622}" type="presParOf" srcId="{34A1F0AA-A497-40E5-908B-7BA91054A0EA}" destId="{0B575CBE-D6F0-49C5-919F-82C39334965A}" srcOrd="1" destOrd="0" presId="urn:microsoft.com/office/officeart/2005/8/layout/target3"/>
    <dgm:cxn modelId="{D63C75EB-FBED-4CE5-A685-F7D03F7E1086}" type="presParOf" srcId="{34A1F0AA-A497-40E5-908B-7BA91054A0EA}" destId="{828E1446-1CEC-4A2C-87CC-02F275914E34}" srcOrd="2" destOrd="0" presId="urn:microsoft.com/office/officeart/2005/8/layout/target3"/>
    <dgm:cxn modelId="{5020FBE2-7A68-4C8D-8413-2D0AA4F3B244}" type="presParOf" srcId="{34A1F0AA-A497-40E5-908B-7BA91054A0EA}" destId="{31E1F49F-B6A0-4518-AF16-CF260D6CBB32}" srcOrd="3" destOrd="0" presId="urn:microsoft.com/office/officeart/2005/8/layout/target3"/>
    <dgm:cxn modelId="{58315363-D286-4E98-8E17-8F5D29FD0B84}" type="presParOf" srcId="{34A1F0AA-A497-40E5-908B-7BA91054A0EA}" destId="{5A61BFE7-881E-419F-AE12-31AC348D70F8}" srcOrd="4" destOrd="0" presId="urn:microsoft.com/office/officeart/2005/8/layout/target3"/>
    <dgm:cxn modelId="{ECCE93BA-8835-4862-9B0C-0F635A6D1CA2}" type="presParOf" srcId="{34A1F0AA-A497-40E5-908B-7BA91054A0EA}" destId="{64AD1122-28DD-4A46-AC31-E9988DEA52C3}" srcOrd="5" destOrd="0" presId="urn:microsoft.com/office/officeart/2005/8/layout/target3"/>
    <dgm:cxn modelId="{47552AFC-4018-4593-8AD0-B40E8CDD0B81}" type="presParOf" srcId="{34A1F0AA-A497-40E5-908B-7BA91054A0EA}" destId="{8914C8FE-6E7A-4C51-BDF0-8D39BFE3F4B9}" srcOrd="6" destOrd="0" presId="urn:microsoft.com/office/officeart/2005/8/layout/target3"/>
    <dgm:cxn modelId="{2A4394E5-FA77-473B-B85C-DBFE7070D8C0}" type="presParOf" srcId="{34A1F0AA-A497-40E5-908B-7BA91054A0EA}" destId="{5DDCE8A8-621F-4D94-B73B-C94F46C35E5F}" srcOrd="7" destOrd="0" presId="urn:microsoft.com/office/officeart/2005/8/layout/target3"/>
    <dgm:cxn modelId="{06DE7420-1827-4695-A15D-8D734C81CCAF}" type="presParOf" srcId="{34A1F0AA-A497-40E5-908B-7BA91054A0EA}" destId="{7AD8A6F4-31C5-4B44-BA50-F069CADD78F9}" srcOrd="8" destOrd="0" presId="urn:microsoft.com/office/officeart/2005/8/layout/target3"/>
    <dgm:cxn modelId="{8926965F-DC5F-4CD3-92D7-AAC3263158F6}" type="presParOf" srcId="{34A1F0AA-A497-40E5-908B-7BA91054A0EA}" destId="{52FFE0CA-B813-4FBB-8195-BEB32FDC61A2}" srcOrd="9" destOrd="0" presId="urn:microsoft.com/office/officeart/2005/8/layout/target3"/>
    <dgm:cxn modelId="{0ECB0D60-A921-46F2-B510-4239C49B047F}" type="presParOf" srcId="{34A1F0AA-A497-40E5-908B-7BA91054A0EA}" destId="{D9F4E511-1B46-4C96-9693-02F2BB02466A}" srcOrd="10" destOrd="0" presId="urn:microsoft.com/office/officeart/2005/8/layout/target3"/>
    <dgm:cxn modelId="{704BEF3F-620B-4667-8019-82F052145D44}" type="presParOf" srcId="{34A1F0AA-A497-40E5-908B-7BA91054A0EA}" destId="{908B149A-D95E-48C7-B43B-65FE498D1ED9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6800751" cy="444853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Кодирование и обработка звуковой информации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572428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известна глубина кодирования, то количество уровней громкости цифрового звука можно рассчитать по </a:t>
            </a:r>
            <a:r>
              <a:rPr lang="ru-RU" dirty="0" smtClean="0"/>
              <a:t>формуле: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ru-RU" dirty="0" smtClean="0">
                <a:solidFill>
                  <a:srgbClr val="FF0000"/>
                </a:solidFill>
              </a:rPr>
              <a:t> = 2</a:t>
            </a:r>
            <a:r>
              <a:rPr lang="en-US" baseline="30000" dirty="0" err="1" smtClean="0">
                <a:solidFill>
                  <a:srgbClr val="FF0000"/>
                </a:solidFill>
              </a:rPr>
              <a:t>i</a:t>
            </a:r>
            <a:endParaRPr lang="ru-RU" baseline="30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1600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Пример, глубина </a:t>
            </a:r>
            <a:r>
              <a:rPr lang="ru-RU" dirty="0" smtClean="0"/>
              <a:t>кодирования звука составляет 16 битов, тогда количество уровней громкости звука равно:</a:t>
            </a:r>
          </a:p>
          <a:p>
            <a:pPr algn="ctr">
              <a:buNone/>
            </a:pPr>
            <a:r>
              <a:rPr lang="en-US" dirty="0" smtClean="0"/>
              <a:t>N</a:t>
            </a:r>
            <a:r>
              <a:rPr lang="ru-RU" dirty="0" smtClean="0"/>
              <a:t> = 2</a:t>
            </a:r>
            <a:r>
              <a:rPr lang="en-US" baseline="30000" dirty="0" err="1" smtClean="0"/>
              <a:t>i</a:t>
            </a:r>
            <a:r>
              <a:rPr lang="ru-RU" dirty="0" smtClean="0"/>
              <a:t> = 2</a:t>
            </a:r>
            <a:r>
              <a:rPr lang="ru-RU" baseline="30000" dirty="0" smtClean="0"/>
              <a:t>16</a:t>
            </a:r>
            <a:r>
              <a:rPr lang="ru-RU" dirty="0" smtClean="0"/>
              <a:t> = 65 536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процессе кодирования каждому уровню громкости звука присваивается </a:t>
            </a:r>
            <a:r>
              <a:rPr lang="ru-RU" dirty="0" smtClean="0"/>
              <a:t>16-битовый </a:t>
            </a:r>
            <a:r>
              <a:rPr lang="ru-RU" dirty="0" smtClean="0"/>
              <a:t>двоичный </a:t>
            </a:r>
            <a:r>
              <a:rPr lang="ru-RU" dirty="0" smtClean="0"/>
              <a:t>код:</a:t>
            </a:r>
          </a:p>
          <a:p>
            <a:r>
              <a:rPr lang="ru-RU" dirty="0" smtClean="0"/>
              <a:t>наименьшему </a:t>
            </a:r>
            <a:r>
              <a:rPr lang="ru-RU" dirty="0" smtClean="0"/>
              <a:t>уровню громкости будет соответствовать код 0000000000000000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наибольшему </a:t>
            </a:r>
            <a:r>
              <a:rPr lang="ru-RU" dirty="0" smtClean="0"/>
              <a:t>— 1111111111111111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65245" cy="7540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Качество оцифрованного звука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286676" cy="42148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Чем больше частота и глубина дискретизации звука, тем более качественным будет оцифрованный звук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Необходимо помнить, что чем выше качество цифрового звука, тем больше информационный объем звукового файла.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7215238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Пример,</a:t>
            </a:r>
          </a:p>
          <a:p>
            <a:pPr>
              <a:buNone/>
            </a:pPr>
            <a:r>
              <a:rPr lang="ru-RU" dirty="0" smtClean="0"/>
              <a:t>информационный </a:t>
            </a:r>
            <a:r>
              <a:rPr lang="ru-RU" dirty="0" smtClean="0"/>
              <a:t>объем цифрового </a:t>
            </a:r>
            <a:r>
              <a:rPr lang="ru-RU" dirty="0" err="1" smtClean="0"/>
              <a:t>стереозвукового</a:t>
            </a:r>
            <a:r>
              <a:rPr lang="ru-RU" dirty="0" smtClean="0"/>
              <a:t> файла длительностью звучания </a:t>
            </a:r>
            <a:r>
              <a:rPr lang="ru-RU" dirty="0" smtClean="0"/>
              <a:t>1 </a:t>
            </a:r>
            <a:r>
              <a:rPr lang="ru-RU" dirty="0" smtClean="0"/>
              <a:t>секунда при среднем качестве звука (16 битов, 24 000 измерений в секунду</a:t>
            </a:r>
            <a:r>
              <a:rPr lang="ru-RU" dirty="0" smtClean="0"/>
              <a:t>): глубину </a:t>
            </a:r>
            <a:r>
              <a:rPr lang="ru-RU" dirty="0" smtClean="0"/>
              <a:t>кодирования </a:t>
            </a:r>
            <a:r>
              <a:rPr lang="ru-RU" dirty="0" smtClean="0"/>
              <a:t>умножить </a:t>
            </a:r>
            <a:r>
              <a:rPr lang="ru-RU" dirty="0" smtClean="0"/>
              <a:t>на количество измерений в </a:t>
            </a:r>
            <a:r>
              <a:rPr lang="ru-RU" dirty="0" smtClean="0"/>
              <a:t>1 </a:t>
            </a:r>
            <a:r>
              <a:rPr lang="ru-RU" dirty="0" smtClean="0"/>
              <a:t>секунду и умножить на 2 (стереозвук):</a:t>
            </a:r>
          </a:p>
          <a:p>
            <a:pPr algn="ctr">
              <a:buNone/>
            </a:pPr>
            <a:r>
              <a:rPr lang="ru-RU" dirty="0" smtClean="0"/>
              <a:t>16 битов • 24 000 • 2 =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= 768 </a:t>
            </a:r>
            <a:r>
              <a:rPr lang="ru-RU" dirty="0" smtClean="0"/>
              <a:t>000 битов =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= 96 </a:t>
            </a:r>
            <a:r>
              <a:rPr lang="ru-RU" dirty="0" smtClean="0"/>
              <a:t>000 байтов =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= 93,75 </a:t>
            </a:r>
            <a:r>
              <a:rPr lang="ru-RU" dirty="0" smtClean="0"/>
              <a:t>Кбайт.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65245" cy="4682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Звуковые редакторы.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736"/>
            <a:ext cx="5000660" cy="571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Звуковые редакторы </a:t>
            </a:r>
            <a:r>
              <a:rPr lang="ru-RU" dirty="0" smtClean="0"/>
              <a:t>позволяют: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286676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Оцифрованный звук представляется в звуковых редакторах в наглядной форме, поэтому операции копирования, перемещения и удаления частей звуковой дорожки можно </a:t>
            </a:r>
            <a:r>
              <a:rPr lang="ru-RU" dirty="0" smtClean="0"/>
              <a:t>осуществлять </a:t>
            </a:r>
            <a:r>
              <a:rPr lang="ru-RU" dirty="0" smtClean="0"/>
              <a:t>с помощью мыши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Можно </a:t>
            </a:r>
            <a:r>
              <a:rPr lang="ru-RU" dirty="0" smtClean="0"/>
              <a:t>накладывать звуковые дорожки друг на друга (микшировать звуки) и применять различные акустические эффекты (эхо, воспроизведение в обратном направлении и 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714356"/>
            <a:ext cx="7358114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Практическое </a:t>
            </a:r>
            <a:r>
              <a:rPr lang="ru-RU" dirty="0" smtClean="0"/>
              <a:t>занятие</a:t>
            </a:r>
          </a:p>
          <a:p>
            <a:pPr marL="457200" indent="-457200">
              <a:buNone/>
            </a:pPr>
            <a:r>
              <a:rPr lang="ru-RU" dirty="0" smtClean="0"/>
              <a:t>1. Звуковая </a:t>
            </a:r>
            <a:r>
              <a:rPr lang="ru-RU" dirty="0" smtClean="0"/>
              <a:t>плата производит двоичное кодирование аналогового звукового сигнала. Какое количество информации необходимо для кодирования каждого из 65 536 возможных уровней громкости сигнала</a:t>
            </a:r>
            <a:r>
              <a:rPr lang="ru-RU" dirty="0" smtClean="0"/>
              <a:t>?</a:t>
            </a:r>
          </a:p>
          <a:p>
            <a:pPr marL="457200" indent="-45720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Оценить информационный объем цифровых звуковых файлов длительностью 10 секунд при глубине кодирования и частоте дискретизации звукового сигнала, обеспечивающих минимальное и максимальное качество звука:</a:t>
            </a:r>
          </a:p>
          <a:p>
            <a:pPr>
              <a:buNone/>
            </a:pPr>
            <a:r>
              <a:rPr lang="ru-RU" dirty="0" smtClean="0"/>
              <a:t>а) моно, 8 битов, 8000 измерений в секунду;</a:t>
            </a:r>
          </a:p>
          <a:p>
            <a:pPr>
              <a:buNone/>
            </a:pPr>
            <a:r>
              <a:rPr lang="ru-RU" dirty="0" smtClean="0"/>
              <a:t>б) стерео, 16 битов, 48 000 измерений в секунду.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3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358114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Определение </a:t>
            </a:r>
            <a:r>
              <a:rPr lang="ru-RU" b="1" dirty="0" smtClean="0"/>
              <a:t>объема звукового </a:t>
            </a:r>
            <a:r>
              <a:rPr lang="ru-RU" b="1" dirty="0" smtClean="0"/>
              <a:t>файла</a:t>
            </a:r>
          </a:p>
          <a:p>
            <a:pPr>
              <a:buNone/>
            </a:pPr>
            <a:r>
              <a:rPr lang="ru-RU" b="1" dirty="0" smtClean="0"/>
              <a:t>Размер цифрового </a:t>
            </a:r>
            <a:r>
              <a:rPr lang="ru-RU" b="1" dirty="0" err="1" smtClean="0"/>
              <a:t>моноаудиофайла</a:t>
            </a:r>
            <a:r>
              <a:rPr lang="ru-RU" b="1" dirty="0" smtClean="0"/>
              <a:t> измеряется по формуле:     A = D*T*</a:t>
            </a:r>
            <a:r>
              <a:rPr lang="ru-RU" b="1" dirty="0" err="1" smtClean="0"/>
              <a:t>i</a:t>
            </a:r>
            <a:r>
              <a:rPr lang="ru-RU" b="1" dirty="0" smtClean="0"/>
              <a:t>,</a:t>
            </a:r>
            <a:endParaRPr lang="ru-RU" dirty="0" smtClean="0"/>
          </a:p>
          <a:p>
            <a:r>
              <a:rPr lang="ru-RU" dirty="0" smtClean="0"/>
              <a:t>где D – частота дискретизации (Гц</a:t>
            </a:r>
            <a:r>
              <a:rPr lang="ru-RU" dirty="0" smtClean="0"/>
              <a:t>),</a:t>
            </a:r>
          </a:p>
          <a:p>
            <a:r>
              <a:rPr lang="ru-RU" dirty="0" smtClean="0"/>
              <a:t>T</a:t>
            </a:r>
            <a:r>
              <a:rPr lang="ru-RU" dirty="0" smtClean="0"/>
              <a:t> – время звучания или записи звука, </a:t>
            </a:r>
            <a:endParaRPr lang="ru-RU" dirty="0" smtClean="0"/>
          </a:p>
          <a:p>
            <a:r>
              <a:rPr lang="ru-RU" dirty="0" err="1" smtClean="0"/>
              <a:t>i</a:t>
            </a:r>
            <a:r>
              <a:rPr lang="ru-RU" dirty="0" smtClean="0"/>
              <a:t> - разрядность регистра (разрешение).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429552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ru-RU" b="1" dirty="0" smtClean="0"/>
              <a:t> </a:t>
            </a:r>
            <a:r>
              <a:rPr lang="ru-RU" dirty="0" smtClean="0"/>
              <a:t>Одна минута записи цифрового </a:t>
            </a:r>
            <a:r>
              <a:rPr lang="ru-RU" dirty="0" err="1" smtClean="0"/>
              <a:t>аудиофайла</a:t>
            </a:r>
            <a:r>
              <a:rPr lang="ru-RU" dirty="0" smtClean="0"/>
              <a:t> занимает на диске 1,3 Мб, разрядность звуковой платы — 8. С какой частотой дискретизации записан звук? </a:t>
            </a:r>
          </a:p>
          <a:p>
            <a:pPr>
              <a:buNone/>
            </a:pPr>
            <a:r>
              <a:rPr lang="ru-RU" dirty="0" smtClean="0"/>
              <a:t>4.</a:t>
            </a:r>
            <a:r>
              <a:rPr lang="ru-RU" b="1" dirty="0" smtClean="0"/>
              <a:t> </a:t>
            </a:r>
            <a:r>
              <a:rPr lang="ru-RU" dirty="0" smtClean="0"/>
              <a:t>Объем свободной памяти на диске — 5,25 Мб, разрядность звуковой платы — 16. Какова длительность звучания цифрового </a:t>
            </a:r>
            <a:r>
              <a:rPr lang="ru-RU" dirty="0" err="1" smtClean="0"/>
              <a:t>аудиофайла</a:t>
            </a:r>
            <a:r>
              <a:rPr lang="ru-RU" dirty="0" smtClean="0"/>
              <a:t>, записанного с частотой дискретизации 22,05 кГц?</a:t>
            </a:r>
          </a:p>
          <a:p>
            <a:pPr>
              <a:buNone/>
            </a:pPr>
            <a:r>
              <a:rPr lang="ru-RU" dirty="0" smtClean="0"/>
              <a:t>5.</a:t>
            </a:r>
            <a:r>
              <a:rPr lang="ru-RU" b="1" dirty="0" smtClean="0"/>
              <a:t> </a:t>
            </a:r>
            <a:r>
              <a:rPr lang="ru-RU" dirty="0" smtClean="0"/>
              <a:t>Две минуты записи цифрового </a:t>
            </a:r>
            <a:r>
              <a:rPr lang="ru-RU" dirty="0" err="1" smtClean="0"/>
              <a:t>аудиофайла</a:t>
            </a:r>
            <a:r>
              <a:rPr lang="ru-RU" dirty="0" smtClean="0"/>
              <a:t> занимают на диске 5,1 Мб. Частота дискретизации — 22050 Гц. Какова разрядность </a:t>
            </a:r>
            <a:r>
              <a:rPr lang="ru-RU" dirty="0" err="1" smtClean="0"/>
              <a:t>аудиоадаптера</a:t>
            </a:r>
            <a:r>
              <a:rPr lang="ru-RU" dirty="0" smtClean="0"/>
              <a:t>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35811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6.</a:t>
            </a:r>
            <a:r>
              <a:rPr lang="ru-RU" b="1" dirty="0" smtClean="0"/>
              <a:t> </a:t>
            </a:r>
            <a:r>
              <a:rPr lang="ru-RU" dirty="0" smtClean="0"/>
              <a:t>Определите качество звука (качество радиотрансляции, среднее качество, качество </a:t>
            </a:r>
            <a:r>
              <a:rPr lang="ru-RU" dirty="0" err="1" smtClean="0"/>
              <a:t>аудио-CD</a:t>
            </a:r>
            <a:r>
              <a:rPr lang="ru-RU" dirty="0" smtClean="0"/>
              <a:t>) если известно, что объем </a:t>
            </a:r>
            <a:r>
              <a:rPr lang="ru-RU" dirty="0" err="1" smtClean="0"/>
              <a:t>моноаудиофайла</a:t>
            </a:r>
            <a:r>
              <a:rPr lang="ru-RU" dirty="0" smtClean="0"/>
              <a:t> длительностью звучания в 10 сек. равен: 940 Кбайт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7</a:t>
            </a:r>
            <a:r>
              <a:rPr lang="ru-RU" b="1" dirty="0" smtClean="0"/>
              <a:t>. </a:t>
            </a:r>
            <a:r>
              <a:rPr lang="ru-RU" dirty="0" smtClean="0"/>
              <a:t>Аналоговый звуковой сигнал был </a:t>
            </a:r>
            <a:r>
              <a:rPr lang="ru-RU" dirty="0" err="1" smtClean="0"/>
              <a:t>дискретизирован</a:t>
            </a:r>
            <a:r>
              <a:rPr lang="ru-RU" dirty="0" smtClean="0"/>
              <a:t> сначала с использованием 256 уровней интенсивности сигнала (качество звучания радиотрансляции), а затем с использованием 65536 уровней интенсивности сигнала (качество звучания </a:t>
            </a:r>
            <a:r>
              <a:rPr lang="ru-RU" dirty="0" err="1" smtClean="0"/>
              <a:t>аудио-CD</a:t>
            </a:r>
            <a:r>
              <a:rPr lang="ru-RU" dirty="0" smtClean="0"/>
              <a:t>). Во сколько раз различаются информационные объемы оцифрованного звука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Домашнее задание: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000" dirty="0" smtClean="0"/>
              <a:t>Стр</a:t>
            </a:r>
            <a:r>
              <a:rPr lang="ru-RU" sz="2000" dirty="0" smtClean="0"/>
              <a:t>. 40-44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Задача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Определите качество звука (качество радиотрансляции, среднее качество, качество </a:t>
            </a:r>
            <a:r>
              <a:rPr lang="ru-RU" sz="2000" dirty="0" err="1" smtClean="0"/>
              <a:t>аудио-CD</a:t>
            </a:r>
            <a:r>
              <a:rPr lang="ru-RU" sz="2000" dirty="0" smtClean="0"/>
              <a:t>) если известно, что объем </a:t>
            </a:r>
            <a:r>
              <a:rPr lang="ru-RU" sz="2000" dirty="0" err="1" smtClean="0"/>
              <a:t>моноаудиофайла</a:t>
            </a:r>
            <a:r>
              <a:rPr lang="ru-RU" sz="2000" dirty="0" smtClean="0"/>
              <a:t> длительностью звучания в 10 сек. равен: 157 Кбайт.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65245" cy="1202485"/>
          </a:xfrm>
        </p:spPr>
        <p:txBody>
          <a:bodyPr/>
          <a:lstStyle/>
          <a:p>
            <a:r>
              <a:rPr lang="ru-RU" b="1" dirty="0" smtClean="0"/>
              <a:t>Звуковая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1530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Звук</a:t>
            </a:r>
            <a:r>
              <a:rPr lang="ru-RU" dirty="0" smtClean="0"/>
              <a:t> </a:t>
            </a:r>
            <a:r>
              <a:rPr lang="ru-RU" dirty="0" smtClean="0"/>
              <a:t>– это распространяющаяся </a:t>
            </a:r>
            <a:r>
              <a:rPr lang="ru-RU" dirty="0" smtClean="0"/>
              <a:t>в воздухе, воде или другой среде </a:t>
            </a:r>
            <a:r>
              <a:rPr lang="ru-RU" dirty="0" smtClean="0"/>
              <a:t>волна </a:t>
            </a:r>
            <a:r>
              <a:rPr lang="ru-RU" dirty="0" smtClean="0"/>
              <a:t>(колебания воздуха или другой среды) с непрерывно меняющейся </a:t>
            </a:r>
            <a:r>
              <a:rPr lang="ru-RU" b="1" dirty="0" smtClean="0"/>
              <a:t>амплитудой </a:t>
            </a:r>
            <a:r>
              <a:rPr lang="ru-RU" dirty="0" smtClean="0"/>
              <a:t>и </a:t>
            </a:r>
            <a:r>
              <a:rPr lang="ru-RU" b="1" dirty="0" smtClean="0"/>
              <a:t>частотой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Человек воспринимает звуковые волны с помощью слуха в форме звука различной </a:t>
            </a:r>
            <a:r>
              <a:rPr lang="ru-RU" b="1" dirty="0" smtClean="0"/>
              <a:t>громкости </a:t>
            </a:r>
            <a:r>
              <a:rPr lang="ru-RU" dirty="0" smtClean="0"/>
              <a:t>и </a:t>
            </a:r>
            <a:r>
              <a:rPr lang="ru-RU" b="1" dirty="0" smtClean="0"/>
              <a:t>тона.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Чем </a:t>
            </a:r>
            <a:r>
              <a:rPr lang="ru-RU" dirty="0" smtClean="0"/>
              <a:t>больше амплитуда звуковой волны, тем громче звук, чем больше частота колебаний, тем выше тон </a:t>
            </a:r>
            <a:r>
              <a:rPr lang="ru-RU" dirty="0" smtClean="0"/>
              <a:t>звука.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357562"/>
            <a:ext cx="7429552" cy="23655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Человеческое ухо воспринимает звук с </a:t>
            </a:r>
            <a:r>
              <a:rPr lang="ru-RU" dirty="0" smtClean="0"/>
              <a:t>частотой:</a:t>
            </a:r>
          </a:p>
          <a:p>
            <a:r>
              <a:rPr lang="ru-RU" dirty="0" smtClean="0"/>
              <a:t>от </a:t>
            </a:r>
            <a:r>
              <a:rPr lang="ru-RU" dirty="0" smtClean="0"/>
              <a:t>20 колебаний в секунду (низкий звук)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smtClean="0"/>
              <a:t>20 ООО колебаний в секунду (высокий звук</a:t>
            </a:r>
            <a:r>
              <a:rPr lang="ru-RU" dirty="0" smtClean="0"/>
              <a:t>).</a:t>
            </a:r>
            <a:endParaRPr lang="ru-RU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857356" y="214290"/>
          <a:ext cx="5286412" cy="2661310"/>
        </p:xfrm>
        <a:graphic>
          <a:graphicData uri="http://schemas.openxmlformats.org/presentationml/2006/ole">
            <p:oleObj spid="_x0000_s1025" name="Точечный рисунок" r:id="rId3" imgW="2781688" imgH="140000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572428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/>
              <a:t>Для измерения громкости звука применяется специальная единица </a:t>
            </a:r>
            <a:r>
              <a:rPr lang="ru-RU" sz="2700" dirty="0" smtClean="0">
                <a:solidFill>
                  <a:srgbClr val="FF0000"/>
                </a:solidFill>
              </a:rPr>
              <a:t>децибел</a:t>
            </a:r>
            <a:r>
              <a:rPr lang="ru-RU" sz="2700" dirty="0" smtClean="0"/>
              <a:t> (</a:t>
            </a:r>
            <a:r>
              <a:rPr lang="ru-RU" sz="2700" dirty="0" smtClean="0">
                <a:solidFill>
                  <a:srgbClr val="FF0000"/>
                </a:solidFill>
              </a:rPr>
              <a:t>дБ</a:t>
            </a:r>
            <a:r>
              <a:rPr lang="ru-RU" sz="2700" dirty="0" smtClean="0"/>
              <a:t>). </a:t>
            </a: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Уменьшение </a:t>
            </a:r>
            <a:r>
              <a:rPr lang="ru-RU" sz="2700" dirty="0" smtClean="0"/>
              <a:t>или увеличение громкости звука на 10 дБ соответствует уменьшению или увеличению амплитуды звука в 10 раз.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285852" y="3357562"/>
          <a:ext cx="6748320" cy="2571768"/>
        </p:xfrm>
        <a:graphic>
          <a:graphicData uri="http://schemas.openxmlformats.org/presentationml/2006/ole">
            <p:oleObj spid="_x0000_s18433" name="Точечный рисунок" r:id="rId3" imgW="5038095" imgH="19243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3971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Временная дискретизация звука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29552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того чтобы компьютер мог обрабатывать звук, непрерывный звуковой сигнал должен быть преобразован в </a:t>
            </a:r>
            <a:r>
              <a:rPr lang="ru-RU" dirty="0" smtClean="0">
                <a:solidFill>
                  <a:srgbClr val="00B0F0"/>
                </a:solidFill>
              </a:rPr>
              <a:t>цифровую дискретную форму</a:t>
            </a:r>
            <a:r>
              <a:rPr lang="ru-RU" dirty="0" smtClean="0"/>
              <a:t> с помощью </a:t>
            </a:r>
            <a:r>
              <a:rPr lang="ru-RU" dirty="0" smtClean="0">
                <a:solidFill>
                  <a:srgbClr val="FF0000"/>
                </a:solidFill>
              </a:rPr>
              <a:t>временной дискретизации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Непрерывная </a:t>
            </a:r>
            <a:r>
              <a:rPr lang="ru-RU" dirty="0" smtClean="0"/>
              <a:t>звуковая волна разбивается на отдельные маленькие временные участки, причем для каждого такого участка устанавливается определенный уровень громкости.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7358114" cy="1714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Таким образом, непрерывная зависимость громкости звука от времени А(£) заменяется на дискретную последовательность уровней громкости.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5286388"/>
            <a:ext cx="7358114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400" dirty="0" smtClean="0"/>
              <a:t>На графике это выглядит как замена гладкой кривой на последовательность «ступенек</a:t>
            </a:r>
            <a:r>
              <a:rPr lang="ru-RU" sz="2400" dirty="0" smtClean="0"/>
              <a:t>».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857356" y="2357430"/>
          <a:ext cx="5000660" cy="2898472"/>
        </p:xfrm>
        <a:graphic>
          <a:graphicData uri="http://schemas.openxmlformats.org/presentationml/2006/ole">
            <p:oleObj spid="_x0000_s19457" name="Точечный рисунок" r:id="rId3" imgW="2991268" imgH="173333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6251"/>
            <a:ext cx="6965245" cy="1202485"/>
          </a:xfrm>
        </p:spPr>
        <p:txBody>
          <a:bodyPr/>
          <a:lstStyle/>
          <a:p>
            <a:r>
              <a:rPr lang="ru-RU" b="1" dirty="0" smtClean="0"/>
              <a:t>Частота дискретизации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500990" cy="478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записи </a:t>
            </a:r>
            <a:r>
              <a:rPr lang="ru-RU" dirty="0" smtClean="0"/>
              <a:t>звука </a:t>
            </a:r>
            <a:r>
              <a:rPr lang="ru-RU" dirty="0" smtClean="0"/>
              <a:t>и его преобразования в цифровую форму используется </a:t>
            </a:r>
            <a:r>
              <a:rPr lang="ru-RU" dirty="0" smtClean="0">
                <a:solidFill>
                  <a:srgbClr val="FF0000"/>
                </a:solidFill>
              </a:rPr>
              <a:t>микрофон,</a:t>
            </a:r>
            <a:r>
              <a:rPr lang="ru-RU" dirty="0" smtClean="0"/>
              <a:t> подключенный к звуковой плате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Качество полученного цифрового звука зависит от </a:t>
            </a:r>
            <a:r>
              <a:rPr lang="ru-RU" b="1" dirty="0" smtClean="0">
                <a:solidFill>
                  <a:srgbClr val="FF0000"/>
                </a:solidFill>
              </a:rPr>
              <a:t>частоты </a:t>
            </a:r>
            <a:r>
              <a:rPr lang="ru-RU" b="1" dirty="0" smtClean="0">
                <a:solidFill>
                  <a:srgbClr val="FF0000"/>
                </a:solidFill>
              </a:rPr>
              <a:t>дискретизации </a:t>
            </a:r>
            <a:r>
              <a:rPr lang="ru-RU" dirty="0" smtClean="0"/>
              <a:t>(количества </a:t>
            </a:r>
            <a:r>
              <a:rPr lang="ru-RU" dirty="0" smtClean="0"/>
              <a:t>измерений громкости звука в единицу </a:t>
            </a:r>
            <a:r>
              <a:rPr lang="ru-RU" dirty="0" smtClean="0"/>
              <a:t>времени)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Чем большее количество измерений производится за одну </a:t>
            </a:r>
            <a:r>
              <a:rPr lang="ru-RU" dirty="0" smtClean="0"/>
              <a:t>секунду, </a:t>
            </a:r>
            <a:r>
              <a:rPr lang="ru-RU" dirty="0" smtClean="0"/>
              <a:t>тем точнее «лесенка» цифрового звукового сигнала повторяет кривую аналогового сигнала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429552" cy="49372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Частота дискретизации звука </a:t>
            </a:r>
            <a:r>
              <a:rPr lang="ru-RU" dirty="0" smtClean="0"/>
              <a:t>— это количество измерений громкости звука за одну секунду.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Частота дискретизации звука может лежать в диапазоне от 8000 до 48 ООО измерений громкости звука за одну секунду.</a:t>
            </a:r>
          </a:p>
          <a:p>
            <a:endParaRPr lang="ru-RU" dirty="0"/>
          </a:p>
        </p:txBody>
      </p:sp>
      <p:pic>
        <p:nvPicPr>
          <p:cNvPr id="21506" name="Picture 2" descr="http://www.astro.tsu.ru/MT/text/img/2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14685"/>
            <a:ext cx="4286280" cy="305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Глубина кодирования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572428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Каждой «ступеньке» присваивается определенный уровень громкости звука.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Уровни </a:t>
            </a:r>
            <a:r>
              <a:rPr lang="ru-RU" dirty="0" smtClean="0"/>
              <a:t>громкости звука можно рассматривать как набор </a:t>
            </a:r>
            <a:r>
              <a:rPr lang="ru-RU" i="1" dirty="0" smtClean="0"/>
              <a:t>N </a:t>
            </a:r>
            <a:r>
              <a:rPr lang="ru-RU" dirty="0" smtClean="0"/>
              <a:t>возможных состояний, для кодирования которых необходимо определенное количество информации </a:t>
            </a:r>
            <a:r>
              <a:rPr lang="ru-RU" dirty="0" smtClean="0"/>
              <a:t>I.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Глубина кодирования звука </a:t>
            </a:r>
            <a:r>
              <a:rPr lang="ru-RU" dirty="0" smtClean="0"/>
              <a:t>— это количество информации, которое необходимо для кодирования дискретных уровней громкости цифрового звука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267</TotalTime>
  <Words>861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Кнопка</vt:lpstr>
      <vt:lpstr>Изображение Paintbrush</vt:lpstr>
      <vt:lpstr>Кодирование и обработка звуковой информации </vt:lpstr>
      <vt:lpstr>Звуковая информация</vt:lpstr>
      <vt:lpstr>Слайд 3</vt:lpstr>
      <vt:lpstr>Слайд 4</vt:lpstr>
      <vt:lpstr>Временная дискретизация звука</vt:lpstr>
      <vt:lpstr>Слайд 6</vt:lpstr>
      <vt:lpstr>Частота дискретизации</vt:lpstr>
      <vt:lpstr>Слайд 8</vt:lpstr>
      <vt:lpstr>Глубина кодирования</vt:lpstr>
      <vt:lpstr>Слайд 10</vt:lpstr>
      <vt:lpstr>Качество оцифрованного звука</vt:lpstr>
      <vt:lpstr>Слайд 12</vt:lpstr>
      <vt:lpstr>Звуковые редакторы.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53</cp:revision>
  <dcterms:created xsi:type="dcterms:W3CDTF">2015-01-11T15:58:15Z</dcterms:created>
  <dcterms:modified xsi:type="dcterms:W3CDTF">2015-10-16T16:12:15Z</dcterms:modified>
</cp:coreProperties>
</file>