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7" r:id="rId10"/>
    <p:sldId id="275" r:id="rId11"/>
    <p:sldId id="276" r:id="rId12"/>
    <p:sldId id="277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108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571612"/>
            <a:ext cx="7143800" cy="2571768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Количество </a:t>
            </a:r>
            <a:r>
              <a:rPr lang="ru-RU" sz="6000" b="1" dirty="0" smtClean="0"/>
              <a:t>информации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7786742" cy="38576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Практическое занятие: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/>
              <a:t>Вы подошли к светофору, когда горел желтый цвет. После этого загорелся зеленый. Какое количество информации вы получили?</a:t>
            </a:r>
            <a:endParaRPr lang="ru-RU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00" name="Picture 4" descr="http://www.favorit-ukraine.com/u/1/images/96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2500330" cy="3146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7786742" cy="38576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Практическое занятие: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/>
              <a:t>Загадано слово: И Вам открыли пятую букву. Сколько бит информации вы получили? </a:t>
            </a:r>
            <a:r>
              <a:rPr lang="ru-RU" dirty="0" smtClean="0"/>
              <a:t>ОДКАННАА.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smtClean="0"/>
              <a:t>Производится бросание симметричной четырехгранной пирамидки. Какое количество информации мы получаем в зрительном сообщении о ее падении на одну из граней?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46" name="Picture 2" descr="http://fs00.infourok.ru/images/doc/283/288708/hello_html_29d3df8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214818"/>
            <a:ext cx="2790825" cy="199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6802221" cy="50087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Практическое занятие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 smtClean="0"/>
              <a:t>Какое количество информации при игре в крестики-нолики на поле размером 4 </a:t>
            </a:r>
            <a:r>
              <a:rPr lang="ru-RU" dirty="0" err="1" smtClean="0"/>
              <a:t>x</a:t>
            </a:r>
            <a:r>
              <a:rPr lang="ru-RU" dirty="0" smtClean="0"/>
              <a:t> 4 клетки получит второй игрок после первого хода первого игрока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3000364" y="3286124"/>
          <a:ext cx="2714644" cy="2736895"/>
        </p:xfrm>
        <a:graphic>
          <a:graphicData uri="http://schemas.openxmlformats.org/presentationml/2006/ole">
            <p:oleObj spid="_x0000_s58369" name="Точечный рисунок" r:id="rId3" imgW="1162212" imgH="117142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Стр. </a:t>
            </a:r>
            <a:r>
              <a:rPr lang="ru-RU" dirty="0" smtClean="0"/>
              <a:t>26-29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algn="just">
              <a:buNone/>
            </a:pPr>
            <a:r>
              <a:rPr lang="ru-RU" dirty="0" smtClean="0"/>
              <a:t>Задача:</a:t>
            </a:r>
            <a:r>
              <a:rPr lang="ru-RU" i="1" dirty="0" smtClean="0"/>
              <a:t> </a:t>
            </a:r>
            <a:endParaRPr lang="ru-RU" i="1" dirty="0" smtClean="0"/>
          </a:p>
          <a:p>
            <a:pPr algn="just">
              <a:buNone/>
            </a:pPr>
            <a:r>
              <a:rPr lang="ru-RU" dirty="0" smtClean="0"/>
              <a:t>Из </a:t>
            </a:r>
            <a:r>
              <a:rPr lang="ru-RU" dirty="0" smtClean="0"/>
              <a:t>непрозрачного мешочка</a:t>
            </a:r>
            <a:r>
              <a:rPr lang="ru-RU" i="1" dirty="0" smtClean="0"/>
              <a:t> </a:t>
            </a:r>
            <a:r>
              <a:rPr lang="ru-RU" dirty="0" smtClean="0"/>
              <a:t>вынимают шарики с номерами, известно, что информационное сообщение о номере шарика несет 7 битов информации.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Определить </a:t>
            </a:r>
            <a:r>
              <a:rPr lang="ru-RU" dirty="0" smtClean="0"/>
              <a:t>количество шариков в мешочке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7840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Количество информации как мера уменьшения неопределенности </a:t>
            </a:r>
            <a:r>
              <a:rPr lang="ru-RU" sz="2800" b="1" dirty="0" smtClean="0"/>
              <a:t>знания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85926"/>
            <a:ext cx="7429552" cy="2286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Процесс познания окружающего мира приводит к накоплению информации в форме </a:t>
            </a:r>
            <a:r>
              <a:rPr lang="ru-RU" dirty="0" smtClean="0"/>
              <a:t>знаний.</a:t>
            </a:r>
          </a:p>
          <a:p>
            <a:pPr>
              <a:buNone/>
            </a:pPr>
            <a:r>
              <a:rPr lang="ru-RU" dirty="0" smtClean="0"/>
              <a:t>Получение новой информации приводит к расширению знания или, как иногда говорят, к уменьшению неопределенности знания.</a:t>
            </a:r>
            <a:endParaRPr lang="ru-RU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857628"/>
            <a:ext cx="4169194" cy="2333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19256"/>
            <a:ext cx="7429552" cy="4024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Если некоторое сообщение приводит к уменьшению неопределенности нашего знания, то можно говорить, что такое сообщение содержит информацию.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Пример:</a:t>
            </a:r>
          </a:p>
          <a:p>
            <a:pPr>
              <a:buNone/>
            </a:pPr>
            <a:r>
              <a:rPr lang="ru-RU" dirty="0" smtClean="0"/>
              <a:t>После выполнения контрольной работы вы мучаетесь неопределенностью. После объявления результатов, </a:t>
            </a:r>
            <a:r>
              <a:rPr lang="ru-RU" dirty="0" smtClean="0"/>
              <a:t>неопределенности вашего </a:t>
            </a:r>
            <a:r>
              <a:rPr lang="ru-RU" dirty="0" smtClean="0"/>
              <a:t>знания уменьшилась в </a:t>
            </a:r>
            <a:r>
              <a:rPr lang="ru-RU" dirty="0" smtClean="0"/>
              <a:t>два </a:t>
            </a:r>
            <a:r>
              <a:rPr lang="ru-RU" dirty="0" smtClean="0"/>
              <a:t>раза, </a:t>
            </a:r>
            <a:r>
              <a:rPr lang="ru-RU" dirty="0" smtClean="0"/>
              <a:t>, так как получено одно из двух возможных информационных сообщений.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64291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Количество информации как мера уменьшения неопределенности знания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71480"/>
            <a:ext cx="7358114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Чем </a:t>
            </a:r>
            <a:r>
              <a:rPr lang="ru-RU" dirty="0" smtClean="0"/>
              <a:t>более неопределенна первоначальная </a:t>
            </a:r>
            <a:r>
              <a:rPr lang="ru-RU" dirty="0" smtClean="0"/>
              <a:t>ситуация, </a:t>
            </a:r>
            <a:r>
              <a:rPr lang="ru-RU" dirty="0" smtClean="0"/>
              <a:t>тем больше мы получим новой информации при получении информационного </a:t>
            </a:r>
            <a:r>
              <a:rPr lang="ru-RU" dirty="0" smtClean="0"/>
              <a:t>сообщения.</a:t>
            </a:r>
          </a:p>
          <a:p>
            <a:pPr>
              <a:buNone/>
            </a:pPr>
            <a:r>
              <a:rPr lang="ru-RU" dirty="0" smtClean="0"/>
              <a:t>Количество информации можно рассматривать как меру уменьшения неопределенности знания при получении информационного сообщения</a:t>
            </a:r>
            <a:r>
              <a:rPr lang="ru-RU" dirty="0" smtClean="0"/>
              <a:t>.</a:t>
            </a:r>
          </a:p>
          <a:p>
            <a:pPr algn="r">
              <a:buNone/>
            </a:pPr>
            <a:endParaRPr lang="ru-RU" i="1" dirty="0" smtClean="0"/>
          </a:p>
          <a:p>
            <a:pPr algn="r">
              <a:buNone/>
            </a:pPr>
            <a:r>
              <a:rPr lang="ru-RU" i="1" dirty="0" smtClean="0"/>
              <a:t>N=2</a:t>
            </a:r>
            <a:r>
              <a:rPr lang="en-US" i="1" baseline="30000" dirty="0" err="1" smtClean="0"/>
              <a:t>i</a:t>
            </a:r>
            <a:r>
              <a:rPr lang="ru-RU" i="1" baseline="30000" dirty="0" smtClean="0"/>
              <a:t>.</a:t>
            </a:r>
            <a:r>
              <a:rPr lang="ru-RU" i="1" dirty="0" smtClean="0"/>
              <a:t> </a:t>
            </a:r>
            <a:r>
              <a:rPr lang="ru-RU" i="1" dirty="0" smtClean="0"/>
              <a:t>                                   </a:t>
            </a:r>
            <a:r>
              <a:rPr lang="ru-RU" dirty="0" smtClean="0"/>
              <a:t>(</a:t>
            </a:r>
            <a:r>
              <a:rPr lang="ru-RU" dirty="0" smtClean="0"/>
              <a:t>1.1</a:t>
            </a:r>
            <a:r>
              <a:rPr lang="ru-RU" dirty="0" smtClean="0"/>
              <a:t>)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N - </a:t>
            </a:r>
            <a:r>
              <a:rPr lang="ru-RU" dirty="0" smtClean="0"/>
              <a:t>количество </a:t>
            </a:r>
            <a:r>
              <a:rPr lang="ru-RU" dirty="0" smtClean="0"/>
              <a:t>возможных информационных </a:t>
            </a:r>
            <a:r>
              <a:rPr lang="ru-RU" dirty="0" smtClean="0"/>
              <a:t>сообщений;</a:t>
            </a:r>
          </a:p>
          <a:p>
            <a:pPr>
              <a:buNone/>
            </a:pPr>
            <a:r>
              <a:rPr lang="en-US" dirty="0" smtClean="0"/>
              <a:t>I</a:t>
            </a:r>
            <a:r>
              <a:rPr lang="ru-RU" dirty="0" smtClean="0"/>
              <a:t> - количество информации</a:t>
            </a:r>
            <a:r>
              <a:rPr lang="ru-RU" dirty="0" smtClean="0"/>
              <a:t>, которое несет полученное </a:t>
            </a:r>
            <a:r>
              <a:rPr lang="ru-RU" dirty="0" smtClean="0"/>
              <a:t>сообщение.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965245" cy="825468"/>
          </a:xfrm>
        </p:spPr>
        <p:txBody>
          <a:bodyPr/>
          <a:lstStyle/>
          <a:p>
            <a:r>
              <a:rPr lang="ru-RU" dirty="0" smtClean="0"/>
              <a:t>Единица измерения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429552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Для количественного выражения любой величины необходимо сначала определить единицу </a:t>
            </a:r>
            <a:r>
              <a:rPr lang="ru-RU" dirty="0" smtClean="0"/>
              <a:t>измерения.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Единица </a:t>
            </a:r>
            <a:r>
              <a:rPr lang="ru-RU" dirty="0" smtClean="0"/>
              <a:t>количества информации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бит - </a:t>
            </a:r>
            <a:r>
              <a:rPr lang="ru-RU" dirty="0" smtClean="0"/>
              <a:t>количество </a:t>
            </a:r>
            <a:r>
              <a:rPr lang="ru-RU" dirty="0" smtClean="0"/>
              <a:t>информации, содержащееся в информационном сообщении, уменьшающем неопределенность знания в два раза.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Получение </a:t>
            </a:r>
            <a:r>
              <a:rPr lang="ru-RU" dirty="0" smtClean="0"/>
              <a:t>информационного сообщения о результатах </a:t>
            </a:r>
            <a:r>
              <a:rPr lang="ru-RU" dirty="0" smtClean="0"/>
              <a:t>контрольной работы, уменьшает неопределенность в </a:t>
            </a:r>
            <a:r>
              <a:rPr lang="ru-RU" dirty="0" smtClean="0"/>
              <a:t>два раза и, следовательно, количество информации, которое несет сообщение, равно 1 биту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Производные единицы измерения количества информации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072494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Минимальной единицей измерения количества информации является бит, а следующей по величине единицей — </a:t>
            </a:r>
            <a:r>
              <a:rPr lang="ru-RU" b="1" dirty="0" smtClean="0">
                <a:solidFill>
                  <a:srgbClr val="FF0000"/>
                </a:solidFill>
              </a:rPr>
              <a:t>байт</a:t>
            </a:r>
            <a:r>
              <a:rPr lang="ru-RU" b="1" dirty="0" smtClean="0"/>
              <a:t>, </a:t>
            </a:r>
            <a:r>
              <a:rPr lang="ru-RU" dirty="0" smtClean="0"/>
              <a:t>причем:</a:t>
            </a:r>
          </a:p>
          <a:p>
            <a:pPr algn="ctr">
              <a:buNone/>
            </a:pPr>
            <a:r>
              <a:rPr lang="ru-RU" dirty="0" smtClean="0"/>
              <a:t>1 байт = 8 битов = </a:t>
            </a:r>
            <a:r>
              <a:rPr lang="ru-RU" i="1" dirty="0" smtClean="0"/>
              <a:t>2</a:t>
            </a:r>
            <a:r>
              <a:rPr lang="ru-RU" i="1" baseline="30000" dirty="0" smtClean="0"/>
              <a:t>3 </a:t>
            </a:r>
            <a:r>
              <a:rPr lang="ru-RU" i="1" dirty="0" smtClean="0"/>
              <a:t> </a:t>
            </a:r>
            <a:r>
              <a:rPr lang="ru-RU" dirty="0" smtClean="0"/>
              <a:t>битов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2200" dirty="0" smtClean="0"/>
              <a:t>В </a:t>
            </a:r>
            <a:r>
              <a:rPr lang="ru-RU" sz="2200" dirty="0" smtClean="0"/>
              <a:t>информатике система образования кратных единиц измерения несколько отличается от принятых в большинстве наук. 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Международная система единиц СИ, в качестве множителей кратных единиц используют коэффициент 10</a:t>
            </a:r>
            <a:r>
              <a:rPr lang="en-US" sz="2200" baseline="30000" dirty="0" smtClean="0"/>
              <a:t>n</a:t>
            </a:r>
            <a:r>
              <a:rPr lang="ru-RU" sz="2200" dirty="0" smtClean="0"/>
              <a:t>.</a:t>
            </a:r>
            <a:endParaRPr lang="ru-RU" sz="2200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42" y="500063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r>
                        <a:rPr lang="en-US" baseline="30000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приставка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r>
                        <a:rPr lang="ru-RU" baseline="30000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«кило»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r>
                        <a:rPr lang="ru-RU" baseline="30000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«мега»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r>
                        <a:rPr lang="ru-RU" baseline="30000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гига</a:t>
                      </a:r>
                      <a:r>
                        <a:rPr lang="ru-RU" dirty="0" smtClean="0"/>
                        <a:t>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965245" cy="75403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Производные единицы измерения количества информации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85926"/>
            <a:ext cx="7429552" cy="17383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компьютере информация кодируется с помощью двоичной знаковой системы, поэтому в кратных единицах измерения количества информации используется коэффициент 2</a:t>
            </a:r>
            <a:r>
              <a:rPr lang="en-US" baseline="30000" dirty="0" smtClean="0"/>
              <a:t>n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3643314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килобайт (Кбайт)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байтов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1024 байтов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мегабайт (Мбайт)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Кбайт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1024 Кбайт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гигабайт (Гбайт)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Мбайт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1024 Мбайт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357554" y="4286256"/>
            <a:ext cx="2571768" cy="1500198"/>
            <a:chOff x="3357554" y="4286256"/>
            <a:chExt cx="2571768" cy="1500198"/>
          </a:xfrm>
        </p:grpSpPr>
        <p:sp>
          <p:nvSpPr>
            <p:cNvPr id="6" name="Стрелка вправо с вырезом 5"/>
            <p:cNvSpPr/>
            <p:nvPr/>
          </p:nvSpPr>
          <p:spPr>
            <a:xfrm>
              <a:off x="3357554" y="4286256"/>
              <a:ext cx="500066" cy="142876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право с вырезом 6"/>
            <p:cNvSpPr/>
            <p:nvPr/>
          </p:nvSpPr>
          <p:spPr>
            <a:xfrm>
              <a:off x="3357554" y="4929198"/>
              <a:ext cx="500066" cy="142876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с вырезом 7"/>
            <p:cNvSpPr/>
            <p:nvPr/>
          </p:nvSpPr>
          <p:spPr>
            <a:xfrm>
              <a:off x="3357554" y="5643578"/>
              <a:ext cx="500066" cy="142876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с вырезом 8"/>
            <p:cNvSpPr/>
            <p:nvPr/>
          </p:nvSpPr>
          <p:spPr>
            <a:xfrm>
              <a:off x="5429256" y="4286256"/>
              <a:ext cx="500066" cy="142876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право с вырезом 9"/>
            <p:cNvSpPr/>
            <p:nvPr/>
          </p:nvSpPr>
          <p:spPr>
            <a:xfrm>
              <a:off x="5429256" y="5000636"/>
              <a:ext cx="500066" cy="142876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с вырезом 10"/>
            <p:cNvSpPr/>
            <p:nvPr/>
          </p:nvSpPr>
          <p:spPr>
            <a:xfrm>
              <a:off x="5429256" y="5643578"/>
              <a:ext cx="500066" cy="142876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Определение количества информационных сообщений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19256"/>
            <a:ext cx="7500990" cy="40243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Пример:</a:t>
            </a:r>
          </a:p>
          <a:p>
            <a:pPr>
              <a:buNone/>
            </a:pPr>
            <a:r>
              <a:rPr lang="ru-RU" dirty="0" smtClean="0"/>
              <a:t>на экзамене вы берете экзаменационный билет, и учитель сообщает вам, что зрительное информационное сообщение о его номере несет 5 битов информации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 – </a:t>
            </a:r>
            <a:r>
              <a:rPr lang="ru-RU" dirty="0" smtClean="0"/>
              <a:t>количество</a:t>
            </a:r>
            <a:r>
              <a:rPr lang="en-US" dirty="0" smtClean="0"/>
              <a:t> </a:t>
            </a:r>
            <a:r>
              <a:rPr lang="ru-RU" dirty="0" smtClean="0"/>
              <a:t>информации</a:t>
            </a:r>
            <a:r>
              <a:rPr lang="en-US" dirty="0" smtClean="0"/>
              <a:t> = 5,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N - </a:t>
            </a:r>
            <a:r>
              <a:rPr lang="ru-RU" dirty="0" smtClean="0"/>
              <a:t>количество </a:t>
            </a:r>
            <a:r>
              <a:rPr lang="ru-RU" dirty="0" smtClean="0"/>
              <a:t>возможных информационных </a:t>
            </a:r>
            <a:r>
              <a:rPr lang="ru-RU" dirty="0" smtClean="0"/>
              <a:t>сообщений </a:t>
            </a:r>
            <a:r>
              <a:rPr lang="en-US" dirty="0" smtClean="0"/>
              <a:t>(</a:t>
            </a:r>
            <a:r>
              <a:rPr lang="ru-RU" dirty="0" smtClean="0"/>
              <a:t>по формуле 1.1</a:t>
            </a:r>
            <a:r>
              <a:rPr lang="en-US" dirty="0" smtClean="0"/>
              <a:t>):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N = </a:t>
            </a:r>
            <a:r>
              <a:rPr lang="ru-RU" dirty="0" smtClean="0"/>
              <a:t>2</a:t>
            </a:r>
            <a:r>
              <a:rPr lang="ru-RU" baseline="30000" dirty="0" smtClean="0"/>
              <a:t>5</a:t>
            </a:r>
            <a:r>
              <a:rPr lang="ru-RU" dirty="0" smtClean="0"/>
              <a:t> = 32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7786742" cy="38576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Практическое занятие:</a:t>
            </a:r>
          </a:p>
          <a:p>
            <a:pPr>
              <a:buNone/>
            </a:pPr>
            <a:endParaRPr lang="ru-RU" sz="1200" dirty="0" smtClean="0"/>
          </a:p>
          <a:p>
            <a:pPr marL="457200" indent="-457200">
              <a:buAutoNum type="arabicPeriod"/>
            </a:pPr>
            <a:r>
              <a:rPr lang="ru-RU" dirty="0" smtClean="0"/>
              <a:t>Задание: </a:t>
            </a:r>
            <a:r>
              <a:rPr lang="ru-RU" dirty="0" smtClean="0"/>
              <a:t>вы управляете движением робота и можете задавать направление его движения с помощью информационных сообщений: «север», «северо-восток», «восток», «юго-восток», «юг», «юго-запад», «запад» и «северо-запад</a:t>
            </a:r>
            <a:r>
              <a:rPr lang="ru-RU" dirty="0" smtClean="0"/>
              <a:t>».</a:t>
            </a:r>
          </a:p>
          <a:p>
            <a:pPr marL="457200" indent="-457200">
              <a:buNone/>
            </a:pPr>
            <a:r>
              <a:rPr lang="ru-RU" dirty="0" smtClean="0"/>
              <a:t>Какое </a:t>
            </a:r>
            <a:r>
              <a:rPr lang="ru-RU" dirty="0" smtClean="0"/>
              <a:t>количество информации будет получать робот после каждого сообщения?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000364" y="4143379"/>
          <a:ext cx="2857520" cy="2485447"/>
        </p:xfrm>
        <a:graphic>
          <a:graphicData uri="http://schemas.openxmlformats.org/presentationml/2006/ole">
            <p:oleObj spid="_x0000_s45060" name="Точечный рисунок" r:id="rId3" imgW="1828571" imgH="1590897" progId="Paint.Picture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344</TotalTime>
  <Words>591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Кнопка</vt:lpstr>
      <vt:lpstr>Изображение Paintbrush</vt:lpstr>
      <vt:lpstr>Количество информации</vt:lpstr>
      <vt:lpstr>Количество информации как мера уменьшения неопределенности знания</vt:lpstr>
      <vt:lpstr>Слайд 3</vt:lpstr>
      <vt:lpstr>Слайд 4</vt:lpstr>
      <vt:lpstr>Единица измерения</vt:lpstr>
      <vt:lpstr>Производные единицы измерения количества информации</vt:lpstr>
      <vt:lpstr>Производные единицы измерения количества информации</vt:lpstr>
      <vt:lpstr>Определение количества информационных сообщений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66</cp:revision>
  <dcterms:created xsi:type="dcterms:W3CDTF">2015-01-11T15:58:15Z</dcterms:created>
  <dcterms:modified xsi:type="dcterms:W3CDTF">2015-10-13T13:57:25Z</dcterms:modified>
</cp:coreProperties>
</file>