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69" r:id="rId4"/>
    <p:sldId id="270" r:id="rId5"/>
    <p:sldId id="271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9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CACC9-2621-4D8A-9191-AD3C8846B08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1B1A3F-9790-4CA9-BDDF-ADF5167AE426}">
      <dgm:prSet phldrT="[Текст]"/>
      <dgm:spPr/>
      <dgm:t>
        <a:bodyPr/>
        <a:lstStyle/>
        <a:p>
          <a:r>
            <a:rPr lang="ru-RU" dirty="0" smtClean="0"/>
            <a:t>Чтение вслух – переход от </a:t>
          </a:r>
          <a:r>
            <a:rPr lang="ru-RU" dirty="0" smtClean="0"/>
            <a:t>текстовой информации к звуковой</a:t>
          </a:r>
          <a:endParaRPr lang="ru-RU" dirty="0"/>
        </a:p>
      </dgm:t>
    </dgm:pt>
    <dgm:pt modelId="{31F775A9-D86E-486D-896D-43C78C3ADA90}" type="parTrans" cxnId="{69BFB5EF-247D-4403-A532-1BBF1F02A703}">
      <dgm:prSet/>
      <dgm:spPr/>
      <dgm:t>
        <a:bodyPr/>
        <a:lstStyle/>
        <a:p>
          <a:endParaRPr lang="ru-RU"/>
        </a:p>
      </dgm:t>
    </dgm:pt>
    <dgm:pt modelId="{1A30FA5C-AABB-48E9-8B8F-2068DE359002}" type="sibTrans" cxnId="{69BFB5EF-247D-4403-A532-1BBF1F02A703}">
      <dgm:prSet/>
      <dgm:spPr/>
      <dgm:t>
        <a:bodyPr/>
        <a:lstStyle/>
        <a:p>
          <a:endParaRPr lang="ru-RU"/>
        </a:p>
      </dgm:t>
    </dgm:pt>
    <dgm:pt modelId="{3AA4891A-7634-4181-B994-0DFCE4F3BC06}">
      <dgm:prSet phldrT="[Текст]"/>
      <dgm:spPr/>
      <dgm:t>
        <a:bodyPr/>
        <a:lstStyle/>
        <a:p>
          <a:r>
            <a:rPr lang="ru-RU" dirty="0" smtClean="0"/>
            <a:t>Диктант - </a:t>
          </a:r>
          <a:r>
            <a:rPr lang="ru-RU" dirty="0" smtClean="0"/>
            <a:t>переход от звуковой информации к текстовой</a:t>
          </a:r>
          <a:r>
            <a:rPr lang="ru-RU" dirty="0" smtClean="0"/>
            <a:t> </a:t>
          </a:r>
          <a:endParaRPr lang="ru-RU" dirty="0"/>
        </a:p>
      </dgm:t>
    </dgm:pt>
    <dgm:pt modelId="{F5A3993F-B8D8-4963-A29C-929AD0E8E35D}" type="parTrans" cxnId="{91E22A9D-FA1B-4FE3-8ACE-5671DB29CFE2}">
      <dgm:prSet/>
      <dgm:spPr/>
      <dgm:t>
        <a:bodyPr/>
        <a:lstStyle/>
        <a:p>
          <a:endParaRPr lang="ru-RU"/>
        </a:p>
      </dgm:t>
    </dgm:pt>
    <dgm:pt modelId="{0B29444B-6627-4932-93EF-61C80ACB7F9F}" type="sibTrans" cxnId="{91E22A9D-FA1B-4FE3-8ACE-5671DB29CFE2}">
      <dgm:prSet/>
      <dgm:spPr/>
      <dgm:t>
        <a:bodyPr/>
        <a:lstStyle/>
        <a:p>
          <a:endParaRPr lang="ru-RU"/>
        </a:p>
      </dgm:t>
    </dgm:pt>
    <dgm:pt modelId="{669D03A7-7BB8-408A-B085-EBDB48CD3907}">
      <dgm:prSet phldrT="[Текст]"/>
      <dgm:spPr/>
      <dgm:t>
        <a:bodyPr/>
        <a:lstStyle/>
        <a:p>
          <a:r>
            <a:rPr lang="ru-RU" dirty="0" smtClean="0"/>
            <a:t>Чтение азбуки Брайля – переход от осязательной информации к звуковой</a:t>
          </a:r>
          <a:endParaRPr lang="ru-RU" dirty="0"/>
        </a:p>
      </dgm:t>
    </dgm:pt>
    <dgm:pt modelId="{0821CB80-0804-4AD9-B7E6-65098A48E6CF}" type="parTrans" cxnId="{39F80863-9B55-4A01-81E5-D8929A9C218C}">
      <dgm:prSet/>
      <dgm:spPr/>
      <dgm:t>
        <a:bodyPr/>
        <a:lstStyle/>
        <a:p>
          <a:endParaRPr lang="ru-RU"/>
        </a:p>
      </dgm:t>
    </dgm:pt>
    <dgm:pt modelId="{305F8F12-F958-4F07-A0C7-2BD1F8B81402}" type="sibTrans" cxnId="{39F80863-9B55-4A01-81E5-D8929A9C218C}">
      <dgm:prSet/>
      <dgm:spPr/>
      <dgm:t>
        <a:bodyPr/>
        <a:lstStyle/>
        <a:p>
          <a:endParaRPr lang="ru-RU"/>
        </a:p>
      </dgm:t>
    </dgm:pt>
    <dgm:pt modelId="{F394AD54-36E7-4D4F-A9D1-BFA4130161A2}">
      <dgm:prSet phldrT="[Текст]"/>
      <dgm:spPr/>
      <dgm:t>
        <a:bodyPr/>
        <a:lstStyle/>
        <a:p>
          <a:r>
            <a:rPr lang="ru-RU" dirty="0" smtClean="0"/>
            <a:t>Запись вкусовых ощущений – переход от вкусовой информации к текстовой</a:t>
          </a:r>
          <a:endParaRPr lang="ru-RU" dirty="0"/>
        </a:p>
      </dgm:t>
    </dgm:pt>
    <dgm:pt modelId="{3877945E-4133-4812-9081-57FA168A5124}" type="parTrans" cxnId="{7057772F-11F5-4493-8D4B-19913711A80D}">
      <dgm:prSet/>
      <dgm:spPr/>
      <dgm:t>
        <a:bodyPr/>
        <a:lstStyle/>
        <a:p>
          <a:endParaRPr lang="ru-RU"/>
        </a:p>
      </dgm:t>
    </dgm:pt>
    <dgm:pt modelId="{7AC66F84-EA41-41F2-AF0F-543CB3C0B501}" type="sibTrans" cxnId="{7057772F-11F5-4493-8D4B-19913711A80D}">
      <dgm:prSet/>
      <dgm:spPr/>
      <dgm:t>
        <a:bodyPr/>
        <a:lstStyle/>
        <a:p>
          <a:endParaRPr lang="ru-RU"/>
        </a:p>
      </dgm:t>
    </dgm:pt>
    <dgm:pt modelId="{B8094EC4-F187-4071-A074-AAB84756EB10}">
      <dgm:prSet phldrT="[Текст]"/>
      <dgm:spPr/>
      <dgm:t>
        <a:bodyPr/>
        <a:lstStyle/>
        <a:p>
          <a:r>
            <a:rPr lang="ru-RU" dirty="0" smtClean="0"/>
            <a:t>Описание изображения – переход от графической информации к звуковой </a:t>
          </a:r>
          <a:endParaRPr lang="ru-RU" dirty="0"/>
        </a:p>
      </dgm:t>
    </dgm:pt>
    <dgm:pt modelId="{5F44D8E2-520F-4A7E-9E24-7339FEBF3FA7}" type="parTrans" cxnId="{CBC5F2BF-8FC9-43DD-B0AC-841AB6A8D5F3}">
      <dgm:prSet/>
      <dgm:spPr/>
      <dgm:t>
        <a:bodyPr/>
        <a:lstStyle/>
        <a:p>
          <a:endParaRPr lang="ru-RU"/>
        </a:p>
      </dgm:t>
    </dgm:pt>
    <dgm:pt modelId="{67FF7609-0850-492B-9625-1598B4021757}" type="sibTrans" cxnId="{CBC5F2BF-8FC9-43DD-B0AC-841AB6A8D5F3}">
      <dgm:prSet/>
      <dgm:spPr/>
      <dgm:t>
        <a:bodyPr/>
        <a:lstStyle/>
        <a:p>
          <a:endParaRPr lang="ru-RU"/>
        </a:p>
      </dgm:t>
    </dgm:pt>
    <dgm:pt modelId="{A30D8F50-81A2-42B6-B84A-697FBCBD6AB8}" type="pres">
      <dgm:prSet presAssocID="{4A8CACC9-2621-4D8A-9191-AD3C8846B08B}" presName="linear" presStyleCnt="0">
        <dgm:presLayoutVars>
          <dgm:animLvl val="lvl"/>
          <dgm:resizeHandles val="exact"/>
        </dgm:presLayoutVars>
      </dgm:prSet>
      <dgm:spPr/>
    </dgm:pt>
    <dgm:pt modelId="{074A28E5-4845-43E1-BA29-C1C9F2DC6EEF}" type="pres">
      <dgm:prSet presAssocID="{1F1B1A3F-9790-4CA9-BDDF-ADF5167AE4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D1DFA-95AA-49CC-B991-498F796AFDE4}" type="pres">
      <dgm:prSet presAssocID="{1A30FA5C-AABB-48E9-8B8F-2068DE359002}" presName="spacer" presStyleCnt="0"/>
      <dgm:spPr/>
    </dgm:pt>
    <dgm:pt modelId="{92AE03E8-AB93-4A67-879A-13DC05303FED}" type="pres">
      <dgm:prSet presAssocID="{3AA4891A-7634-4181-B994-0DFCE4F3BC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C100E-68F3-4AE8-8C34-BAFAD9043E5A}" type="pres">
      <dgm:prSet presAssocID="{0B29444B-6627-4932-93EF-61C80ACB7F9F}" presName="spacer" presStyleCnt="0"/>
      <dgm:spPr/>
    </dgm:pt>
    <dgm:pt modelId="{821FA6DE-01EB-43F1-956D-CF07BB045371}" type="pres">
      <dgm:prSet presAssocID="{669D03A7-7BB8-408A-B085-EBDB48CD39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5AA22-62CB-460D-878D-DC96A8AF2E70}" type="pres">
      <dgm:prSet presAssocID="{305F8F12-F958-4F07-A0C7-2BD1F8B81402}" presName="spacer" presStyleCnt="0"/>
      <dgm:spPr/>
    </dgm:pt>
    <dgm:pt modelId="{F4E617D9-B559-4F82-8F45-BFD6CFAD4077}" type="pres">
      <dgm:prSet presAssocID="{F394AD54-36E7-4D4F-A9D1-BFA4130161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271E3-4C13-4519-B09A-EE167BF37D88}" type="pres">
      <dgm:prSet presAssocID="{7AC66F84-EA41-41F2-AF0F-543CB3C0B501}" presName="spacer" presStyleCnt="0"/>
      <dgm:spPr/>
    </dgm:pt>
    <dgm:pt modelId="{B704E20D-2F6D-40F8-87A0-AACA3D3B88B7}" type="pres">
      <dgm:prSet presAssocID="{B8094EC4-F187-4071-A074-AAB84756EB1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FB5EF-247D-4403-A532-1BBF1F02A703}" srcId="{4A8CACC9-2621-4D8A-9191-AD3C8846B08B}" destId="{1F1B1A3F-9790-4CA9-BDDF-ADF5167AE426}" srcOrd="0" destOrd="0" parTransId="{31F775A9-D86E-486D-896D-43C78C3ADA90}" sibTransId="{1A30FA5C-AABB-48E9-8B8F-2068DE359002}"/>
    <dgm:cxn modelId="{CCAEA5B8-7072-46A6-ACAA-BEC3BE853CD5}" type="presOf" srcId="{4A8CACC9-2621-4D8A-9191-AD3C8846B08B}" destId="{A30D8F50-81A2-42B6-B84A-697FBCBD6AB8}" srcOrd="0" destOrd="0" presId="urn:microsoft.com/office/officeart/2005/8/layout/vList2"/>
    <dgm:cxn modelId="{0254971B-625C-4D8F-BA05-2E8F71D83F5E}" type="presOf" srcId="{B8094EC4-F187-4071-A074-AAB84756EB10}" destId="{B704E20D-2F6D-40F8-87A0-AACA3D3B88B7}" srcOrd="0" destOrd="0" presId="urn:microsoft.com/office/officeart/2005/8/layout/vList2"/>
    <dgm:cxn modelId="{7057772F-11F5-4493-8D4B-19913711A80D}" srcId="{4A8CACC9-2621-4D8A-9191-AD3C8846B08B}" destId="{F394AD54-36E7-4D4F-A9D1-BFA4130161A2}" srcOrd="3" destOrd="0" parTransId="{3877945E-4133-4812-9081-57FA168A5124}" sibTransId="{7AC66F84-EA41-41F2-AF0F-543CB3C0B501}"/>
    <dgm:cxn modelId="{B58D768B-F225-4208-A331-33BED14C4A9F}" type="presOf" srcId="{669D03A7-7BB8-408A-B085-EBDB48CD3907}" destId="{821FA6DE-01EB-43F1-956D-CF07BB045371}" srcOrd="0" destOrd="0" presId="urn:microsoft.com/office/officeart/2005/8/layout/vList2"/>
    <dgm:cxn modelId="{0282C073-2607-4181-A2A4-FE65E8AD0512}" type="presOf" srcId="{3AA4891A-7634-4181-B994-0DFCE4F3BC06}" destId="{92AE03E8-AB93-4A67-879A-13DC05303FED}" srcOrd="0" destOrd="0" presId="urn:microsoft.com/office/officeart/2005/8/layout/vList2"/>
    <dgm:cxn modelId="{CBC5F2BF-8FC9-43DD-B0AC-841AB6A8D5F3}" srcId="{4A8CACC9-2621-4D8A-9191-AD3C8846B08B}" destId="{B8094EC4-F187-4071-A074-AAB84756EB10}" srcOrd="4" destOrd="0" parTransId="{5F44D8E2-520F-4A7E-9E24-7339FEBF3FA7}" sibTransId="{67FF7609-0850-492B-9625-1598B4021757}"/>
    <dgm:cxn modelId="{39F80863-9B55-4A01-81E5-D8929A9C218C}" srcId="{4A8CACC9-2621-4D8A-9191-AD3C8846B08B}" destId="{669D03A7-7BB8-408A-B085-EBDB48CD3907}" srcOrd="2" destOrd="0" parTransId="{0821CB80-0804-4AD9-B7E6-65098A48E6CF}" sibTransId="{305F8F12-F958-4F07-A0C7-2BD1F8B81402}"/>
    <dgm:cxn modelId="{E3E6E1FA-2C1B-4CCB-AAB2-85DE19F05D47}" type="presOf" srcId="{1F1B1A3F-9790-4CA9-BDDF-ADF5167AE426}" destId="{074A28E5-4845-43E1-BA29-C1C9F2DC6EEF}" srcOrd="0" destOrd="0" presId="urn:microsoft.com/office/officeart/2005/8/layout/vList2"/>
    <dgm:cxn modelId="{9E6337AB-8636-4AFC-BF81-FA6D100D4EAE}" type="presOf" srcId="{F394AD54-36E7-4D4F-A9D1-BFA4130161A2}" destId="{F4E617D9-B559-4F82-8F45-BFD6CFAD4077}" srcOrd="0" destOrd="0" presId="urn:microsoft.com/office/officeart/2005/8/layout/vList2"/>
    <dgm:cxn modelId="{91E22A9D-FA1B-4FE3-8ACE-5671DB29CFE2}" srcId="{4A8CACC9-2621-4D8A-9191-AD3C8846B08B}" destId="{3AA4891A-7634-4181-B994-0DFCE4F3BC06}" srcOrd="1" destOrd="0" parTransId="{F5A3993F-B8D8-4963-A29C-929AD0E8E35D}" sibTransId="{0B29444B-6627-4932-93EF-61C80ACB7F9F}"/>
    <dgm:cxn modelId="{21679517-D205-4516-8C75-5EC72FF80773}" type="presParOf" srcId="{A30D8F50-81A2-42B6-B84A-697FBCBD6AB8}" destId="{074A28E5-4845-43E1-BA29-C1C9F2DC6EEF}" srcOrd="0" destOrd="0" presId="urn:microsoft.com/office/officeart/2005/8/layout/vList2"/>
    <dgm:cxn modelId="{934E8449-53F3-4E6E-A3A4-327E73F279F7}" type="presParOf" srcId="{A30D8F50-81A2-42B6-B84A-697FBCBD6AB8}" destId="{369D1DFA-95AA-49CC-B991-498F796AFDE4}" srcOrd="1" destOrd="0" presId="urn:microsoft.com/office/officeart/2005/8/layout/vList2"/>
    <dgm:cxn modelId="{A4021313-7DB8-423A-BA7F-2F4B4BD2C0BF}" type="presParOf" srcId="{A30D8F50-81A2-42B6-B84A-697FBCBD6AB8}" destId="{92AE03E8-AB93-4A67-879A-13DC05303FED}" srcOrd="2" destOrd="0" presId="urn:microsoft.com/office/officeart/2005/8/layout/vList2"/>
    <dgm:cxn modelId="{BD05E2CA-C5A1-4037-8CE6-A34A7EB6C2C7}" type="presParOf" srcId="{A30D8F50-81A2-42B6-B84A-697FBCBD6AB8}" destId="{EDFC100E-68F3-4AE8-8C34-BAFAD9043E5A}" srcOrd="3" destOrd="0" presId="urn:microsoft.com/office/officeart/2005/8/layout/vList2"/>
    <dgm:cxn modelId="{BA99A471-7783-4DC5-89A5-C52A9ABEB090}" type="presParOf" srcId="{A30D8F50-81A2-42B6-B84A-697FBCBD6AB8}" destId="{821FA6DE-01EB-43F1-956D-CF07BB045371}" srcOrd="4" destOrd="0" presId="urn:microsoft.com/office/officeart/2005/8/layout/vList2"/>
    <dgm:cxn modelId="{769732AC-9A5F-42D3-A0A4-FF89BADF866E}" type="presParOf" srcId="{A30D8F50-81A2-42B6-B84A-697FBCBD6AB8}" destId="{F3B5AA22-62CB-460D-878D-DC96A8AF2E70}" srcOrd="5" destOrd="0" presId="urn:microsoft.com/office/officeart/2005/8/layout/vList2"/>
    <dgm:cxn modelId="{9928A6EA-707F-4D3E-9AD4-1F39540A2C59}" type="presParOf" srcId="{A30D8F50-81A2-42B6-B84A-697FBCBD6AB8}" destId="{F4E617D9-B559-4F82-8F45-BFD6CFAD4077}" srcOrd="6" destOrd="0" presId="urn:microsoft.com/office/officeart/2005/8/layout/vList2"/>
    <dgm:cxn modelId="{BF4E66AF-3D67-4CEE-B9AA-9BB9DFB749EF}" type="presParOf" srcId="{A30D8F50-81A2-42B6-B84A-697FBCBD6AB8}" destId="{ECA271E3-4C13-4519-B09A-EE167BF37D88}" srcOrd="7" destOrd="0" presId="urn:microsoft.com/office/officeart/2005/8/layout/vList2"/>
    <dgm:cxn modelId="{0E8DD5B1-C086-4B73-A34F-8F07F5F2D127}" type="presParOf" srcId="{A30D8F50-81A2-42B6-B84A-697FBCBD6AB8}" destId="{B704E20D-2F6D-40F8-87A0-AACA3D3B88B7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143800" cy="257176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Кодирование </a:t>
            </a:r>
            <a:r>
              <a:rPr lang="ru-RU" sz="6000" b="1" dirty="0" smtClean="0"/>
              <a:t>информации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9"/>
            <a:ext cx="6965245" cy="785818"/>
          </a:xfrm>
        </p:spPr>
        <p:txBody>
          <a:bodyPr/>
          <a:lstStyle/>
          <a:p>
            <a:r>
              <a:rPr lang="ru-RU" b="1" dirty="0" smtClean="0"/>
              <a:t>Код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358114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процессе представления информации с помощью знаковой системы производится ее </a:t>
            </a:r>
            <a:r>
              <a:rPr lang="ru-RU" dirty="0" smtClean="0">
                <a:solidFill>
                  <a:srgbClr val="FF0000"/>
                </a:solidFill>
              </a:rPr>
              <a:t>кодирование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Код</a:t>
            </a:r>
            <a:r>
              <a:rPr lang="ru-RU" dirty="0" smtClean="0"/>
              <a:t> - </a:t>
            </a:r>
            <a:r>
              <a:rPr lang="ru-RU" dirty="0" smtClean="0"/>
              <a:t>последовательность знаков данной знаковой </a:t>
            </a:r>
            <a:r>
              <a:rPr lang="ru-RU" dirty="0" smtClean="0"/>
              <a:t>системы, результат кодирования.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Длина кода </a:t>
            </a:r>
            <a:r>
              <a:rPr lang="ru-RU" dirty="0" smtClean="0"/>
              <a:t>- количество </a:t>
            </a:r>
            <a:r>
              <a:rPr lang="ru-RU" dirty="0" smtClean="0"/>
              <a:t>знаков в </a:t>
            </a:r>
            <a:r>
              <a:rPr lang="ru-RU" dirty="0" smtClean="0"/>
              <a:t>коде.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Например, длина кода учебника Информатика и ИКТ. 8 класс. </a:t>
            </a:r>
            <a:r>
              <a:rPr lang="ru-RU" sz="2000" dirty="0" err="1" smtClean="0"/>
              <a:t>Угринович</a:t>
            </a:r>
            <a:r>
              <a:rPr lang="ru-RU" sz="2000" dirty="0" smtClean="0"/>
              <a:t> Н.Д. равна около 300 тысяч знаков.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7643866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Перекодирование информации из одной знаковой системы в другую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286676" cy="41434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процессе обмена информацией между людьми часто приходится переходить от одной формы представления информации к другой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Перекодирование</a:t>
            </a:r>
            <a:r>
              <a:rPr lang="ru-RU" dirty="0" smtClean="0"/>
              <a:t> — это операция преобразования знаков </a:t>
            </a:r>
            <a:r>
              <a:rPr lang="ru-RU" dirty="0" smtClean="0"/>
              <a:t>одной </a:t>
            </a:r>
            <a:r>
              <a:rPr lang="ru-RU" dirty="0" smtClean="0"/>
              <a:t>знаковой системы в знаки </a:t>
            </a:r>
            <a:r>
              <a:rPr lang="ru-RU" dirty="0" smtClean="0"/>
              <a:t>другой.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перекодирования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</a:t>
            </a:r>
            <a:r>
              <a:rPr lang="ru-RU" dirty="0" smtClean="0"/>
              <a:t>перекодирования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286676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Средством </a:t>
            </a:r>
            <a:r>
              <a:rPr lang="ru-RU" dirty="0" smtClean="0"/>
              <a:t>перекодирования </a:t>
            </a:r>
            <a:r>
              <a:rPr lang="ru-RU" dirty="0" smtClean="0"/>
              <a:t>служат таблицы </a:t>
            </a:r>
            <a:r>
              <a:rPr lang="ru-RU" dirty="0" smtClean="0"/>
              <a:t>соответствия знаковых систем (</a:t>
            </a:r>
            <a:r>
              <a:rPr lang="ru-RU" dirty="0" smtClean="0"/>
              <a:t>таблицы </a:t>
            </a:r>
            <a:r>
              <a:rPr lang="ru-RU" dirty="0" smtClean="0"/>
              <a:t>перекодировки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Например, </a:t>
            </a:r>
          </a:p>
          <a:p>
            <a:pPr>
              <a:buNone/>
            </a:pPr>
            <a:r>
              <a:rPr lang="ru-RU" dirty="0" smtClean="0"/>
              <a:t>Таблица гласных звуков </a:t>
            </a:r>
          </a:p>
          <a:p>
            <a:pPr>
              <a:buNone/>
            </a:pPr>
            <a:r>
              <a:rPr lang="ru-RU" dirty="0" smtClean="0"/>
              <a:t>устанавливает </a:t>
            </a:r>
          </a:p>
          <a:p>
            <a:pPr>
              <a:buNone/>
            </a:pPr>
            <a:r>
              <a:rPr lang="ru-RU" dirty="0" smtClean="0"/>
              <a:t>соответствие </a:t>
            </a:r>
          </a:p>
          <a:p>
            <a:pPr>
              <a:buNone/>
            </a:pPr>
            <a:r>
              <a:rPr lang="ru-RU" dirty="0" smtClean="0"/>
              <a:t>между </a:t>
            </a:r>
            <a:r>
              <a:rPr lang="ru-RU" dirty="0" smtClean="0"/>
              <a:t>гласными буквами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русского </a:t>
            </a:r>
            <a:r>
              <a:rPr lang="ru-RU" dirty="0" smtClean="0"/>
              <a:t>алфавита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Фонемами.</a:t>
            </a:r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5"/>
            <a:ext cx="2286016" cy="326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692696"/>
            <a:ext cx="7643866" cy="55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 smtClean="0"/>
              <a:t>Практическое занятие</a:t>
            </a:r>
            <a:r>
              <a:rPr lang="ru-RU" sz="2900" dirty="0" smtClean="0"/>
              <a:t>:</a:t>
            </a:r>
          </a:p>
          <a:p>
            <a:pPr marL="514350" indent="-514350" algn="just">
              <a:buNone/>
            </a:pPr>
            <a:r>
              <a:rPr lang="ru-RU" sz="3200" dirty="0" smtClean="0"/>
              <a:t>1</a:t>
            </a:r>
            <a:r>
              <a:rPr lang="ru-RU" sz="2800" dirty="0" smtClean="0"/>
              <a:t>. Перекодировать </a:t>
            </a:r>
            <a:r>
              <a:rPr lang="ru-RU" sz="2800" dirty="0" smtClean="0"/>
              <a:t>запись с английской раскладки букв на клавиатуре на русский язык</a:t>
            </a:r>
            <a:r>
              <a:rPr lang="ru-RU" sz="2800" dirty="0" smtClean="0"/>
              <a:t>.</a:t>
            </a:r>
            <a:endParaRPr lang="ru-RU" sz="3200" dirty="0" smtClean="0"/>
          </a:p>
          <a:p>
            <a:pPr marL="514350" indent="-514350">
              <a:buNone/>
            </a:pPr>
            <a:r>
              <a:rPr lang="en-US" sz="3000" dirty="0" err="1" smtClean="0"/>
              <a:t>Byajhvfnbrf</a:t>
            </a:r>
            <a:r>
              <a:rPr lang="en-US" sz="3000" dirty="0" smtClean="0"/>
              <a:t> </a:t>
            </a:r>
            <a:r>
              <a:rPr lang="ru-RU" sz="3000" dirty="0" smtClean="0"/>
              <a:t>- </a:t>
            </a:r>
            <a:r>
              <a:rPr lang="en-US" sz="3000" dirty="0" err="1" smtClean="0"/>
              <a:t>bynthtcysq</a:t>
            </a:r>
            <a:r>
              <a:rPr lang="en-US" sz="3000" dirty="0" smtClean="0"/>
              <a:t> </a:t>
            </a:r>
            <a:r>
              <a:rPr lang="en-US" sz="3000" dirty="0" err="1" smtClean="0"/>
              <a:t>ghtlvtn</a:t>
            </a:r>
            <a:r>
              <a:rPr lang="ru-RU" sz="3000" dirty="0" smtClean="0"/>
              <a:t>/ </a:t>
            </a:r>
            <a:r>
              <a:rPr lang="en-US" sz="3000" dirty="0" err="1" smtClean="0"/>
              <a:t>Yt</a:t>
            </a:r>
            <a:r>
              <a:rPr lang="en-US" sz="3000" dirty="0" smtClean="0"/>
              <a:t> </a:t>
            </a:r>
            <a:r>
              <a:rPr lang="en-US" sz="3000" dirty="0" err="1" smtClean="0"/>
              <a:t>nfr</a:t>
            </a:r>
            <a:r>
              <a:rPr lang="en-US" sz="3000" dirty="0" smtClean="0"/>
              <a:t> kb</a:t>
            </a:r>
            <a:r>
              <a:rPr lang="ru-RU" sz="3000" dirty="0" smtClean="0"/>
              <a:t>&amp;</a:t>
            </a:r>
          </a:p>
          <a:p>
            <a:pPr marL="514350" indent="-514350">
              <a:buAutoNum type="arabicPeriod"/>
            </a:pPr>
            <a:endParaRPr lang="ru-RU" sz="3200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28662" y="3643314"/>
          <a:ext cx="7257594" cy="2500330"/>
        </p:xfrm>
        <a:graphic>
          <a:graphicData uri="http://schemas.openxmlformats.org/presentationml/2006/ole">
            <p:oleObj spid="_x0000_s15362" name="Точечный рисунок" r:id="rId3" imgW="5780952" imgH="1980952" progId="Paint.Pictur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475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500042"/>
            <a:ext cx="7643866" cy="59293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Практическое занятие</a:t>
            </a:r>
            <a:r>
              <a:rPr lang="ru-RU" sz="3100" dirty="0" smtClean="0"/>
              <a:t>:</a:t>
            </a:r>
          </a:p>
          <a:p>
            <a:pPr algn="just">
              <a:buNone/>
            </a:pPr>
            <a:r>
              <a:rPr lang="ru-RU" sz="3100" dirty="0" smtClean="0"/>
              <a:t>2. Перекодировать запись из числовой в текстовую. Цифры соответствуют номеру буквы в русском алфавите</a:t>
            </a:r>
            <a:r>
              <a:rPr lang="ru-RU" sz="3100" dirty="0" smtClean="0"/>
              <a:t>.</a:t>
            </a:r>
          </a:p>
          <a:p>
            <a:pPr algn="just">
              <a:buNone/>
            </a:pPr>
            <a:endParaRPr lang="ru-RU" sz="15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20 18 1 3 12 1 34 9 6 13 6 15 6 6 20 35 19 16 13 15 29 26 12 16 34 2 13 6 19 20 10 20 35 13 1 19 20 16 25 12 1 34 19 34 3 6 19 15 16 32 34 3 34 19 6 15 10 34 12 34 15 1 14 34 13 6 20 10 20 </a:t>
            </a:r>
            <a:r>
              <a:rPr lang="ru-RU" sz="2800" dirty="0" smtClean="0"/>
              <a:t>36</a:t>
            </a: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300" dirty="0" smtClean="0"/>
              <a:t>34 - </a:t>
            </a:r>
            <a:r>
              <a:rPr lang="ru-RU" sz="2300" dirty="0" smtClean="0"/>
              <a:t>пробел  35 </a:t>
            </a:r>
            <a:r>
              <a:rPr lang="ru-RU" sz="2300" dirty="0" smtClean="0"/>
              <a:t>- </a:t>
            </a:r>
            <a:r>
              <a:rPr lang="ru-RU" sz="2300" dirty="0" smtClean="0"/>
              <a:t>запятая  36 </a:t>
            </a:r>
            <a:r>
              <a:rPr lang="ru-RU" sz="2300" dirty="0" smtClean="0"/>
              <a:t>- </a:t>
            </a:r>
            <a:r>
              <a:rPr lang="ru-RU" sz="2300" dirty="0" smtClean="0"/>
              <a:t>точка</a:t>
            </a:r>
            <a:endParaRPr lang="ru-RU" sz="2300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 descr="Qz4YsOuow1ZiaEZ_Vwrm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7133260" cy="26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75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500990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занятие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dirty="0" smtClean="0"/>
              <a:t>3. Закодируйте свое имя с помощью азбуки </a:t>
            </a:r>
            <a:r>
              <a:rPr lang="ru-RU" dirty="0" smtClean="0"/>
              <a:t>Морзе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Например,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500166" y="1928802"/>
          <a:ext cx="6072230" cy="3065215"/>
        </p:xfrm>
        <a:graphic>
          <a:graphicData uri="http://schemas.openxmlformats.org/presentationml/2006/ole">
            <p:oleObj spid="_x0000_s45057" name="Точечный рисунок" r:id="rId3" imgW="6923810" imgH="3514286" progId="Paint.Picture">
              <p:embed/>
            </p:oleObj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571736" y="5357826"/>
          <a:ext cx="4071966" cy="571504"/>
        </p:xfrm>
        <a:graphic>
          <a:graphicData uri="http://schemas.openxmlformats.org/presentationml/2006/ole">
            <p:oleObj spid="_x0000_s45059" name="Точечный рисунок" r:id="rId4" imgW="3820058" imgH="53347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Стр. </a:t>
            </a:r>
            <a:r>
              <a:rPr lang="ru-RU" dirty="0" smtClean="0"/>
              <a:t>24-25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Письменное </a:t>
            </a:r>
            <a:r>
              <a:rPr lang="ru-RU" dirty="0" smtClean="0">
                <a:latin typeface="Times New Roman"/>
                <a:ea typeface="Times New Roman"/>
              </a:rPr>
              <a:t>задание: </a:t>
            </a:r>
            <a:r>
              <a:rPr lang="ru-RU" sz="2000" dirty="0" smtClean="0"/>
              <a:t>Перекодировать </a:t>
            </a:r>
            <a:r>
              <a:rPr lang="ru-RU" sz="2000" dirty="0" smtClean="0"/>
              <a:t>запись из текстовой в числовую. Цифры соответствуют номеру буквы в русском алфавите.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Смотрит </a:t>
            </a:r>
            <a:r>
              <a:rPr lang="ru-RU" dirty="0" smtClean="0"/>
              <a:t>солнышко в окошко, </a:t>
            </a:r>
            <a:r>
              <a:rPr lang="ru-RU" dirty="0" smtClean="0"/>
              <a:t>светит </a:t>
            </a:r>
            <a:r>
              <a:rPr lang="ru-RU" dirty="0" smtClean="0"/>
              <a:t>в нашу комнатку, мы захлопаем в ладошки, очень рады солнышку.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840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276</TotalTime>
  <Words>352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Кнопка</vt:lpstr>
      <vt:lpstr>Изображение Paintbrush</vt:lpstr>
      <vt:lpstr>Кодирование информации</vt:lpstr>
      <vt:lpstr>Код</vt:lpstr>
      <vt:lpstr>Перекодирование информации из одной знаковой системы в другую</vt:lpstr>
      <vt:lpstr>Примеры перекодирования</vt:lpstr>
      <vt:lpstr>Средства перекодирования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50</cp:revision>
  <dcterms:created xsi:type="dcterms:W3CDTF">2015-01-11T15:58:15Z</dcterms:created>
  <dcterms:modified xsi:type="dcterms:W3CDTF">2015-09-20T06:13:03Z</dcterms:modified>
</cp:coreProperties>
</file>