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65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90" d="100"/>
          <a:sy n="90" d="100"/>
        </p:scale>
        <p:origin x="-9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357298"/>
            <a:ext cx="7143800" cy="35719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Человек и информация</a:t>
            </a:r>
            <a:r>
              <a:rPr lang="ru-RU" sz="6000" b="1" dirty="0" smtClean="0"/>
              <a:t>.</a:t>
            </a:r>
            <a:br>
              <a:rPr lang="ru-RU" sz="6000" b="1" dirty="0" smtClean="0"/>
            </a:br>
            <a:r>
              <a:rPr lang="ru-RU" sz="6000" b="1" dirty="0" smtClean="0"/>
              <a:t>Информационные </a:t>
            </a:r>
            <a:r>
              <a:rPr lang="ru-RU" sz="6000" b="1" dirty="0" smtClean="0"/>
              <a:t>процессы в </a:t>
            </a:r>
            <a:r>
              <a:rPr lang="ru-RU" sz="6000" b="1" dirty="0" smtClean="0"/>
              <a:t>технике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643866" cy="137714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Информация и информационные процессы в </a:t>
            </a:r>
            <a:r>
              <a:rPr lang="ru-RU" sz="3200" b="1" dirty="0" smtClean="0"/>
              <a:t>технике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928802"/>
            <a:ext cx="7572428" cy="41434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Информационные процессы </a:t>
            </a:r>
            <a:r>
              <a:rPr lang="ru-RU" dirty="0" smtClean="0"/>
              <a:t>– </a:t>
            </a:r>
            <a:r>
              <a:rPr lang="ru-RU" dirty="0" err="1" smtClean="0"/>
              <a:t>процессы</a:t>
            </a:r>
            <a:r>
              <a:rPr lang="ru-RU" dirty="0" smtClean="0"/>
              <a:t>, связанные с приемом, хранением, обработкой </a:t>
            </a:r>
            <a:r>
              <a:rPr lang="ru-RU" dirty="0" smtClean="0"/>
              <a:t>и </a:t>
            </a:r>
            <a:r>
              <a:rPr lang="ru-RU" dirty="0" smtClean="0"/>
              <a:t>передачей информации.</a:t>
            </a:r>
          </a:p>
          <a:p>
            <a:pPr>
              <a:buNone/>
            </a:pPr>
            <a:r>
              <a:rPr lang="ru-RU" dirty="0" smtClean="0"/>
              <a:t>Функционирование систем управления техническими устройствами связано с информационными </a:t>
            </a:r>
            <a:r>
              <a:rPr lang="ru-RU" dirty="0" smtClean="0"/>
              <a:t>процессами.</a:t>
            </a:r>
          </a:p>
          <a:p>
            <a:pPr>
              <a:buNone/>
            </a:pPr>
            <a:r>
              <a:rPr lang="ru-RU" dirty="0" smtClean="0"/>
              <a:t>Системы управления встроены практически во всю современную бытовую технику, станки с числовым программным управлением, транспортные средства и пр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9"/>
            <a:ext cx="6965245" cy="100013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Информация и информационные процессы в технике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857364"/>
            <a:ext cx="7429552" cy="386570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Главную </a:t>
            </a:r>
            <a:r>
              <a:rPr lang="ru-RU" dirty="0" smtClean="0"/>
              <a:t>роль в процессе управления выполняет </a:t>
            </a:r>
            <a:r>
              <a:rPr lang="ru-RU" dirty="0" smtClean="0"/>
              <a:t>человек или встроенный </a:t>
            </a:r>
            <a:r>
              <a:rPr lang="ru-RU" dirty="0" smtClean="0"/>
              <a:t>в техническое устройство </a:t>
            </a:r>
            <a:r>
              <a:rPr lang="ru-RU" b="1" dirty="0" smtClean="0"/>
              <a:t>микропроцессор </a:t>
            </a:r>
            <a:r>
              <a:rPr lang="ru-RU" dirty="0" smtClean="0"/>
              <a:t>или подключенный компьютер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Например, управление полетом самолета может осуществлять летчик или в режиме автопилота бортовой компьютер.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965245" cy="94852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Информация и информационные процессы в технике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00174"/>
            <a:ext cx="7429552" cy="3603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Первый микропроцессор </a:t>
            </a:r>
            <a:r>
              <a:rPr lang="ru-RU" dirty="0" err="1" smtClean="0"/>
              <a:t>Intel</a:t>
            </a:r>
            <a:r>
              <a:rPr lang="ru-RU" dirty="0" smtClean="0"/>
              <a:t> </a:t>
            </a:r>
            <a:r>
              <a:rPr lang="ru-RU" dirty="0" smtClean="0"/>
              <a:t>4004 был </a:t>
            </a:r>
            <a:r>
              <a:rPr lang="ru-RU" dirty="0" smtClean="0"/>
              <a:t>разработан в 1971 году специально для использования в автоматизированных системах управления.</a:t>
            </a:r>
          </a:p>
          <a:p>
            <a:pPr>
              <a:buNone/>
            </a:pPr>
            <a:r>
              <a:rPr lang="ru-RU" dirty="0" smtClean="0"/>
              <a:t>Процессор включал 2300 электронных переключателей, обладал памятью объемом 640 байтов и мог выполнять 100 тысяч операций в </a:t>
            </a:r>
            <a:r>
              <a:rPr lang="ru-RU" dirty="0" smtClean="0"/>
              <a:t>секунду.</a:t>
            </a:r>
            <a:endParaRPr lang="ru-RU" dirty="0"/>
          </a:p>
        </p:txBody>
      </p:sp>
      <p:pic>
        <p:nvPicPr>
          <p:cNvPr id="23555" name="Picture 3" descr="intel%20computers%20history%20integrated%20circuit%20microprocessors%201920x1200%20wallpaper_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143380"/>
            <a:ext cx="3314712" cy="207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397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428868"/>
            <a:ext cx="7643866" cy="38576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Робот</a:t>
            </a:r>
            <a:r>
              <a:rPr lang="ru-RU" dirty="0" smtClean="0"/>
              <a:t> - автоматическое устройство, предназначенное </a:t>
            </a:r>
            <a:r>
              <a:rPr lang="ru-RU" dirty="0" smtClean="0"/>
              <a:t>для осуществления </a:t>
            </a:r>
            <a:r>
              <a:rPr lang="ru-RU" dirty="0" smtClean="0"/>
              <a:t>производственных, научных и других работ.</a:t>
            </a:r>
          </a:p>
          <a:p>
            <a:pPr>
              <a:buNone/>
            </a:pPr>
            <a:endParaRPr lang="ru-RU" sz="1300" dirty="0" smtClean="0"/>
          </a:p>
          <a:p>
            <a:pPr>
              <a:buNone/>
            </a:pPr>
            <a:r>
              <a:rPr lang="ru-RU" dirty="0" smtClean="0"/>
              <a:t>Промышленные роботы </a:t>
            </a:r>
            <a:r>
              <a:rPr lang="ru-RU" dirty="0" smtClean="0"/>
              <a:t>заменяют человека: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отраслях производства, где требуется проведение утомительных и однообразных работ </a:t>
            </a:r>
            <a:r>
              <a:rPr lang="ru-RU" dirty="0" smtClean="0"/>
              <a:t>(конвейерная </a:t>
            </a:r>
            <a:r>
              <a:rPr lang="ru-RU" dirty="0" smtClean="0"/>
              <a:t>сборка автомобилей и электронных устройств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опасных технических работ </a:t>
            </a:r>
            <a:r>
              <a:rPr lang="ru-RU" dirty="0" smtClean="0"/>
              <a:t>(работа </a:t>
            </a:r>
            <a:r>
              <a:rPr lang="ru-RU" dirty="0" smtClean="0"/>
              <a:t>с радиоактивными материалами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работ</a:t>
            </a:r>
            <a:r>
              <a:rPr lang="ru-RU" dirty="0" smtClean="0"/>
              <a:t>, где присутствие человека физически невозможно </a:t>
            </a:r>
            <a:r>
              <a:rPr lang="ru-RU" dirty="0" smtClean="0"/>
              <a:t>(автоматические </a:t>
            </a:r>
            <a:r>
              <a:rPr lang="ru-RU" dirty="0" smtClean="0"/>
              <a:t>космические и глубоководные аппараты</a:t>
            </a:r>
            <a:r>
              <a:rPr lang="ru-RU" dirty="0" smtClean="0"/>
              <a:t>).</a:t>
            </a:r>
            <a:endParaRPr lang="ru-RU" dirty="0" smtClean="0"/>
          </a:p>
        </p:txBody>
      </p:sp>
      <p:pic>
        <p:nvPicPr>
          <p:cNvPr id="24578" name="Picture 2" descr="93cd61a9c6b8a00b7e07cba60b0362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1266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robot-kopek-berk_12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714356"/>
            <a:ext cx="1381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9690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Информационные и коммуникационные технологии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19256"/>
            <a:ext cx="7572428" cy="409582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Информационные и коммуникационные технологии </a:t>
            </a: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smtClean="0"/>
              <a:t>совокупностью методов, устройств и производственных процессов, используемых обществом для сбора, хранения, обработки и распространения информации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Информация - главный ресурс в </a:t>
            </a:r>
            <a:r>
              <a:rPr lang="ru-RU" dirty="0" smtClean="0"/>
              <a:t>современном информационном </a:t>
            </a:r>
            <a:r>
              <a:rPr lang="ru-RU" dirty="0" smtClean="0"/>
              <a:t>обществе.</a:t>
            </a:r>
          </a:p>
          <a:p>
            <a:pPr>
              <a:buNone/>
            </a:pPr>
            <a:r>
              <a:rPr lang="ru-RU" dirty="0" smtClean="0"/>
              <a:t>Универсальным устройством обработки информации является </a:t>
            </a:r>
            <a:r>
              <a:rPr lang="ru-RU" dirty="0" smtClean="0"/>
              <a:t>компьютер.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692696"/>
            <a:ext cx="7572428" cy="5593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dirty="0" smtClean="0"/>
              <a:t>Практическое </a:t>
            </a:r>
            <a:r>
              <a:rPr lang="ru-RU" sz="2900" dirty="0" smtClean="0"/>
              <a:t>занятие</a:t>
            </a:r>
            <a:r>
              <a:rPr lang="ru-RU" sz="2900" dirty="0" smtClean="0"/>
              <a:t>:</a:t>
            </a:r>
          </a:p>
          <a:p>
            <a:pPr marL="0" indent="0">
              <a:buNone/>
            </a:pPr>
            <a:r>
              <a:rPr lang="ru-RU" sz="2900" dirty="0" smtClean="0"/>
              <a:t>Установите соответствие:</a:t>
            </a:r>
            <a:endParaRPr lang="ru-RU" sz="29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2214554"/>
          <a:ext cx="7358114" cy="371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4929222"/>
              </a:tblGrid>
              <a:tr h="3285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Свойство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</a:tr>
              <a:tr h="575039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Актуальность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выражена на языке, доступном получателю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5039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достаточна для понимания задачи и принятия решения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5039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Достоверность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обеспечивает решение поставленной задачи, нужна для того чтобы принимать правильные решения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5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Полнота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важна и существенна для настоящего времени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5039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Понятность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отражает истинное положение дел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475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56084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 marL="0" indent="0">
              <a:buNone/>
            </a:pPr>
            <a:endParaRPr lang="ru-RU" sz="2800" dirty="0" smtClean="0"/>
          </a:p>
          <a:p>
            <a:pPr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Стр. </a:t>
            </a:r>
            <a:r>
              <a:rPr lang="ru-RU" sz="2800" dirty="0" smtClean="0"/>
              <a:t>12-18</a:t>
            </a:r>
            <a:r>
              <a:rPr lang="ru-RU" sz="2800" dirty="0" smtClean="0">
                <a:latin typeface="Times New Roman"/>
                <a:ea typeface="Times New Roman"/>
              </a:rPr>
              <a:t>.</a:t>
            </a:r>
            <a:endParaRPr lang="ru-RU" sz="2800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Письменное задание: </a:t>
            </a:r>
            <a:r>
              <a:rPr lang="ru-RU" sz="2800" dirty="0" smtClean="0"/>
              <a:t>приведите </a:t>
            </a:r>
            <a:r>
              <a:rPr lang="ru-RU" sz="2800" dirty="0" smtClean="0"/>
              <a:t>примеры использования роботов в различных сферах </a:t>
            </a:r>
            <a:r>
              <a:rPr lang="ru-RU" sz="2800" dirty="0" smtClean="0"/>
              <a:t>деятельности.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04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643866" cy="120248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Человек: информация и информационные </a:t>
            </a:r>
            <a:r>
              <a:rPr lang="ru-RU" sz="3600" b="1" dirty="0" smtClean="0"/>
              <a:t>процессы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3116"/>
            <a:ext cx="7643866" cy="45005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Человек существует в «море» </a:t>
            </a:r>
            <a:r>
              <a:rPr lang="ru-RU" dirty="0" smtClean="0"/>
              <a:t>информации:</a:t>
            </a:r>
          </a:p>
          <a:p>
            <a:r>
              <a:rPr lang="ru-RU" dirty="0" smtClean="0"/>
              <a:t>постоянно </a:t>
            </a:r>
            <a:r>
              <a:rPr lang="ru-RU" dirty="0" smtClean="0"/>
              <a:t>получает информацию из окружающего мира с помощью органов </a:t>
            </a:r>
            <a:r>
              <a:rPr lang="ru-RU" dirty="0" smtClean="0"/>
              <a:t>чувств,</a:t>
            </a:r>
          </a:p>
          <a:p>
            <a:r>
              <a:rPr lang="ru-RU" dirty="0" smtClean="0"/>
              <a:t> </a:t>
            </a:r>
            <a:r>
              <a:rPr lang="ru-RU" dirty="0" smtClean="0"/>
              <a:t>хранит ее в своей памяти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smtClean="0"/>
              <a:t>анализирует с помощью </a:t>
            </a:r>
            <a:r>
              <a:rPr lang="ru-RU" dirty="0" smtClean="0"/>
              <a:t>мышления,</a:t>
            </a:r>
          </a:p>
          <a:p>
            <a:r>
              <a:rPr lang="ru-RU" dirty="0" smtClean="0"/>
              <a:t>обменивается </a:t>
            </a:r>
            <a:r>
              <a:rPr lang="ru-RU" dirty="0" smtClean="0"/>
              <a:t>информацией с другими людьми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6965245" cy="105960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Способы восприятия информации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7572428" cy="47149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зрения </a:t>
            </a:r>
            <a:r>
              <a:rPr lang="ru-RU" dirty="0" smtClean="0"/>
              <a:t>— с помощью </a:t>
            </a:r>
            <a:r>
              <a:rPr lang="ru-RU" dirty="0" smtClean="0"/>
              <a:t>глаз - в </a:t>
            </a:r>
            <a:r>
              <a:rPr lang="ru-RU" dirty="0" smtClean="0"/>
              <a:t>форме зрительных образов;</a:t>
            </a:r>
          </a:p>
          <a:p>
            <a:r>
              <a:rPr lang="ru-RU" dirty="0" smtClean="0"/>
              <a:t>слуха </a:t>
            </a:r>
            <a:r>
              <a:rPr lang="ru-RU" dirty="0" smtClean="0"/>
              <a:t>— с помощью ушей </a:t>
            </a:r>
            <a:r>
              <a:rPr lang="ru-RU" dirty="0" smtClean="0"/>
              <a:t>- звуки </a:t>
            </a:r>
            <a:r>
              <a:rPr lang="ru-RU" dirty="0" smtClean="0"/>
              <a:t>(речь, музыка, шум и т. д.);</a:t>
            </a:r>
          </a:p>
          <a:p>
            <a:r>
              <a:rPr lang="ru-RU" dirty="0" smtClean="0"/>
              <a:t>обоняния </a:t>
            </a:r>
            <a:r>
              <a:rPr lang="ru-RU" dirty="0" smtClean="0"/>
              <a:t>— с помощью специальных рецепторов носа </a:t>
            </a:r>
            <a:r>
              <a:rPr lang="ru-RU" dirty="0" smtClean="0"/>
              <a:t>в - </a:t>
            </a:r>
            <a:r>
              <a:rPr lang="ru-RU" dirty="0" smtClean="0"/>
              <a:t>запахи;</a:t>
            </a:r>
          </a:p>
          <a:p>
            <a:r>
              <a:rPr lang="ru-RU" dirty="0" smtClean="0"/>
              <a:t>вкуса </a:t>
            </a:r>
            <a:r>
              <a:rPr lang="ru-RU" dirty="0" smtClean="0"/>
              <a:t>— рецепторы языка </a:t>
            </a:r>
            <a:r>
              <a:rPr lang="ru-RU" dirty="0" smtClean="0"/>
              <a:t>- различить </a:t>
            </a:r>
            <a:r>
              <a:rPr lang="ru-RU" dirty="0" smtClean="0"/>
              <a:t>сладкое, соленое, кислое и горькое;</a:t>
            </a:r>
          </a:p>
          <a:p>
            <a:r>
              <a:rPr lang="ru-RU" dirty="0" smtClean="0"/>
              <a:t>осязания </a:t>
            </a:r>
            <a:r>
              <a:rPr lang="ru-RU" dirty="0" smtClean="0"/>
              <a:t>— рецепторы кожи </a:t>
            </a:r>
            <a:r>
              <a:rPr lang="ru-RU" dirty="0" smtClean="0"/>
              <a:t>- температура </a:t>
            </a:r>
            <a:r>
              <a:rPr lang="ru-RU" dirty="0" smtClean="0"/>
              <a:t>объектов и </a:t>
            </a:r>
            <a:r>
              <a:rPr lang="ru-RU" dirty="0" smtClean="0"/>
              <a:t>тип </a:t>
            </a:r>
            <a:r>
              <a:rPr lang="ru-RU" dirty="0" smtClean="0"/>
              <a:t>их поверхности (гладкая, шершавая и т. д.).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Поведение человека строится на основе анализа информационных сигналов.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Человек получает информацию:</a:t>
            </a:r>
          </a:p>
          <a:p>
            <a:pPr>
              <a:buNone/>
            </a:pPr>
            <a:r>
              <a:rPr lang="ru-RU" dirty="0" smtClean="0"/>
              <a:t>90% - </a:t>
            </a:r>
            <a:r>
              <a:rPr lang="ru-RU" dirty="0" smtClean="0"/>
              <a:t>с помощью зрения,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9</a:t>
            </a:r>
            <a:r>
              <a:rPr lang="ru-RU" dirty="0" smtClean="0"/>
              <a:t>% — с помощью </a:t>
            </a:r>
            <a:r>
              <a:rPr lang="ru-RU" dirty="0" smtClean="0"/>
              <a:t>слуха</a:t>
            </a:r>
          </a:p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% — с помощью других органов чувств (обоняния, осязания и вкуса</a:t>
            </a:r>
            <a:r>
              <a:rPr lang="ru-RU" dirty="0" smtClean="0"/>
              <a:t>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965245" cy="8969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Информация в форме </a:t>
            </a:r>
            <a:r>
              <a:rPr lang="ru-RU" sz="3600" b="1" dirty="0" smtClean="0"/>
              <a:t>сообщений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500990" cy="49292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процессе общения с другими людьми человек передает и получает информацию в форме </a:t>
            </a:r>
            <a:r>
              <a:rPr lang="ru-RU" dirty="0" smtClean="0"/>
              <a:t>сообщений.</a:t>
            </a:r>
          </a:p>
          <a:p>
            <a:pPr>
              <a:buNone/>
            </a:pPr>
            <a:r>
              <a:rPr lang="ru-RU" dirty="0" smtClean="0"/>
              <a:t>Для </a:t>
            </a:r>
            <a:r>
              <a:rPr lang="ru-RU" dirty="0" smtClean="0"/>
              <a:t>передачи информации использовался язык жестов, затем появилась устная речь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В настоящее время обмен сообщениями между людьми производится с помощью сотен естественных языков (русского, английского и т. д</a:t>
            </a:r>
            <a:r>
              <a:rPr lang="ru-RU" dirty="0" smtClean="0"/>
              <a:t>.).</a:t>
            </a:r>
          </a:p>
          <a:p>
            <a:pPr>
              <a:buNone/>
            </a:pPr>
            <a:r>
              <a:rPr lang="ru-RU" dirty="0" smtClean="0"/>
              <a:t>Понятность — это одно из свойств информации.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965245" cy="10397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Библейская легенда </a:t>
            </a:r>
            <a:r>
              <a:rPr lang="ru-RU" sz="3600" b="1" dirty="0" smtClean="0"/>
              <a:t>о вавилонском столпотворении</a:t>
            </a:r>
            <a:endParaRPr lang="ru-RU" sz="3600" b="1" dirty="0"/>
          </a:p>
        </p:txBody>
      </p:sp>
      <p:pic>
        <p:nvPicPr>
          <p:cNvPr id="1026" name="Picture 2" descr="Brueghel-tower-of-bab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928802"/>
            <a:ext cx="547691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965245" cy="96834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Информация в форме знаний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572428" cy="435771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Потребность </a:t>
            </a:r>
            <a:r>
              <a:rPr lang="ru-RU" dirty="0" smtClean="0"/>
              <a:t>накопления информации для ее передачи во времени из поколения в поколение и передачи в пространстве на большие </a:t>
            </a:r>
            <a:r>
              <a:rPr lang="ru-RU" dirty="0" smtClean="0"/>
              <a:t>расстояния спровоцировала появление письменности.</a:t>
            </a:r>
          </a:p>
          <a:p>
            <a:pPr>
              <a:buNone/>
            </a:pPr>
            <a:r>
              <a:rPr lang="ru-RU" dirty="0" smtClean="0"/>
              <a:t>Первые носители </a:t>
            </a:r>
            <a:r>
              <a:rPr lang="ru-RU" dirty="0" smtClean="0"/>
              <a:t>информации </a:t>
            </a:r>
            <a:r>
              <a:rPr lang="ru-RU" dirty="0" smtClean="0"/>
              <a:t>- шумерские глиняные таблички </a:t>
            </a:r>
            <a:r>
              <a:rPr lang="ru-RU" dirty="0" smtClean="0"/>
              <a:t>и </a:t>
            </a:r>
            <a:r>
              <a:rPr lang="ru-RU" dirty="0" smtClean="0"/>
              <a:t>древнеегипетские папирусы.</a:t>
            </a:r>
            <a:endParaRPr lang="ru-RU" dirty="0"/>
          </a:p>
        </p:txBody>
      </p:sp>
      <p:pic>
        <p:nvPicPr>
          <p:cNvPr id="2050" name="Picture 2" descr="http://files.torakid.com/articles/121023_1350997553_0110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071942"/>
            <a:ext cx="2214578" cy="222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tub.rutube.ru/thumbs-wide/df/10/df106fbdc9bae11b04e2a2289ea4fea4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214818"/>
            <a:ext cx="3809985" cy="214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3978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Информация в форме знаний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19256"/>
            <a:ext cx="7358114" cy="40958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Полнота и точность — это еще два свойства </a:t>
            </a:r>
            <a:r>
              <a:rPr lang="ru-RU" dirty="0" smtClean="0"/>
              <a:t>информации.</a:t>
            </a:r>
          </a:p>
          <a:p>
            <a:pPr>
              <a:buNone/>
            </a:pPr>
            <a:r>
              <a:rPr lang="ru-RU" dirty="0" smtClean="0"/>
              <a:t>Процесс систематического научного познания окружающего мира, в котором информация рассматривается как знания, начался с середины XV века после изобретения книгопечатания.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Носители информации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00174"/>
            <a:ext cx="7572428" cy="36038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 долговременного хранения знаний (передачи из поколения в поколение) и распространения их в</a:t>
            </a:r>
            <a:r>
              <a:rPr lang="ru-RU" b="1" dirty="0" smtClean="0"/>
              <a:t> </a:t>
            </a:r>
            <a:r>
              <a:rPr lang="ru-RU" dirty="0" smtClean="0"/>
              <a:t>обществе (тиражирования) необходимы </a:t>
            </a:r>
            <a:r>
              <a:rPr lang="ru-RU" dirty="0" smtClean="0">
                <a:solidFill>
                  <a:srgbClr val="FF0000"/>
                </a:solidFill>
              </a:rPr>
              <a:t>носители </a:t>
            </a:r>
            <a:r>
              <a:rPr lang="ru-RU" dirty="0" smtClean="0">
                <a:solidFill>
                  <a:srgbClr val="FF0000"/>
                </a:solidFill>
              </a:rPr>
              <a:t>информации.</a:t>
            </a:r>
          </a:p>
          <a:p>
            <a:pPr>
              <a:buNone/>
            </a:pPr>
            <a:r>
              <a:rPr lang="ru-RU" dirty="0" smtClean="0"/>
              <a:t>Носители:</a:t>
            </a:r>
          </a:p>
          <a:p>
            <a:pPr>
              <a:buNone/>
            </a:pPr>
            <a:r>
              <a:rPr lang="ru-RU" dirty="0" smtClean="0"/>
              <a:t>бумага</a:t>
            </a:r>
            <a:r>
              <a:rPr lang="ru-RU" dirty="0" smtClean="0"/>
              <a:t>, фото- и кинопленка, магнитные </a:t>
            </a:r>
            <a:r>
              <a:rPr lang="ru-RU" dirty="0" smtClean="0"/>
              <a:t>носители </a:t>
            </a:r>
            <a:r>
              <a:rPr lang="ru-RU" dirty="0" smtClean="0"/>
              <a:t>(аудио- и видеопленки, гибкие и жесткие диски)</a:t>
            </a:r>
            <a:r>
              <a:rPr lang="ru-RU" dirty="0" smtClean="0"/>
              <a:t>, </a:t>
            </a:r>
            <a:r>
              <a:rPr lang="ru-RU" dirty="0" smtClean="0"/>
              <a:t>оптические носители (CD- </a:t>
            </a:r>
            <a:r>
              <a:rPr lang="ru-RU" i="1" dirty="0" smtClean="0"/>
              <a:t>и </a:t>
            </a:r>
            <a:r>
              <a:rPr lang="ru-RU" dirty="0" smtClean="0"/>
              <a:t>DVD-диски</a:t>
            </a:r>
            <a:r>
              <a:rPr lang="ru-RU" dirty="0" smtClean="0"/>
              <a:t>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0" name="Picture 2" descr="1074212__visual-paradox-bible-gutenberg-images_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786322"/>
            <a:ext cx="2071702" cy="1296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11_12_9_pr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786322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5403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Информация в форме знаний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19257"/>
            <a:ext cx="7286676" cy="36038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Информация </a:t>
            </a:r>
            <a:r>
              <a:rPr lang="ru-RU" dirty="0" smtClean="0"/>
              <a:t>должна быть достоверной, актуальной и </a:t>
            </a:r>
            <a:r>
              <a:rPr lang="ru-RU" dirty="0" smtClean="0"/>
              <a:t>полезной.</a:t>
            </a:r>
          </a:p>
          <a:p>
            <a:pPr>
              <a:buNone/>
            </a:pPr>
            <a:r>
              <a:rPr lang="ru-RU" dirty="0" smtClean="0"/>
              <a:t>Это свойства информации, важные для СМИ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Бесполезная информация создает информационный шум, который затрудняет восприятие полезной информации.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219</TotalTime>
  <Words>702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Человек и информация. Информационные процессы в технике</vt:lpstr>
      <vt:lpstr>Человек: информация и информационные процессы</vt:lpstr>
      <vt:lpstr>Способы восприятия информации</vt:lpstr>
      <vt:lpstr>Информация в форме сообщений</vt:lpstr>
      <vt:lpstr>Библейская легенда о вавилонском столпотворении</vt:lpstr>
      <vt:lpstr>Информация в форме знаний</vt:lpstr>
      <vt:lpstr>Информация в форме знаний</vt:lpstr>
      <vt:lpstr>Носители информации</vt:lpstr>
      <vt:lpstr>Информация в форме знаний</vt:lpstr>
      <vt:lpstr>Информация и информационные процессы в технике</vt:lpstr>
      <vt:lpstr>Информация и информационные процессы в технике</vt:lpstr>
      <vt:lpstr>Информация и информационные процессы в технике</vt:lpstr>
      <vt:lpstr>Роботы</vt:lpstr>
      <vt:lpstr>Информационные и коммуникационные технологии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Corvinis</cp:lastModifiedBy>
  <cp:revision>31</cp:revision>
  <dcterms:created xsi:type="dcterms:W3CDTF">2015-01-11T15:58:15Z</dcterms:created>
  <dcterms:modified xsi:type="dcterms:W3CDTF">2015-09-08T16:03:05Z</dcterms:modified>
</cp:coreProperties>
</file>