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4" r:id="rId1"/>
  </p:sldMasterIdLst>
  <p:sldIdLst>
    <p:sldId id="256" r:id="rId2"/>
    <p:sldId id="257" r:id="rId3"/>
    <p:sldId id="258" r:id="rId4"/>
    <p:sldId id="259" r:id="rId5"/>
    <p:sldId id="274" r:id="rId6"/>
    <p:sldId id="275" r:id="rId7"/>
    <p:sldId id="276" r:id="rId8"/>
    <p:sldId id="277" r:id="rId9"/>
    <p:sldId id="262" r:id="rId10"/>
    <p:sldId id="264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891821" y="5617774"/>
            <a:ext cx="7382935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989952" y="1016990"/>
            <a:ext cx="7179733" cy="4831643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90600" y="1009650"/>
            <a:ext cx="7179733" cy="4831643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769521" y="702069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7855433" y="749720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27201" y="1794935"/>
            <a:ext cx="5723468" cy="1828090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27200" y="3736622"/>
            <a:ext cx="5712179" cy="15240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70676" y="5357592"/>
            <a:ext cx="1213821" cy="365125"/>
          </a:xfrm>
        </p:spPr>
        <p:txBody>
          <a:bodyPr/>
          <a:lstStyle/>
          <a:p>
            <a:fld id="{B4C71EC6-210F-42DE-9C53-41977AD35B3D}" type="datetimeFigureOut">
              <a:rPr lang="ru-RU" smtClean="0"/>
              <a:pPr/>
              <a:t>10.04.2015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74044" y="5357592"/>
            <a:ext cx="5034845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13930" y="5357592"/>
            <a:ext cx="554023" cy="365125"/>
          </a:xfrm>
        </p:spPr>
        <p:txBody>
          <a:bodyPr/>
          <a:lstStyle>
            <a:lvl1pPr algn="ctr">
              <a:defRPr/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10.04.2015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1" y="925690"/>
            <a:ext cx="1430867" cy="476391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98221" y="1106312"/>
            <a:ext cx="5178779" cy="440266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10.04.2015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10.04.2015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979" y="2239430"/>
            <a:ext cx="6254044" cy="1362075"/>
          </a:xfrm>
        </p:spPr>
        <p:txBody>
          <a:bodyPr anchor="b"/>
          <a:lstStyle>
            <a:lvl1pPr algn="ctr">
              <a:defRPr sz="4000" b="0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6267" y="3725334"/>
            <a:ext cx="6231467" cy="1309511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10.04.2015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10.04.2015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298448" y="2121407"/>
            <a:ext cx="3200400" cy="360273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63440" y="2119313"/>
            <a:ext cx="3200400" cy="360521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57869" y="2122312"/>
            <a:ext cx="2939521" cy="820208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10669" y="2122311"/>
            <a:ext cx="2944368" cy="822960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10.04.2015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1298448" y="2944368"/>
            <a:ext cx="3227832" cy="277977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45151" y="2944813"/>
            <a:ext cx="3227832" cy="277977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10.04.2015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10.04.2015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" name="Freeform 1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 rot="60000">
            <a:off x="4471416" y="603504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 rot="21540000">
            <a:off x="749808" y="576072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8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9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8976" y="2020042"/>
            <a:ext cx="3064827" cy="1503037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rot="60000">
            <a:off x="4854291" y="1150993"/>
            <a:ext cx="3020792" cy="4625489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48125" y="3623748"/>
            <a:ext cx="3048891" cy="2100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1698" y="5885672"/>
            <a:ext cx="1213821" cy="365125"/>
          </a:xfrm>
        </p:spPr>
        <p:txBody>
          <a:bodyPr/>
          <a:lstStyle/>
          <a:p>
            <a:fld id="{B4C71EC6-210F-42DE-9C53-41977AD35B3D}" type="datetimeFigureOut">
              <a:rPr lang="ru-RU" smtClean="0"/>
              <a:pPr/>
              <a:t>10.04.2015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54" y="5829261"/>
            <a:ext cx="3522607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57313" y="5896961"/>
            <a:ext cx="554023" cy="365125"/>
          </a:xfrm>
        </p:spPr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1" name="Freeform 3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5058" y="575769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 rot="60000">
            <a:off x="4464768" y="603920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5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6424" y="2020824"/>
            <a:ext cx="3063240" cy="1499616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60000">
            <a:off x="4898615" y="1207272"/>
            <a:ext cx="2913863" cy="4539412"/>
          </a:xfrm>
          <a:ln w="101600" cap="rnd">
            <a:solidFill>
              <a:srgbClr val="FFFFFF"/>
            </a:solidFill>
          </a:ln>
          <a:effectLst>
            <a:outerShdw blurRad="889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52144" y="3621024"/>
            <a:ext cx="3044952" cy="210312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5936" y="5888737"/>
            <a:ext cx="1213821" cy="365125"/>
          </a:xfrm>
        </p:spPr>
        <p:txBody>
          <a:bodyPr/>
          <a:lstStyle/>
          <a:p>
            <a:fld id="{B4C71EC6-210F-42DE-9C53-41977AD35B3D}" type="datetimeFigureOut">
              <a:rPr lang="ru-RU" smtClean="0"/>
              <a:pPr/>
              <a:t>10.04.2015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69" y="5831037"/>
            <a:ext cx="3319043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62089" y="5900026"/>
            <a:ext cx="554023" cy="365125"/>
          </a:xfrm>
        </p:spPr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628650" y="6069330"/>
            <a:ext cx="792099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31520" y="575310"/>
            <a:ext cx="7696200" cy="5715000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31520" y="576072"/>
            <a:ext cx="7696200" cy="5715000"/>
          </a:xfrm>
          <a:prstGeom prst="rect">
            <a:avLst/>
          </a:prstGeom>
          <a:blipFill dpi="0" rotWithShape="1">
            <a:blip r:embed="rId13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1435684">
            <a:off x="543741" y="273091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4096196">
            <a:off x="8115079" y="298163"/>
            <a:ext cx="566928" cy="566928"/>
          </a:xfrm>
          <a:prstGeom prst="rect">
            <a:avLst/>
          </a:prstGeom>
          <a:noFill/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5023" y="817582"/>
            <a:ext cx="6965245" cy="12024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63040" y="2119257"/>
            <a:ext cx="6196405" cy="360381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54588" y="5809152"/>
            <a:ext cx="12138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B4C71EC6-210F-42DE-9C53-41977AD35B3D}" type="datetimeFigureOut">
              <a:rPr lang="ru-RU" smtClean="0"/>
              <a:pPr/>
              <a:t>10.04.2015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4401" y="5809152"/>
            <a:ext cx="55401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70202" y="5809152"/>
            <a:ext cx="55402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2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1168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7432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87624" y="1988840"/>
            <a:ext cx="6800751" cy="2369424"/>
          </a:xfrm>
        </p:spPr>
        <p:txBody>
          <a:bodyPr>
            <a:normAutofit fontScale="90000"/>
          </a:bodyPr>
          <a:lstStyle/>
          <a:p>
            <a:r>
              <a:rPr lang="ru-RU" sz="6000" dirty="0" smtClean="0"/>
              <a:t>Электронная коммерция в Интернете</a:t>
            </a:r>
            <a:endParaRPr lang="ru-RU" sz="6000" dirty="0"/>
          </a:p>
        </p:txBody>
      </p:sp>
    </p:spTree>
    <p:extLst>
      <p:ext uri="{BB962C8B-B14F-4D97-AF65-F5344CB8AC3E}">
        <p14:creationId xmlns:p14="http://schemas.microsoft.com/office/powerpoint/2010/main" val="65668508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27584" y="692696"/>
            <a:ext cx="7560840" cy="54006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800" dirty="0" smtClean="0"/>
              <a:t>Домашнее задание:</a:t>
            </a:r>
          </a:p>
          <a:p>
            <a:pPr marL="0" indent="0">
              <a:buNone/>
            </a:pPr>
            <a:endParaRPr lang="ru-RU" sz="2800" dirty="0" smtClean="0"/>
          </a:p>
          <a:p>
            <a:pPr marL="0" indent="0">
              <a:buNone/>
            </a:pPr>
            <a:r>
              <a:rPr lang="ru-RU" sz="2800" dirty="0" smtClean="0"/>
              <a:t>Прочитать страницы </a:t>
            </a:r>
            <a:r>
              <a:rPr lang="ru-RU" sz="2800" dirty="0" smtClean="0"/>
              <a:t>110-113.</a:t>
            </a:r>
            <a:endParaRPr lang="ru-RU" sz="2800" dirty="0" smtClean="0"/>
          </a:p>
          <a:p>
            <a:pPr marL="0" indent="0">
              <a:buNone/>
            </a:pPr>
            <a:endParaRPr lang="ru-RU" sz="2800" dirty="0" smtClean="0"/>
          </a:p>
          <a:p>
            <a:pPr marL="0" indent="0" algn="just">
              <a:buNone/>
            </a:pPr>
            <a:r>
              <a:rPr lang="ru-RU" sz="2800" dirty="0"/>
              <a:t>Задание</a:t>
            </a:r>
            <a:r>
              <a:rPr lang="ru-RU" sz="2800" dirty="0" smtClean="0"/>
              <a:t>: </a:t>
            </a:r>
            <a:r>
              <a:rPr lang="ru-RU" sz="2800" dirty="0"/>
              <a:t>Привести примеры электронных кошельков.</a:t>
            </a:r>
            <a:endParaRPr lang="ru-RU" sz="2800" dirty="0" smtClean="0"/>
          </a:p>
        </p:txBody>
      </p:sp>
    </p:spTree>
    <p:extLst>
      <p:ext uri="{BB962C8B-B14F-4D97-AF65-F5344CB8AC3E}">
        <p14:creationId xmlns:p14="http://schemas.microsoft.com/office/powerpoint/2010/main" val="7840449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99592" y="1916832"/>
            <a:ext cx="7459192" cy="4201732"/>
          </a:xfrm>
        </p:spPr>
        <p:txBody>
          <a:bodyPr>
            <a:normAutofit/>
          </a:bodyPr>
          <a:lstStyle/>
          <a:p>
            <a:pPr marL="0" indent="457200" algn="just">
              <a:spcBef>
                <a:spcPts val="0"/>
              </a:spcBef>
              <a:buNone/>
            </a:pPr>
            <a:r>
              <a:rPr lang="ru-RU" sz="2800" dirty="0">
                <a:solidFill>
                  <a:srgbClr val="FF0000"/>
                </a:solidFill>
              </a:rPr>
              <a:t>Электронная коммерция в Интернете </a:t>
            </a:r>
            <a:r>
              <a:rPr lang="ru-RU" sz="2800" dirty="0"/>
              <a:t>— это коммерческая деятельность в сфере рекламы и распространения товаров и услуг посредством использования сети Интернет</a:t>
            </a:r>
            <a:r>
              <a:rPr lang="ru-RU" sz="2800" dirty="0" smtClean="0"/>
              <a:t>.</a:t>
            </a:r>
          </a:p>
          <a:p>
            <a:pPr marL="0" indent="457200" algn="just">
              <a:spcBef>
                <a:spcPts val="0"/>
              </a:spcBef>
              <a:buNone/>
            </a:pPr>
            <a:endParaRPr lang="ru-RU" sz="28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75728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одержимое 3"/>
          <p:cNvSpPr>
            <a:spLocks noGrp="1"/>
          </p:cNvSpPr>
          <p:nvPr>
            <p:ph idx="1"/>
          </p:nvPr>
        </p:nvSpPr>
        <p:spPr>
          <a:xfrm>
            <a:off x="683568" y="692696"/>
            <a:ext cx="7715304" cy="5715040"/>
          </a:xfrm>
        </p:spPr>
        <p:txBody>
          <a:bodyPr>
            <a:normAutofit/>
          </a:bodyPr>
          <a:lstStyle/>
          <a:p>
            <a:pPr marL="0" indent="274320" algn="just">
              <a:spcBef>
                <a:spcPts val="0"/>
              </a:spcBef>
              <a:buNone/>
            </a:pPr>
            <a:r>
              <a:rPr lang="ru-RU" dirty="0"/>
              <a:t>Одной из самых быстроразвивающихся областей электронной коммерции является </a:t>
            </a:r>
            <a:r>
              <a:rPr lang="ru-RU" dirty="0" smtClean="0"/>
              <a:t>хостинг.</a:t>
            </a:r>
          </a:p>
          <a:p>
            <a:pPr marL="0" indent="274320" algn="just">
              <a:spcBef>
                <a:spcPts val="0"/>
              </a:spcBef>
              <a:buNone/>
            </a:pPr>
            <a:endParaRPr lang="ru-RU" sz="1600" dirty="0"/>
          </a:p>
          <a:p>
            <a:pPr marL="0" indent="274320" algn="just">
              <a:spcBef>
                <a:spcPts val="0"/>
              </a:spcBef>
              <a:buNone/>
            </a:pPr>
            <a:r>
              <a:rPr lang="ru-RU" dirty="0" smtClean="0"/>
              <a:t>(от </a:t>
            </a:r>
            <a:r>
              <a:rPr lang="ru-RU" dirty="0"/>
              <a:t>английского слова </a:t>
            </a:r>
            <a:r>
              <a:rPr lang="ru-RU" dirty="0" err="1"/>
              <a:t>host</a:t>
            </a:r>
            <a:r>
              <a:rPr lang="ru-RU" dirty="0"/>
              <a:t> — </a:t>
            </a:r>
            <a:r>
              <a:rPr lang="ru-RU" dirty="0" smtClean="0"/>
              <a:t>сервер)</a:t>
            </a:r>
          </a:p>
          <a:p>
            <a:pPr marL="0" indent="274320" algn="just">
              <a:spcBef>
                <a:spcPts val="0"/>
              </a:spcBef>
              <a:buNone/>
            </a:pPr>
            <a:endParaRPr lang="ru-RU" sz="1600" dirty="0" smtClean="0"/>
          </a:p>
          <a:p>
            <a:pPr marL="0" indent="274320" algn="just">
              <a:spcBef>
                <a:spcPts val="0"/>
              </a:spcBef>
              <a:buNone/>
            </a:pPr>
            <a:r>
              <a:rPr lang="ru-RU" sz="2800" dirty="0" smtClean="0">
                <a:solidFill>
                  <a:srgbClr val="FF0000"/>
                </a:solidFill>
              </a:rPr>
              <a:t>Хостинг</a:t>
            </a:r>
            <a:r>
              <a:rPr lang="ru-RU" sz="2800" dirty="0" smtClean="0"/>
              <a:t> - </a:t>
            </a:r>
            <a:r>
              <a:rPr lang="ru-RU" sz="2800" dirty="0"/>
              <a:t>услуги по размещению информации во Всемирной </a:t>
            </a:r>
            <a:r>
              <a:rPr lang="ru-RU" sz="2800" dirty="0" smtClean="0"/>
              <a:t>паутине.</a:t>
            </a:r>
          </a:p>
          <a:p>
            <a:pPr marL="0" indent="274320" algn="just">
              <a:spcBef>
                <a:spcPts val="0"/>
              </a:spcBef>
              <a:buNone/>
            </a:pPr>
            <a:endParaRPr lang="ru-RU" dirty="0"/>
          </a:p>
          <a:p>
            <a:pPr marL="0" indent="274320" algn="just">
              <a:spcBef>
                <a:spcPts val="0"/>
              </a:spcBef>
              <a:buNone/>
            </a:pPr>
            <a:r>
              <a:rPr lang="ru-RU" dirty="0"/>
              <a:t>Хостинг включает в </a:t>
            </a:r>
            <a:r>
              <a:rPr lang="ru-RU" dirty="0" smtClean="0"/>
              <a:t>себя:</a:t>
            </a:r>
          </a:p>
          <a:p>
            <a:pPr algn="just">
              <a:spcBef>
                <a:spcPts val="0"/>
              </a:spcBef>
            </a:pPr>
            <a:r>
              <a:rPr lang="ru-RU" dirty="0" smtClean="0"/>
              <a:t>предоставление </a:t>
            </a:r>
            <a:r>
              <a:rPr lang="ru-RU" dirty="0"/>
              <a:t>дискового пространства для размещения </a:t>
            </a:r>
            <a:r>
              <a:rPr lang="ru-RU" dirty="0" err="1"/>
              <a:t>Web</a:t>
            </a:r>
            <a:r>
              <a:rPr lang="ru-RU" dirty="0"/>
              <a:t>-сайтов на </a:t>
            </a:r>
            <a:r>
              <a:rPr lang="ru-RU" dirty="0" err="1" smtClean="0"/>
              <a:t>Web</a:t>
            </a:r>
            <a:r>
              <a:rPr lang="ru-RU" dirty="0" smtClean="0"/>
              <a:t>-серверах</a:t>
            </a:r>
            <a:r>
              <a:rPr lang="en-US" dirty="0" smtClean="0"/>
              <a:t>;</a:t>
            </a:r>
          </a:p>
          <a:p>
            <a:pPr algn="just">
              <a:spcBef>
                <a:spcPts val="0"/>
              </a:spcBef>
            </a:pPr>
            <a:r>
              <a:rPr lang="ru-RU" dirty="0" smtClean="0"/>
              <a:t>предоставление доступа к </a:t>
            </a:r>
            <a:r>
              <a:rPr lang="ru-RU" dirty="0" err="1" smtClean="0"/>
              <a:t>Web</a:t>
            </a:r>
            <a:r>
              <a:rPr lang="ru-RU" dirty="0" smtClean="0"/>
              <a:t>-сайтам по </a:t>
            </a:r>
            <a:r>
              <a:rPr lang="ru-RU" dirty="0"/>
              <a:t>каналу связи с определенной пропускной </a:t>
            </a:r>
            <a:r>
              <a:rPr lang="ru-RU" dirty="0" smtClean="0"/>
              <a:t>способностью;</a:t>
            </a:r>
          </a:p>
          <a:p>
            <a:pPr algn="just">
              <a:spcBef>
                <a:spcPts val="0"/>
              </a:spcBef>
            </a:pPr>
            <a:r>
              <a:rPr lang="ru-RU" dirty="0" smtClean="0"/>
              <a:t>предоставление </a:t>
            </a:r>
            <a:r>
              <a:rPr lang="ru-RU" dirty="0"/>
              <a:t>прав администрирования </a:t>
            </a:r>
            <a:r>
              <a:rPr lang="ru-RU" dirty="0" err="1"/>
              <a:t>Web</a:t>
            </a:r>
            <a:r>
              <a:rPr lang="ru-RU" dirty="0"/>
              <a:t>-</a:t>
            </a:r>
            <a:r>
              <a:rPr lang="ru-RU" dirty="0" smtClean="0"/>
              <a:t>сайта</a:t>
            </a:r>
            <a:r>
              <a:rPr lang="ru-RU" dirty="0"/>
              <a:t>.</a:t>
            </a:r>
          </a:p>
          <a:p>
            <a:pPr marL="0" indent="274320" algn="just">
              <a:spcBef>
                <a:spcPts val="0"/>
              </a:spcBef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294073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971600" y="560148"/>
            <a:ext cx="7344816" cy="35086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/>
            <a:r>
              <a:rPr lang="ru-RU" sz="2400" dirty="0">
                <a:ea typeface="Times New Roman" panose="02020603050405020304" pitchFamily="18" charset="0"/>
              </a:rPr>
              <a:t>Важной составляющей электронной коммерции является информационно-рекламная </a:t>
            </a:r>
            <a:r>
              <a:rPr lang="ru-RU" sz="2400" dirty="0" smtClean="0">
                <a:ea typeface="Times New Roman" panose="02020603050405020304" pitchFamily="18" charset="0"/>
              </a:rPr>
              <a:t>деятельность. </a:t>
            </a:r>
            <a:r>
              <a:rPr lang="ru-RU" sz="2400" dirty="0" smtClean="0"/>
              <a:t>Реклама </a:t>
            </a:r>
            <a:r>
              <a:rPr lang="ru-RU" sz="2400" dirty="0"/>
              <a:t>в Интернете реализуется с помощью </a:t>
            </a:r>
            <a:r>
              <a:rPr lang="ru-RU" sz="2400" dirty="0" smtClean="0"/>
              <a:t>баннеров.</a:t>
            </a:r>
          </a:p>
          <a:p>
            <a:endParaRPr lang="ru-RU" sz="2400" dirty="0" smtClean="0"/>
          </a:p>
          <a:p>
            <a:pPr algn="just"/>
            <a:r>
              <a:rPr lang="ru-RU" sz="2800" dirty="0" smtClean="0">
                <a:solidFill>
                  <a:srgbClr val="FF0000"/>
                </a:solidFill>
              </a:rPr>
              <a:t>Баннер</a:t>
            </a:r>
            <a:r>
              <a:rPr lang="ru-RU" sz="2800" dirty="0" smtClean="0"/>
              <a:t> -  прямоугольная картинка, </a:t>
            </a:r>
            <a:r>
              <a:rPr lang="ru-RU" sz="2800" dirty="0"/>
              <a:t>на которой размещается реклама </a:t>
            </a:r>
            <a:r>
              <a:rPr lang="ru-RU" sz="2800" dirty="0" err="1"/>
              <a:t>Web</a:t>
            </a:r>
            <a:r>
              <a:rPr lang="ru-RU" sz="2800" dirty="0"/>
              <a:t>-сайта или продукта</a:t>
            </a:r>
            <a:r>
              <a:rPr lang="ru-RU" sz="2400" dirty="0"/>
              <a:t>.</a:t>
            </a:r>
          </a:p>
          <a:p>
            <a:endParaRPr lang="ru-RU" dirty="0"/>
          </a:p>
        </p:txBody>
      </p:sp>
      <p:cxnSp>
        <p:nvCxnSpPr>
          <p:cNvPr id="5" name="Прямая со стрелкой 4"/>
          <p:cNvCxnSpPr/>
          <p:nvPr/>
        </p:nvCxnSpPr>
        <p:spPr>
          <a:xfrm flipH="1">
            <a:off x="2753021" y="3780769"/>
            <a:ext cx="864096" cy="57606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" name="Прямая со стрелкой 5"/>
          <p:cNvCxnSpPr/>
          <p:nvPr/>
        </p:nvCxnSpPr>
        <p:spPr>
          <a:xfrm>
            <a:off x="5030662" y="3780769"/>
            <a:ext cx="936104" cy="57606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" name="Скругленный прямоугольник 8"/>
          <p:cNvSpPr/>
          <p:nvPr/>
        </p:nvSpPr>
        <p:spPr>
          <a:xfrm>
            <a:off x="1456876" y="4356833"/>
            <a:ext cx="2448272" cy="648072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Статический</a:t>
            </a:r>
            <a:endParaRPr lang="ru-RU" dirty="0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878035" y="4356833"/>
            <a:ext cx="2448272" cy="648072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Динамический</a:t>
            </a:r>
            <a:endParaRPr lang="ru-RU" dirty="0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1456876" y="5282781"/>
            <a:ext cx="2448272" cy="958246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Показывается одна картинка</a:t>
            </a:r>
            <a:endParaRPr lang="ru-RU" dirty="0"/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4878035" y="5282781"/>
            <a:ext cx="2448272" cy="958246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Показывается смена нескольких картинок</a:t>
            </a:r>
            <a:endParaRPr lang="ru-RU" dirty="0"/>
          </a:p>
        </p:txBody>
      </p:sp>
      <p:cxnSp>
        <p:nvCxnSpPr>
          <p:cNvPr id="14" name="Прямая со стрелкой 13"/>
          <p:cNvCxnSpPr>
            <a:stCxn id="9" idx="2"/>
            <a:endCxn id="11" idx="0"/>
          </p:cNvCxnSpPr>
          <p:nvPr/>
        </p:nvCxnSpPr>
        <p:spPr>
          <a:xfrm>
            <a:off x="2681012" y="5004905"/>
            <a:ext cx="0" cy="27787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" name="Прямая со стрелкой 14"/>
          <p:cNvCxnSpPr/>
          <p:nvPr/>
        </p:nvCxnSpPr>
        <p:spPr>
          <a:xfrm>
            <a:off x="6110496" y="5004905"/>
            <a:ext cx="0" cy="27787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618862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27584" y="2060848"/>
            <a:ext cx="7560840" cy="3816424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2800" dirty="0" smtClean="0">
                <a:solidFill>
                  <a:srgbClr val="FF0000"/>
                </a:solidFill>
              </a:rPr>
              <a:t>Доска объявлений </a:t>
            </a:r>
            <a:r>
              <a:rPr lang="ru-RU" sz="2800" dirty="0" smtClean="0"/>
              <a:t>- форма </a:t>
            </a:r>
            <a:r>
              <a:rPr lang="ru-RU" sz="2800" dirty="0"/>
              <a:t>электронной </a:t>
            </a:r>
            <a:r>
              <a:rPr lang="ru-RU" sz="2800" dirty="0" smtClean="0"/>
              <a:t>торговли, </a:t>
            </a:r>
            <a:r>
              <a:rPr lang="ru-RU" sz="2800" dirty="0"/>
              <a:t>где продавцы и покупатели </a:t>
            </a:r>
            <a:r>
              <a:rPr lang="ru-RU" sz="2800" dirty="0" smtClean="0"/>
              <a:t>обмениваются </a:t>
            </a:r>
            <a:r>
              <a:rPr lang="ru-RU" sz="2800" dirty="0"/>
              <a:t>информацией о предлагаемом </a:t>
            </a:r>
            <a:r>
              <a:rPr lang="ru-RU" sz="2800" dirty="0" smtClean="0"/>
              <a:t>товаре.</a:t>
            </a:r>
          </a:p>
          <a:p>
            <a:pPr marL="0" indent="0" algn="just">
              <a:buNone/>
            </a:pPr>
            <a:r>
              <a:rPr lang="ru-RU" sz="2800" dirty="0" smtClean="0"/>
              <a:t>  </a:t>
            </a:r>
            <a:r>
              <a:rPr lang="ru-RU" sz="2800" dirty="0" smtClean="0"/>
              <a:t/>
            </a:r>
            <a:br>
              <a:rPr lang="ru-RU" sz="2800" dirty="0" smtClean="0"/>
            </a:b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32134383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27584" y="1916832"/>
            <a:ext cx="7560840" cy="3024336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2800" dirty="0" smtClean="0">
                <a:solidFill>
                  <a:srgbClr val="FF0000"/>
                </a:solidFill>
              </a:rPr>
              <a:t>Интернет-аукцион</a:t>
            </a:r>
            <a:r>
              <a:rPr lang="ru-RU" sz="2800" dirty="0" smtClean="0"/>
              <a:t> - форма </a:t>
            </a:r>
            <a:r>
              <a:rPr lang="ru-RU" sz="2800" dirty="0"/>
              <a:t>электронной </a:t>
            </a:r>
            <a:r>
              <a:rPr lang="ru-RU" sz="2800" dirty="0" smtClean="0"/>
              <a:t>торговли, на которой выставляются </a:t>
            </a:r>
            <a:r>
              <a:rPr lang="ru-RU" sz="2800" dirty="0"/>
              <a:t>самые разные </a:t>
            </a:r>
            <a:r>
              <a:rPr lang="ru-RU" sz="2800" dirty="0" smtClean="0"/>
              <a:t>товары и делаются ставки.</a:t>
            </a:r>
            <a:endParaRPr lang="ru-RU" sz="2800" dirty="0"/>
          </a:p>
          <a:p>
            <a:pPr marL="0" indent="0" algn="ctr">
              <a:buNone/>
            </a:pP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24388169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27584" y="692696"/>
            <a:ext cx="7560840" cy="5472608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2800" dirty="0" smtClean="0">
                <a:solidFill>
                  <a:srgbClr val="FF0000"/>
                </a:solidFill>
              </a:rPr>
              <a:t>Интернет-магазин</a:t>
            </a:r>
            <a:r>
              <a:rPr lang="ru-RU" sz="2800" dirty="0" smtClean="0"/>
              <a:t> - форма </a:t>
            </a:r>
            <a:r>
              <a:rPr lang="ru-RU" sz="2800" dirty="0"/>
              <a:t>электронной </a:t>
            </a:r>
            <a:r>
              <a:rPr lang="ru-RU" sz="2800" dirty="0" smtClean="0"/>
              <a:t>торговли, </a:t>
            </a:r>
            <a:r>
              <a:rPr lang="ru-RU" sz="2800" dirty="0"/>
              <a:t>в </a:t>
            </a:r>
            <a:r>
              <a:rPr lang="ru-RU" sz="2800" dirty="0" smtClean="0"/>
              <a:t>которой </a:t>
            </a:r>
            <a:r>
              <a:rPr lang="ru-RU" sz="2800" dirty="0"/>
              <a:t>можно купить всё: компьютеры и программы, книги и диски, продукты питания и др.</a:t>
            </a:r>
          </a:p>
          <a:p>
            <a:pPr marL="0" indent="457200" algn="just">
              <a:buNone/>
            </a:pPr>
            <a:endParaRPr lang="ru-RU" dirty="0" smtClean="0"/>
          </a:p>
          <a:p>
            <a:pPr marL="0" indent="457200" algn="just">
              <a:buNone/>
            </a:pPr>
            <a:r>
              <a:rPr lang="ru-RU" dirty="0" smtClean="0"/>
              <a:t>Покупатель может:</a:t>
            </a:r>
          </a:p>
          <a:p>
            <a:pPr algn="just"/>
            <a:r>
              <a:rPr lang="ru-RU" dirty="0" smtClean="0"/>
              <a:t>ознакомиться </a:t>
            </a:r>
            <a:r>
              <a:rPr lang="ru-RU" dirty="0"/>
              <a:t>с </a:t>
            </a:r>
            <a:r>
              <a:rPr lang="ru-RU" dirty="0" smtClean="0"/>
              <a:t>товаром (технические характеристики</a:t>
            </a:r>
            <a:r>
              <a:rPr lang="ru-RU" dirty="0"/>
              <a:t>, </a:t>
            </a:r>
            <a:r>
              <a:rPr lang="ru-RU" dirty="0" smtClean="0"/>
              <a:t>внешний вид, цена); </a:t>
            </a:r>
          </a:p>
          <a:p>
            <a:pPr algn="just"/>
            <a:r>
              <a:rPr lang="ru-RU" dirty="0" smtClean="0"/>
              <a:t>сделать из </a:t>
            </a:r>
            <a:r>
              <a:rPr lang="ru-RU" dirty="0"/>
              <a:t>Интернета заказ на его </a:t>
            </a:r>
            <a:r>
              <a:rPr lang="ru-RU" dirty="0" smtClean="0"/>
              <a:t>покупку;</a:t>
            </a:r>
          </a:p>
          <a:p>
            <a:pPr algn="just"/>
            <a:r>
              <a:rPr lang="ru-RU" dirty="0" smtClean="0"/>
              <a:t>выбрать способ оплаты (наличными деньгами, </a:t>
            </a:r>
            <a:r>
              <a:rPr lang="ru-RU" dirty="0"/>
              <a:t>либо по кредитным </a:t>
            </a:r>
            <a:r>
              <a:rPr lang="ru-RU" dirty="0" smtClean="0"/>
              <a:t>карточкам);</a:t>
            </a:r>
          </a:p>
          <a:p>
            <a:pPr algn="just"/>
            <a:r>
              <a:rPr lang="ru-RU" dirty="0" smtClean="0"/>
              <a:t>выбрать время и место доставки.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123985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27584" y="692696"/>
            <a:ext cx="7488832" cy="5040560"/>
          </a:xfrm>
        </p:spPr>
        <p:txBody>
          <a:bodyPr>
            <a:normAutofit/>
          </a:bodyPr>
          <a:lstStyle/>
          <a:p>
            <a:pPr marL="0" indent="457200" algn="just">
              <a:buNone/>
            </a:pPr>
            <a:r>
              <a:rPr lang="ru-RU" dirty="0"/>
              <a:t>В последнее время для расчетов через Интернет стали использоваться цифровые деньги</a:t>
            </a:r>
            <a:r>
              <a:rPr lang="ru-RU" dirty="0" smtClean="0"/>
              <a:t>. </a:t>
            </a:r>
            <a:r>
              <a:rPr lang="ru-RU" dirty="0"/>
              <a:t>Покупатель перечисляет определенную сумму обычных денег в банк, а взамен получает определенную сумму цифровых денег, которые существуют только в электронном виде и хранятся в «кошельке</a:t>
            </a:r>
            <a:r>
              <a:rPr lang="ru-RU" dirty="0" smtClean="0"/>
              <a:t>».</a:t>
            </a:r>
          </a:p>
          <a:p>
            <a:pPr marL="0" indent="457200" algn="just">
              <a:buNone/>
            </a:pPr>
            <a:endParaRPr lang="ru-RU" dirty="0" smtClean="0"/>
          </a:p>
          <a:p>
            <a:pPr marL="0" indent="457200" algn="just">
              <a:buNone/>
            </a:pPr>
            <a:r>
              <a:rPr lang="ru-RU" sz="2800" dirty="0" smtClean="0">
                <a:solidFill>
                  <a:srgbClr val="FF0000"/>
                </a:solidFill>
              </a:rPr>
              <a:t>Электронный кошел</a:t>
            </a:r>
            <a:r>
              <a:rPr lang="ru-RU" sz="2800" dirty="0" smtClean="0">
                <a:solidFill>
                  <a:srgbClr val="FF0000"/>
                </a:solidFill>
              </a:rPr>
              <a:t>ёк </a:t>
            </a:r>
            <a:r>
              <a:rPr lang="ru-RU" sz="2800" dirty="0" smtClean="0"/>
              <a:t>– </a:t>
            </a:r>
            <a:r>
              <a:rPr lang="ru-RU" sz="2800" dirty="0"/>
              <a:t>специальная </a:t>
            </a:r>
            <a:r>
              <a:rPr lang="ru-RU" sz="2800" dirty="0" smtClean="0"/>
              <a:t>программа, позволяющая </a:t>
            </a:r>
            <a:r>
              <a:rPr lang="ru-RU" sz="2800" dirty="0"/>
              <a:t>производить операции пополнения, хранения и перечисления электронных денег.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13269053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71600" y="836712"/>
            <a:ext cx="7488832" cy="4118056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sz="2800" dirty="0" smtClean="0"/>
          </a:p>
          <a:p>
            <a:pPr marL="0" indent="0">
              <a:buNone/>
            </a:pPr>
            <a:r>
              <a:rPr lang="ru-RU" sz="2800" dirty="0"/>
              <a:t>Практическое занятие</a:t>
            </a:r>
            <a:r>
              <a:rPr lang="ru-RU" sz="2800" dirty="0" smtClean="0"/>
              <a:t>.</a:t>
            </a:r>
          </a:p>
          <a:p>
            <a:pPr marL="0" indent="0">
              <a:buNone/>
            </a:pPr>
            <a:endParaRPr lang="ru-RU" sz="2800" dirty="0" smtClean="0"/>
          </a:p>
          <a:p>
            <a:pPr marL="0" indent="0">
              <a:buNone/>
            </a:pPr>
            <a:r>
              <a:rPr lang="ru-RU" sz="2800" dirty="0"/>
              <a:t>Привести примеры интернет-магазинов используя Интернет</a:t>
            </a:r>
            <a:r>
              <a:rPr lang="ru-RU" sz="2800" dirty="0" smtClean="0"/>
              <a:t>.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760981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Кнопка">
  <a:themeElements>
    <a:clrScheme name="Кнопка">
      <a:dk1>
        <a:sysClr val="windowText" lastClr="000000"/>
      </a:dk1>
      <a:lt1>
        <a:sysClr val="window" lastClr="FFFFFF"/>
      </a:lt1>
      <a:dk2>
        <a:srgbClr val="465E9C"/>
      </a:dk2>
      <a:lt2>
        <a:srgbClr val="CCDDEA"/>
      </a:lt2>
      <a:accent1>
        <a:srgbClr val="FDA023"/>
      </a:accent1>
      <a:accent2>
        <a:srgbClr val="AA2B1E"/>
      </a:accent2>
      <a:accent3>
        <a:srgbClr val="71685C"/>
      </a:accent3>
      <a:accent4>
        <a:srgbClr val="64A73B"/>
      </a:accent4>
      <a:accent5>
        <a:srgbClr val="EB5605"/>
      </a:accent5>
      <a:accent6>
        <a:srgbClr val="B9CA1A"/>
      </a:accent6>
      <a:hlink>
        <a:srgbClr val="D83E2C"/>
      </a:hlink>
      <a:folHlink>
        <a:srgbClr val="ED7D27"/>
      </a:folHlink>
    </a:clrScheme>
    <a:fontScheme name="Кнопка">
      <a:majorFont>
        <a:latin typeface="Constantia"/>
        <a:ea typeface=""/>
        <a:cs typeface=""/>
        <a:font script="Jpan" typeface="HGS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Grek" typeface="Arial"/>
        <a:font script="Cyrl" typeface="Arial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Кнопка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  <a:lumMod val="100000"/>
              </a:schemeClr>
            </a:gs>
            <a:gs pos="40000">
              <a:schemeClr val="phClr">
                <a:tint val="60000"/>
                <a:satMod val="130000"/>
                <a:lumMod val="100000"/>
              </a:schemeClr>
            </a:gs>
            <a:gs pos="100000">
              <a:schemeClr val="phClr">
                <a:tint val="96000"/>
                <a:lumMod val="108000"/>
              </a:schemeClr>
            </a:gs>
          </a:gsLst>
          <a:lin ang="5400000" scaled="0"/>
        </a:gradFill>
        <a:gradFill rotWithShape="1">
          <a:gsLst>
            <a:gs pos="0">
              <a:schemeClr val="phClr"/>
            </a:gs>
            <a:gs pos="100000">
              <a:schemeClr val="phClr">
                <a:shade val="76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80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38100" dir="4800000" sx="98000" sy="98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38100" dist="38100" dir="4800000" sx="96000" sy="96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3240000"/>
            </a:lightRig>
          </a:scene3d>
          <a:sp3d>
            <a:bevelT w="28575" h="28575"/>
          </a:sp3d>
        </a:effectStyle>
      </a:effectStyleLst>
      <a:bgFillStyleLst>
        <a:solidFill>
          <a:schemeClr val="phClr">
            <a:tint val="93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80000"/>
                <a:satMod val="140000"/>
                <a:lumMod val="50000"/>
              </a:schemeClr>
              <a:schemeClr val="phClr">
                <a:tint val="95000"/>
                <a:satMod val="180000"/>
                <a:lumMod val="160000"/>
              </a:schemeClr>
            </a:duotone>
          </a:blip>
          <a:stretch/>
        </a:blipFill>
        <a:blipFill rotWithShape="1">
          <a:blip xmlns:r="http://schemas.openxmlformats.org/officeDocument/2006/relationships" r:embed="rId2">
            <a:duotone>
              <a:schemeClr val="phClr">
                <a:tint val="98000"/>
                <a:shade val="90000"/>
                <a:satMod val="120000"/>
                <a:lumMod val="54000"/>
              </a:schemeClr>
              <a:schemeClr val="phClr">
                <a:tint val="80000"/>
                <a:satMod val="160000"/>
                <a:lumMod val="14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Pushpin</Template>
  <TotalTime>680</TotalTime>
  <Words>303</Words>
  <Application>Microsoft Office PowerPoint</Application>
  <PresentationFormat>Экран (4:3)</PresentationFormat>
  <Paragraphs>42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7" baseType="lpstr">
      <vt:lpstr>Arial</vt:lpstr>
      <vt:lpstr>Brush Script MT</vt:lpstr>
      <vt:lpstr>Constantia</vt:lpstr>
      <vt:lpstr>Franklin Gothic Book</vt:lpstr>
      <vt:lpstr>Rage Italic</vt:lpstr>
      <vt:lpstr>Times New Roman</vt:lpstr>
      <vt:lpstr>Кнопка</vt:lpstr>
      <vt:lpstr>Электронная коммерция в Интернете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Базы данных  в электронных таблицах</dc:title>
  <dc:creator>Викуша</dc:creator>
  <cp:lastModifiedBy>Wika</cp:lastModifiedBy>
  <cp:revision>80</cp:revision>
  <dcterms:created xsi:type="dcterms:W3CDTF">2015-01-11T15:58:15Z</dcterms:created>
  <dcterms:modified xsi:type="dcterms:W3CDTF">2015-04-10T10:00:20Z</dcterms:modified>
</cp:coreProperties>
</file>