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74" r:id="rId6"/>
    <p:sldId id="275" r:id="rId7"/>
    <p:sldId id="276" r:id="rId8"/>
    <p:sldId id="277" r:id="rId9"/>
    <p:sldId id="278" r:id="rId10"/>
    <p:sldId id="279" r:id="rId11"/>
    <p:sldId id="262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556792"/>
            <a:ext cx="6800751" cy="2369424"/>
          </a:xfrm>
        </p:spPr>
        <p:txBody>
          <a:bodyPr>
            <a:normAutofit/>
          </a:bodyPr>
          <a:lstStyle/>
          <a:p>
            <a:r>
              <a:rPr lang="ru-RU" sz="6000" dirty="0" smtClean="0"/>
              <a:t>Файловые архивы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488832" cy="5256584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800" dirty="0" smtClean="0"/>
              <a:t>Для </a:t>
            </a:r>
            <a:r>
              <a:rPr lang="ru-RU" sz="2800" dirty="0"/>
              <a:t>прослушивания потокового звука и просмотра потокового видео используются мультимедиа </a:t>
            </a:r>
            <a:r>
              <a:rPr lang="ru-RU" sz="2800" dirty="0" smtClean="0"/>
              <a:t>проигрыватели.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Примеры:</a:t>
            </a:r>
          </a:p>
          <a:p>
            <a:pPr marL="0" indent="0">
              <a:buNone/>
            </a:pPr>
            <a:r>
              <a:rPr lang="en-US" sz="2800" dirty="0"/>
              <a:t>IP-TV </a:t>
            </a:r>
            <a:r>
              <a:rPr lang="en-US" sz="2800" dirty="0" smtClean="0"/>
              <a:t>Player</a:t>
            </a:r>
            <a:r>
              <a:rPr lang="ru-RU" sz="2800" dirty="0" smtClean="0"/>
              <a:t>;</a:t>
            </a:r>
          </a:p>
          <a:p>
            <a:pPr marL="0" indent="0">
              <a:buNone/>
            </a:pPr>
            <a:r>
              <a:rPr lang="en-US" sz="2800" dirty="0"/>
              <a:t>Adobe Flash </a:t>
            </a:r>
            <a:r>
              <a:rPr lang="en-US" sz="2800" dirty="0" smtClean="0"/>
              <a:t>Player</a:t>
            </a:r>
            <a:r>
              <a:rPr lang="ru-RU" sz="2800" dirty="0" smtClean="0"/>
              <a:t>;</a:t>
            </a:r>
          </a:p>
          <a:p>
            <a:pPr marL="0" indent="0">
              <a:buNone/>
            </a:pPr>
            <a:r>
              <a:rPr lang="en-US" sz="2800" dirty="0" smtClean="0"/>
              <a:t>All-Radio</a:t>
            </a:r>
            <a:r>
              <a:rPr lang="ru-RU" sz="2800" dirty="0" smtClean="0"/>
              <a:t>;</a:t>
            </a:r>
          </a:p>
          <a:p>
            <a:pPr marL="0" indent="0">
              <a:buNone/>
            </a:pPr>
            <a:r>
              <a:rPr lang="en-US" sz="2800" dirty="0" smtClean="0"/>
              <a:t>Silverlight</a:t>
            </a:r>
            <a:r>
              <a:rPr lang="ru-RU" sz="2800" dirty="0" smtClean="0"/>
              <a:t>;</a:t>
            </a:r>
          </a:p>
          <a:p>
            <a:pPr marL="0" indent="0">
              <a:buNone/>
            </a:pPr>
            <a:r>
              <a:rPr lang="ru-RU" sz="2800" dirty="0" smtClean="0"/>
              <a:t>и др.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2354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488832" cy="41180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Практическое занятие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r>
              <a:rPr lang="ru-RU" sz="2800" dirty="0" smtClean="0"/>
              <a:t>Найти и скачать </a:t>
            </a:r>
            <a:r>
              <a:rPr lang="ru-RU" sz="2800" smtClean="0"/>
              <a:t>файл</a:t>
            </a:r>
            <a:r>
              <a:rPr lang="ru-RU" sz="2800" smtClean="0"/>
              <a:t>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Внимательно смотрите на формат файла!</a:t>
            </a:r>
          </a:p>
          <a:p>
            <a:pPr marL="0" indent="0" algn="ctr"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Не загружайте вирусные программы на компьютеры!</a:t>
            </a:r>
            <a:endParaRPr lang="ru-RU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098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Прочитать страницы 100-107.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/>
              <a:t>Задание:</a:t>
            </a:r>
            <a:r>
              <a:rPr lang="ru-RU" sz="2800" i="1" dirty="0"/>
              <a:t> </a:t>
            </a:r>
            <a:r>
              <a:rPr lang="ru-RU" sz="2800" dirty="0"/>
              <a:t>Записать адрес файла program.exe, хранящегося на компьютере, зарегистрированном в домене верхнего уровня </a:t>
            </a:r>
            <a:r>
              <a:rPr lang="ru-RU" sz="2800" dirty="0" err="1"/>
              <a:t>ru</a:t>
            </a:r>
            <a:r>
              <a:rPr lang="ru-RU" sz="2800" dirty="0"/>
              <a:t>, домене второго уровня </a:t>
            </a:r>
            <a:r>
              <a:rPr lang="ru-RU" sz="2800" dirty="0" err="1"/>
              <a:t>schools</a:t>
            </a:r>
            <a:r>
              <a:rPr lang="ru-RU" sz="2800" dirty="0"/>
              <a:t> и имеющем собственное имя </a:t>
            </a:r>
            <a:r>
              <a:rPr lang="ru-RU" sz="2800" dirty="0" err="1"/>
              <a:t>ftp</a:t>
            </a:r>
            <a:r>
              <a:rPr lang="ru-RU" sz="2800" dirty="0"/>
              <a:t>.</a:t>
            </a:r>
            <a:endParaRPr lang="ru-RU" sz="2800" dirty="0" smtClean="0"/>
          </a:p>
          <a:p>
            <a:pPr marL="0" indent="0">
              <a:buNone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784044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836712"/>
            <a:ext cx="7459192" cy="5857916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Файловый архив - </a:t>
            </a:r>
            <a:r>
              <a:rPr lang="ru-RU" sz="2800" dirty="0" smtClean="0"/>
              <a:t>это сервер, на котором хранятся файлы различных типов: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800" dirty="0">
              <a:solidFill>
                <a:srgbClr val="FF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2800" dirty="0" smtClean="0"/>
              <a:t>программы,</a:t>
            </a:r>
          </a:p>
          <a:p>
            <a:pPr algn="just">
              <a:spcBef>
                <a:spcPts val="0"/>
              </a:spcBef>
            </a:pPr>
            <a:r>
              <a:rPr lang="ru-RU" sz="2800" dirty="0" smtClean="0"/>
              <a:t>драйверы </a:t>
            </a:r>
            <a:r>
              <a:rPr lang="ru-RU" sz="2800" dirty="0"/>
              <a:t>устройств</a:t>
            </a:r>
            <a:r>
              <a:rPr lang="ru-RU" sz="2800" dirty="0" smtClean="0"/>
              <a:t>,</a:t>
            </a:r>
          </a:p>
          <a:p>
            <a:pPr algn="just">
              <a:spcBef>
                <a:spcPts val="0"/>
              </a:spcBef>
            </a:pPr>
            <a:r>
              <a:rPr lang="ru-RU" sz="2800" dirty="0" smtClean="0"/>
              <a:t>графические файлы;</a:t>
            </a:r>
          </a:p>
          <a:p>
            <a:pPr algn="just">
              <a:spcBef>
                <a:spcPts val="0"/>
              </a:spcBef>
            </a:pPr>
            <a:r>
              <a:rPr lang="ru-RU" sz="2800" dirty="0" smtClean="0"/>
              <a:t>звуковые файлы;</a:t>
            </a:r>
          </a:p>
          <a:p>
            <a:pPr algn="just">
              <a:spcBef>
                <a:spcPts val="0"/>
              </a:spcBef>
            </a:pPr>
            <a:r>
              <a:rPr lang="ru-RU" sz="2800" dirty="0" smtClean="0"/>
              <a:t>и др. </a:t>
            </a:r>
            <a:endParaRPr lang="ru-RU" sz="2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83568" y="836712"/>
            <a:ext cx="7715304" cy="5715040"/>
          </a:xfrm>
        </p:spPr>
        <p:txBody>
          <a:bodyPr>
            <a:normAutofit/>
          </a:bodyPr>
          <a:lstStyle/>
          <a:p>
            <a:pPr marL="0" indent="274320" algn="just">
              <a:spcBef>
                <a:spcPts val="0"/>
              </a:spcBef>
              <a:buNone/>
            </a:pPr>
            <a:r>
              <a:rPr lang="ru-RU" dirty="0" smtClean="0"/>
              <a:t>Многие компании-разработчики </a:t>
            </a:r>
            <a:r>
              <a:rPr lang="ru-RU" dirty="0"/>
              <a:t>программного обеспечения и производители аппаратных компонентов компьютера и периферийных </a:t>
            </a:r>
            <a:r>
              <a:rPr lang="ru-RU" dirty="0" smtClean="0"/>
              <a:t>устройств поддерживают </a:t>
            </a:r>
            <a:r>
              <a:rPr lang="ru-RU" dirty="0"/>
              <a:t>возможность «скачать» </a:t>
            </a:r>
            <a:r>
              <a:rPr lang="ru-RU" dirty="0" smtClean="0"/>
              <a:t>программу с серверов </a:t>
            </a:r>
            <a:r>
              <a:rPr lang="ru-RU" dirty="0"/>
              <a:t>файловых </a:t>
            </a:r>
            <a:r>
              <a:rPr lang="ru-RU" dirty="0" smtClean="0"/>
              <a:t>архивов.</a:t>
            </a:r>
          </a:p>
          <a:p>
            <a:pPr marL="0" indent="274320" algn="just">
              <a:spcBef>
                <a:spcPts val="0"/>
              </a:spcBef>
              <a:buNone/>
            </a:pPr>
            <a:endParaRPr lang="ru-RU" dirty="0"/>
          </a:p>
          <a:p>
            <a:pPr marL="0" indent="274320" algn="just">
              <a:spcBef>
                <a:spcPts val="0"/>
              </a:spcBef>
              <a:buNone/>
            </a:pPr>
            <a:r>
              <a:rPr lang="ru-RU" dirty="0">
                <a:solidFill>
                  <a:srgbClr val="FF0000"/>
                </a:solidFill>
              </a:rPr>
              <a:t>Менеджеры загрузки </a:t>
            </a:r>
            <a:r>
              <a:rPr lang="ru-RU" dirty="0" smtClean="0">
                <a:solidFill>
                  <a:srgbClr val="FF0000"/>
                </a:solidFill>
              </a:rPr>
              <a:t>файлов - </a:t>
            </a:r>
            <a:r>
              <a:rPr lang="ru-RU" dirty="0"/>
              <a:t>компьютерная программа, предназначенная для загрузки файлов из Интернета или локальной сети.</a:t>
            </a:r>
          </a:p>
          <a:p>
            <a:pPr marL="0" indent="274320" algn="just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9407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15616" y="1052736"/>
            <a:ext cx="6048672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Примеры: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Download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Accelerator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Plus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Download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Boost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Download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Express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Download Master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Internet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Download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Accelerator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FlashGet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Free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Download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Manager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DownloadStudio </a:t>
            </a:r>
          </a:p>
        </p:txBody>
      </p:sp>
    </p:spTree>
    <p:extLst>
      <p:ext uri="{BB962C8B-B14F-4D97-AF65-F5344CB8AC3E}">
        <p14:creationId xmlns:p14="http://schemas.microsoft.com/office/powerpoint/2010/main" val="3261886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580" y="620688"/>
            <a:ext cx="7560840" cy="573727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91580" y="836712"/>
            <a:ext cx="756084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Адресация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файла на сервере файлового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архива: </a:t>
            </a:r>
          </a:p>
          <a:p>
            <a:pPr indent="450215" algn="ctr">
              <a:spcAft>
                <a:spcPts val="0"/>
              </a:spcAft>
            </a:pP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ru-RU" sz="2400" dirty="0"/>
              <a:t>Адрес файла включает в себя способ доступа к</a:t>
            </a:r>
            <a:r>
              <a:rPr lang="ru-RU" sz="2400" b="1" dirty="0"/>
              <a:t> </a:t>
            </a:r>
            <a:r>
              <a:rPr lang="ru-RU" sz="2400" dirty="0"/>
              <a:t>файлу и имя сервера Интернета, на котором находится файл. Если в качестве способа доступа к файлу file.exe, хранящегося на сервере flp.metodist.ru, используется протокол передачи файлов FTP, то адрес файла запишется следующим образом</a:t>
            </a:r>
            <a:r>
              <a:rPr lang="ru-RU" sz="2400" dirty="0" smtClean="0"/>
              <a:t>:</a:t>
            </a:r>
          </a:p>
          <a:p>
            <a:endParaRPr lang="ru-RU" sz="2400" dirty="0"/>
          </a:p>
          <a:p>
            <a:pPr algn="ctr"/>
            <a:r>
              <a:rPr lang="ru-RU" sz="2400" dirty="0"/>
              <a:t>ftp://ftp.metodist.ru/file.exe</a:t>
            </a:r>
          </a:p>
          <a:p>
            <a:pPr indent="450215" algn="just"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438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548680"/>
            <a:ext cx="7560840" cy="57372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/>
              <a:t>Общение в Интернете</a:t>
            </a:r>
            <a:endParaRPr lang="ru-RU" sz="28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800" dirty="0"/>
              <a:t>	</a:t>
            </a:r>
            <a:r>
              <a:rPr lang="ru-RU" dirty="0" smtClean="0"/>
              <a:t>Увеличившаяся </a:t>
            </a:r>
            <a:r>
              <a:rPr lang="ru-RU" dirty="0"/>
              <a:t>скорость передачи данных </a:t>
            </a:r>
            <a:r>
              <a:rPr lang="ru-RU" dirty="0" smtClean="0"/>
              <a:t>позволяют </a:t>
            </a:r>
            <a:r>
              <a:rPr lang="ru-RU" dirty="0"/>
              <a:t>пользователям не только обмениваться в реальном времени текстовыми сообщениями, но и осуществлять аудио- и видеосвязь.</a:t>
            </a:r>
          </a:p>
          <a:p>
            <a:pPr marL="0" indent="0" algn="ctr">
              <a:buNone/>
            </a:pPr>
            <a:r>
              <a:rPr lang="ru-RU" sz="2800" b="1" dirty="0"/>
              <a:t>Серверы </a:t>
            </a:r>
            <a:r>
              <a:rPr lang="ru-RU" sz="2800" b="1" dirty="0" smtClean="0"/>
              <a:t>общения:</a:t>
            </a:r>
          </a:p>
          <a:p>
            <a:pPr algn="just"/>
            <a:r>
              <a:rPr lang="ru-RU" sz="2800" dirty="0" smtClean="0"/>
              <a:t>Электронная почта;</a:t>
            </a:r>
          </a:p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Чат</a:t>
            </a:r>
            <a:r>
              <a:rPr lang="ru-RU" sz="2800" b="1" dirty="0" smtClean="0"/>
              <a:t> </a:t>
            </a:r>
            <a:r>
              <a:rPr lang="ru-RU" sz="2800" dirty="0"/>
              <a:t>— это обмен сообщениями, набираемыми с </a:t>
            </a:r>
            <a:r>
              <a:rPr lang="ru-RU" sz="2800" dirty="0" smtClean="0"/>
              <a:t>клавиатуры;</a:t>
            </a:r>
            <a:endParaRPr lang="ru-RU" sz="2800" dirty="0"/>
          </a:p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Социальные сети </a:t>
            </a:r>
            <a:r>
              <a:rPr lang="ru-RU" sz="2800" dirty="0" smtClean="0"/>
              <a:t>- </a:t>
            </a:r>
            <a:r>
              <a:rPr lang="ru-RU" sz="2800" dirty="0"/>
              <a:t>онлайн-сервис или веб-сайт, предназначенные для построения, отражения и организации социальных </a:t>
            </a:r>
            <a:r>
              <a:rPr lang="ru-RU" sz="2800" dirty="0" smtClean="0"/>
              <a:t>взаимоотношений.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38816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548680"/>
            <a:ext cx="7560840" cy="57372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/>
              <a:t>Мобильный Интернет</a:t>
            </a:r>
            <a:endParaRPr lang="ru-RU" sz="2800" dirty="0"/>
          </a:p>
          <a:p>
            <a:pPr marL="0" indent="457200" algn="just">
              <a:buNone/>
            </a:pPr>
            <a:r>
              <a:rPr lang="ru-RU" sz="2800" dirty="0"/>
              <a:t>Сеть мобильной связи позволяет передавать не только голосовые сообщения, но и </a:t>
            </a:r>
            <a:r>
              <a:rPr lang="ru-RU" sz="2800" dirty="0" smtClean="0"/>
              <a:t>данные (мультимедийные сообщения </a:t>
            </a:r>
            <a:r>
              <a:rPr lang="ru-RU" sz="2800" dirty="0"/>
              <a:t>MMS, которые позволяют передавать мелодии </a:t>
            </a:r>
            <a:r>
              <a:rPr lang="ru-RU" sz="2800" dirty="0" smtClean="0"/>
              <a:t>и </a:t>
            </a:r>
            <a:r>
              <a:rPr lang="ru-RU" sz="2800" dirty="0"/>
              <a:t>графические </a:t>
            </a:r>
            <a:r>
              <a:rPr lang="ru-RU" sz="2800" dirty="0" smtClean="0"/>
              <a:t>изображения).</a:t>
            </a:r>
          </a:p>
          <a:p>
            <a:pPr marL="0" indent="457200" algn="just">
              <a:buNone/>
            </a:pPr>
            <a:r>
              <a:rPr lang="ru-RU" sz="2800" dirty="0"/>
              <a:t>Полноценный высокоскоростной доступ в Интернет с мобильного телефона можно осуществить по технологии </a:t>
            </a:r>
            <a:r>
              <a:rPr lang="ru-RU" sz="2800" dirty="0" smtClean="0"/>
              <a:t>GPRS, WАР, а также использовать </a:t>
            </a:r>
            <a:r>
              <a:rPr lang="en-US" sz="2800" dirty="0" err="1" smtClean="0"/>
              <a:t>Wi-fi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2398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488832" cy="504056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/>
              <a:t>Звук и видео в Интернете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800" dirty="0"/>
              <a:t>Звуковые и видеофайлы имеют большой информационный объем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Для передачи таких файлов используются: </a:t>
            </a:r>
          </a:p>
          <a:p>
            <a:r>
              <a:rPr lang="ru-RU" sz="2800" dirty="0" smtClean="0"/>
              <a:t>линии </a:t>
            </a:r>
            <a:r>
              <a:rPr lang="ru-RU" sz="2800" dirty="0"/>
              <a:t>связи с высокой пропускной </a:t>
            </a:r>
            <a:r>
              <a:rPr lang="ru-RU" sz="2800" dirty="0" smtClean="0"/>
              <a:t>способностью;</a:t>
            </a:r>
          </a:p>
          <a:p>
            <a:r>
              <a:rPr lang="ru-RU" sz="2800" dirty="0" smtClean="0"/>
              <a:t>архивирование файлов;</a:t>
            </a:r>
            <a:endParaRPr lang="ru-RU" sz="2800" dirty="0"/>
          </a:p>
          <a:p>
            <a:r>
              <a:rPr lang="ru-RU" sz="2800" dirty="0"/>
              <a:t>технологии передачи потокового звука и видео.</a:t>
            </a:r>
          </a:p>
        </p:txBody>
      </p:sp>
    </p:spTree>
    <p:extLst>
      <p:ext uri="{BB962C8B-B14F-4D97-AF65-F5344CB8AC3E}">
        <p14:creationId xmlns:p14="http://schemas.microsoft.com/office/powerpoint/2010/main" val="1326905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488832" cy="50405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Передача </a:t>
            </a:r>
            <a:r>
              <a:rPr lang="ru-RU" dirty="0">
                <a:solidFill>
                  <a:srgbClr val="FF0000"/>
                </a:solidFill>
              </a:rPr>
              <a:t>потокового звука и </a:t>
            </a:r>
            <a:r>
              <a:rPr lang="ru-RU" dirty="0" smtClean="0">
                <a:solidFill>
                  <a:srgbClr val="FF0000"/>
                </a:solidFill>
              </a:rPr>
              <a:t>видео </a:t>
            </a:r>
            <a:r>
              <a:rPr lang="ru-RU" dirty="0" smtClean="0"/>
              <a:t>– это технология передачи звуковых </a:t>
            </a:r>
            <a:r>
              <a:rPr lang="ru-RU" dirty="0"/>
              <a:t>и </a:t>
            </a:r>
            <a:r>
              <a:rPr lang="ru-RU" dirty="0" smtClean="0"/>
              <a:t>видеофайлов </a:t>
            </a:r>
            <a:r>
              <a:rPr lang="ru-RU" dirty="0"/>
              <a:t>по частям в буфер локального </a:t>
            </a:r>
            <a:r>
              <a:rPr lang="ru-RU" dirty="0" smtClean="0"/>
              <a:t>компьютера.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457200" algn="just">
              <a:buNone/>
            </a:pPr>
            <a:r>
              <a:rPr lang="ru-RU" dirty="0" smtClean="0"/>
              <a:t>Это </a:t>
            </a:r>
            <a:r>
              <a:rPr lang="ru-RU" dirty="0"/>
              <a:t>обеспечивает возможность их потокового воспроизведения даже при использовании модемного подключения</a:t>
            </a:r>
            <a:r>
              <a:rPr lang="ru-RU" dirty="0" smtClean="0"/>
              <a:t>.</a:t>
            </a:r>
          </a:p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r>
              <a:rPr lang="ru-RU" dirty="0"/>
              <a:t>Снижение скорости передачи по каналу может приводить к временным пропаданиям звука или пропускам видеокадров.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37554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637</TotalTime>
  <Words>362</Words>
  <Application>Microsoft Office PowerPoint</Application>
  <PresentationFormat>Экран (4:3)</PresentationFormat>
  <Paragraphs>69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Brush Script MT</vt:lpstr>
      <vt:lpstr>Constantia</vt:lpstr>
      <vt:lpstr>Franklin Gothic Book</vt:lpstr>
      <vt:lpstr>Rage Italic</vt:lpstr>
      <vt:lpstr>Times New Roman</vt:lpstr>
      <vt:lpstr>Кнопка</vt:lpstr>
      <vt:lpstr>Файловые архивы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Wika</cp:lastModifiedBy>
  <cp:revision>74</cp:revision>
  <dcterms:created xsi:type="dcterms:W3CDTF">2015-01-11T15:58:15Z</dcterms:created>
  <dcterms:modified xsi:type="dcterms:W3CDTF">2015-03-23T15:04:05Z</dcterms:modified>
</cp:coreProperties>
</file>