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4" r:id="rId1"/>
  </p:sldMasterIdLst>
  <p:sldIdLst>
    <p:sldId id="256" r:id="rId2"/>
    <p:sldId id="257" r:id="rId3"/>
    <p:sldId id="258" r:id="rId4"/>
    <p:sldId id="259" r:id="rId5"/>
    <p:sldId id="274" r:id="rId6"/>
    <p:sldId id="260" r:id="rId7"/>
    <p:sldId id="275" r:id="rId8"/>
    <p:sldId id="276" r:id="rId9"/>
    <p:sldId id="262" r:id="rId10"/>
    <p:sldId id="264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891821" y="5617774"/>
            <a:ext cx="7382935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989952" y="1016990"/>
            <a:ext cx="7179733" cy="4831643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90600" y="1009650"/>
            <a:ext cx="7179733" cy="4831643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769521" y="702069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7855433" y="749720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27201" y="1794935"/>
            <a:ext cx="5723468" cy="1828090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27200" y="3736622"/>
            <a:ext cx="5712179" cy="15240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70676" y="5357592"/>
            <a:ext cx="1213821" cy="365125"/>
          </a:xfrm>
        </p:spPr>
        <p:txBody>
          <a:bodyPr/>
          <a:lstStyle/>
          <a:p>
            <a:fld id="{B4C71EC6-210F-42DE-9C53-41977AD35B3D}" type="datetimeFigureOut">
              <a:rPr lang="ru-RU" smtClean="0"/>
              <a:pPr/>
              <a:t>16.05.2015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74044" y="5357592"/>
            <a:ext cx="5034845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13930" y="5357592"/>
            <a:ext cx="554023" cy="365125"/>
          </a:xfrm>
        </p:spPr>
        <p:txBody>
          <a:bodyPr/>
          <a:lstStyle>
            <a:lvl1pPr algn="ctr">
              <a:defRPr/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16.05.2015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1" y="925690"/>
            <a:ext cx="1430867" cy="476391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98221" y="1106312"/>
            <a:ext cx="5178779" cy="440266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16.05.2015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16.05.2015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979" y="2239430"/>
            <a:ext cx="6254044" cy="1362075"/>
          </a:xfrm>
        </p:spPr>
        <p:txBody>
          <a:bodyPr anchor="b"/>
          <a:lstStyle>
            <a:lvl1pPr algn="ctr">
              <a:defRPr sz="4000" b="0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6267" y="3725334"/>
            <a:ext cx="6231467" cy="1309511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16.05.2015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16.05.2015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298448" y="2121407"/>
            <a:ext cx="3200400" cy="360273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63440" y="2119313"/>
            <a:ext cx="3200400" cy="360521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57869" y="2122312"/>
            <a:ext cx="2939521" cy="820208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10669" y="2122311"/>
            <a:ext cx="2944368" cy="822960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16.05.2015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1298448" y="2944368"/>
            <a:ext cx="3227832" cy="277977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45151" y="2944813"/>
            <a:ext cx="3227832" cy="277977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16.05.2015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16.05.2015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" name="Freeform 1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 rot="60000">
            <a:off x="4471416" y="603504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 rot="21540000">
            <a:off x="749808" y="576072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8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9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8976" y="2020042"/>
            <a:ext cx="3064827" cy="1503037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rot="60000">
            <a:off x="4854291" y="1150993"/>
            <a:ext cx="3020792" cy="4625489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48125" y="3623748"/>
            <a:ext cx="3048891" cy="2100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1698" y="5885672"/>
            <a:ext cx="1213821" cy="365125"/>
          </a:xfrm>
        </p:spPr>
        <p:txBody>
          <a:bodyPr/>
          <a:lstStyle/>
          <a:p>
            <a:fld id="{B4C71EC6-210F-42DE-9C53-41977AD35B3D}" type="datetimeFigureOut">
              <a:rPr lang="ru-RU" smtClean="0"/>
              <a:pPr/>
              <a:t>16.05.2015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54" y="5829261"/>
            <a:ext cx="3522607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57313" y="5896961"/>
            <a:ext cx="554023" cy="365125"/>
          </a:xfrm>
        </p:spPr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1" name="Freeform 3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5058" y="575769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 rot="60000">
            <a:off x="4464768" y="603920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5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6424" y="2020824"/>
            <a:ext cx="3063240" cy="1499616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60000">
            <a:off x="4898615" y="1207272"/>
            <a:ext cx="2913863" cy="4539412"/>
          </a:xfrm>
          <a:ln w="101600" cap="rnd">
            <a:solidFill>
              <a:srgbClr val="FFFFFF"/>
            </a:solidFill>
          </a:ln>
          <a:effectLst>
            <a:outerShdw blurRad="889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52144" y="3621024"/>
            <a:ext cx="3044952" cy="210312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5936" y="5888737"/>
            <a:ext cx="1213821" cy="365125"/>
          </a:xfrm>
        </p:spPr>
        <p:txBody>
          <a:bodyPr/>
          <a:lstStyle/>
          <a:p>
            <a:fld id="{B4C71EC6-210F-42DE-9C53-41977AD35B3D}" type="datetimeFigureOut">
              <a:rPr lang="ru-RU" smtClean="0"/>
              <a:pPr/>
              <a:t>16.05.2015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69" y="5831037"/>
            <a:ext cx="3319043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62089" y="5900026"/>
            <a:ext cx="554023" cy="365125"/>
          </a:xfrm>
        </p:spPr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628650" y="6069330"/>
            <a:ext cx="792099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31520" y="575310"/>
            <a:ext cx="7696200" cy="5715000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31520" y="576072"/>
            <a:ext cx="7696200" cy="5715000"/>
          </a:xfrm>
          <a:prstGeom prst="rect">
            <a:avLst/>
          </a:prstGeom>
          <a:blipFill dpi="0" rotWithShape="1">
            <a:blip r:embed="rId13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1435684">
            <a:off x="543741" y="273091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4096196">
            <a:off x="8115079" y="298163"/>
            <a:ext cx="566928" cy="566928"/>
          </a:xfrm>
          <a:prstGeom prst="rect">
            <a:avLst/>
          </a:prstGeom>
          <a:noFill/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5023" y="817582"/>
            <a:ext cx="6965245" cy="12024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63040" y="2119257"/>
            <a:ext cx="6196405" cy="360381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54588" y="5809152"/>
            <a:ext cx="12138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B4C71EC6-210F-42DE-9C53-41977AD35B3D}" type="datetimeFigureOut">
              <a:rPr lang="ru-RU" smtClean="0"/>
              <a:pPr/>
              <a:t>16.05.2015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4401" y="5809152"/>
            <a:ext cx="55401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70202" y="5809152"/>
            <a:ext cx="55402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2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1168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7432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214414" y="1500174"/>
            <a:ext cx="6800751" cy="2786082"/>
          </a:xfrm>
        </p:spPr>
        <p:txBody>
          <a:bodyPr>
            <a:normAutofit fontScale="90000"/>
          </a:bodyPr>
          <a:lstStyle/>
          <a:p>
            <a:r>
              <a:rPr lang="ru-RU" sz="6000" dirty="0" smtClean="0"/>
              <a:t>Информационные ресурсы интернета.</a:t>
            </a:r>
            <a:br>
              <a:rPr lang="ru-RU" sz="6000" dirty="0" smtClean="0"/>
            </a:br>
            <a:r>
              <a:rPr lang="ru-RU" sz="6000" dirty="0" smtClean="0"/>
              <a:t>Всемирная паутина</a:t>
            </a:r>
            <a:endParaRPr lang="ru-RU" sz="6000" dirty="0"/>
          </a:p>
        </p:txBody>
      </p:sp>
    </p:spTree>
    <p:extLst>
      <p:ext uri="{BB962C8B-B14F-4D97-AF65-F5344CB8AC3E}">
        <p14:creationId xmlns:p14="http://schemas.microsoft.com/office/powerpoint/2010/main" val="65668508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27584" y="692696"/>
            <a:ext cx="7560840" cy="54006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800" dirty="0" smtClean="0"/>
              <a:t>Домашнее задание:</a:t>
            </a:r>
          </a:p>
          <a:p>
            <a:pPr marL="0" indent="0">
              <a:buNone/>
            </a:pPr>
            <a:endParaRPr lang="ru-RU" sz="2800" dirty="0" smtClean="0"/>
          </a:p>
          <a:p>
            <a:pPr marL="0" indent="0">
              <a:buNone/>
            </a:pPr>
            <a:r>
              <a:rPr lang="ru-RU" sz="2800" dirty="0" smtClean="0"/>
              <a:t>Прочитать страницы 94-97.</a:t>
            </a:r>
          </a:p>
        </p:txBody>
      </p:sp>
    </p:spTree>
    <p:extLst>
      <p:ext uri="{BB962C8B-B14F-4D97-AF65-F5344CB8AC3E}">
        <p14:creationId xmlns:p14="http://schemas.microsoft.com/office/powerpoint/2010/main" val="7840449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27584" y="836712"/>
            <a:ext cx="7459192" cy="5857916"/>
          </a:xfrm>
        </p:spPr>
        <p:txBody>
          <a:bodyPr>
            <a:normAutofit/>
          </a:bodyPr>
          <a:lstStyle/>
          <a:p>
            <a:pPr marL="0" indent="457200" algn="just">
              <a:spcBef>
                <a:spcPts val="0"/>
              </a:spcBef>
              <a:buNone/>
            </a:pPr>
            <a:r>
              <a:rPr lang="ru-RU" b="1" dirty="0" smtClean="0">
                <a:solidFill>
                  <a:srgbClr val="FF0000"/>
                </a:solidFill>
              </a:rPr>
              <a:t>Всемирная паутина</a:t>
            </a:r>
            <a:r>
              <a:rPr lang="ru-RU" dirty="0" smtClean="0">
                <a:solidFill>
                  <a:srgbClr val="FF0000"/>
                </a:solidFill>
              </a:rPr>
              <a:t> </a:t>
            </a:r>
            <a:r>
              <a:rPr lang="ru-RU" dirty="0" smtClean="0"/>
              <a:t>— </a:t>
            </a:r>
            <a:r>
              <a:rPr lang="ru-RU" dirty="0"/>
              <a:t>распределённая система, предоставляющая доступ к связанным между собой документам, расположенным на различных компьютерах, подключенных к Интернету. </a:t>
            </a:r>
            <a:endParaRPr lang="ru-RU" dirty="0" smtClean="0"/>
          </a:p>
          <a:p>
            <a:pPr marL="0" indent="457200" algn="just">
              <a:spcBef>
                <a:spcPts val="0"/>
              </a:spcBef>
              <a:buNone/>
            </a:pPr>
            <a:endParaRPr lang="ru-RU" dirty="0" smtClean="0"/>
          </a:p>
          <a:p>
            <a:pPr marL="0" indent="457200" algn="just">
              <a:spcBef>
                <a:spcPts val="0"/>
              </a:spcBef>
              <a:buNone/>
            </a:pPr>
            <a:r>
              <a:rPr lang="ru-RU" dirty="0"/>
              <a:t>«Всемирная паутина» — это вольный перевод английского словосочетания «</a:t>
            </a:r>
            <a:r>
              <a:rPr lang="ru-RU" dirty="0" err="1"/>
              <a:t>World</a:t>
            </a:r>
            <a:r>
              <a:rPr lang="ru-RU" dirty="0"/>
              <a:t> </a:t>
            </a:r>
            <a:r>
              <a:rPr lang="ru-RU" dirty="0" err="1"/>
              <a:t>Wide</a:t>
            </a:r>
            <a:r>
              <a:rPr lang="ru-RU" dirty="0"/>
              <a:t> </a:t>
            </a:r>
            <a:r>
              <a:rPr lang="ru-RU" dirty="0" err="1"/>
              <a:t>Web</a:t>
            </a:r>
            <a:r>
              <a:rPr lang="ru-RU" dirty="0"/>
              <a:t>», которое часто обозначается как WWW или </a:t>
            </a:r>
            <a:r>
              <a:rPr lang="ru-RU" dirty="0" err="1"/>
              <a:t>Web</a:t>
            </a:r>
            <a:r>
              <a:rPr lang="ru-RU" dirty="0"/>
              <a:t>.</a:t>
            </a:r>
          </a:p>
          <a:p>
            <a:pPr marL="0" indent="457200" algn="just">
              <a:spcBef>
                <a:spcPts val="0"/>
              </a:spcBef>
              <a:buNone/>
            </a:pPr>
            <a:endParaRPr lang="ru-RU" sz="2800" dirty="0" smtClean="0"/>
          </a:p>
          <a:p>
            <a:pPr marL="0" indent="457200" algn="just">
              <a:buNone/>
            </a:pP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36375728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одержимое 3"/>
          <p:cNvSpPr>
            <a:spLocks noGrp="1"/>
          </p:cNvSpPr>
          <p:nvPr>
            <p:ph idx="1"/>
          </p:nvPr>
        </p:nvSpPr>
        <p:spPr>
          <a:xfrm>
            <a:off x="683568" y="836712"/>
            <a:ext cx="7715304" cy="5715040"/>
          </a:xfrm>
        </p:spPr>
        <p:txBody>
          <a:bodyPr>
            <a:normAutofit/>
          </a:bodyPr>
          <a:lstStyle/>
          <a:p>
            <a:pPr marL="0" indent="274320" algn="just">
              <a:spcBef>
                <a:spcPts val="0"/>
              </a:spcBef>
              <a:buNone/>
            </a:pPr>
            <a:r>
              <a:rPr lang="ru-RU" dirty="0"/>
              <a:t>Всемирная паутина использует технологию гипертекста, в котором документы связаны между собой с помощью гиперссылок</a:t>
            </a:r>
            <a:r>
              <a:rPr lang="ru-RU" dirty="0" smtClean="0"/>
              <a:t>.</a:t>
            </a:r>
          </a:p>
          <a:p>
            <a:pPr marL="0" indent="274320" algn="just">
              <a:spcBef>
                <a:spcPts val="0"/>
              </a:spcBef>
              <a:buNone/>
            </a:pPr>
            <a:endParaRPr lang="ru-RU" dirty="0"/>
          </a:p>
          <a:p>
            <a:pPr marL="0" indent="274320" algn="just">
              <a:spcBef>
                <a:spcPts val="0"/>
              </a:spcBef>
              <a:buNone/>
            </a:pPr>
            <a:r>
              <a:rPr lang="ru-RU" b="1" dirty="0" smtClean="0">
                <a:solidFill>
                  <a:srgbClr val="FF0000"/>
                </a:solidFill>
              </a:rPr>
              <a:t>Гипертекст</a:t>
            </a:r>
            <a:r>
              <a:rPr lang="ru-RU" dirty="0" smtClean="0"/>
              <a:t> — текст, выполняющий </a:t>
            </a:r>
            <a:r>
              <a:rPr lang="ru-RU" dirty="0"/>
              <a:t>действия по </a:t>
            </a:r>
            <a:r>
              <a:rPr lang="ru-RU" dirty="0" smtClean="0"/>
              <a:t>запросу, т.е. текст имеющий узлы перехода между элементами.</a:t>
            </a:r>
          </a:p>
          <a:p>
            <a:pPr marL="0" indent="274320" algn="just">
              <a:spcBef>
                <a:spcPts val="0"/>
              </a:spcBef>
              <a:buNone/>
            </a:pPr>
            <a:endParaRPr lang="ru-RU" dirty="0"/>
          </a:p>
          <a:p>
            <a:pPr marL="0" indent="274320" algn="just">
              <a:spcBef>
                <a:spcPts val="0"/>
              </a:spcBef>
              <a:buNone/>
            </a:pPr>
            <a:r>
              <a:rPr lang="ru-RU" b="1" dirty="0">
                <a:solidFill>
                  <a:srgbClr val="FF0000"/>
                </a:solidFill>
              </a:rPr>
              <a:t>Гиперссылка</a:t>
            </a:r>
            <a:r>
              <a:rPr lang="ru-RU" dirty="0"/>
              <a:t> </a:t>
            </a:r>
            <a:r>
              <a:rPr lang="ru-RU" dirty="0" smtClean="0"/>
              <a:t>— </a:t>
            </a:r>
            <a:r>
              <a:rPr lang="ru-RU" dirty="0"/>
              <a:t>часть гипертекстового документа, ссылающаяся на другой элемент </a:t>
            </a:r>
            <a:r>
              <a:rPr lang="ru-RU" dirty="0" smtClean="0"/>
              <a:t>в </a:t>
            </a:r>
            <a:r>
              <a:rPr lang="ru-RU" dirty="0"/>
              <a:t>самом </a:t>
            </a:r>
            <a:r>
              <a:rPr lang="ru-RU" dirty="0" smtClean="0"/>
              <a:t>документе или </a:t>
            </a:r>
            <a:r>
              <a:rPr lang="ru-RU" dirty="0"/>
              <a:t>на другой </a:t>
            </a:r>
            <a:r>
              <a:rPr lang="ru-RU" dirty="0" smtClean="0"/>
              <a:t>объект, </a:t>
            </a:r>
            <a:r>
              <a:rPr lang="ru-RU" dirty="0"/>
              <a:t>расположенный на локальном </a:t>
            </a:r>
            <a:r>
              <a:rPr lang="ru-RU" dirty="0" smtClean="0"/>
              <a:t>диске компьютера.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294073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99592" y="908720"/>
            <a:ext cx="7344816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spcAft>
                <a:spcPts val="0"/>
              </a:spcAft>
            </a:pPr>
            <a:r>
              <a:rPr lang="ru-RU" sz="2400" dirty="0">
                <a:ea typeface="Times New Roman" panose="02020603050405020304" pitchFamily="18" charset="0"/>
              </a:rPr>
              <a:t>Переходы по гиперссылкам можно осуществлять </a:t>
            </a:r>
            <a:r>
              <a:rPr lang="ru-RU" sz="2400" dirty="0" smtClean="0">
                <a:ea typeface="Times New Roman" panose="02020603050405020304" pitchFamily="18" charset="0"/>
              </a:rPr>
              <a:t>между:</a:t>
            </a:r>
          </a:p>
          <a:p>
            <a:pPr indent="450215" algn="just">
              <a:spcAft>
                <a:spcPts val="0"/>
              </a:spcAft>
            </a:pPr>
            <a:endParaRPr lang="ru-RU" sz="2400" dirty="0" smtClean="0">
              <a:ea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ru-RU" sz="2400" dirty="0" err="1" smtClean="0">
                <a:ea typeface="Times New Roman" panose="02020603050405020304" pitchFamily="18" charset="0"/>
              </a:rPr>
              <a:t>Web</a:t>
            </a:r>
            <a:r>
              <a:rPr lang="ru-RU" sz="2400" dirty="0" smtClean="0">
                <a:ea typeface="Times New Roman" panose="02020603050405020304" pitchFamily="18" charset="0"/>
              </a:rPr>
              <a:t>-страницами</a:t>
            </a:r>
            <a:r>
              <a:rPr lang="ru-RU" sz="2400" dirty="0">
                <a:ea typeface="Times New Roman" panose="02020603050405020304" pitchFamily="18" charset="0"/>
              </a:rPr>
              <a:t>, хранящимися на одном </a:t>
            </a:r>
            <a:r>
              <a:rPr lang="ru-RU" sz="2400" dirty="0" smtClean="0">
                <a:ea typeface="Times New Roman" panose="02020603050405020304" pitchFamily="18" charset="0"/>
              </a:rPr>
              <a:t>компьютере;</a:t>
            </a:r>
          </a:p>
          <a:p>
            <a:pPr indent="450215" algn="just">
              <a:spcAft>
                <a:spcPts val="0"/>
              </a:spcAft>
            </a:pPr>
            <a:r>
              <a:rPr lang="ru-RU" sz="2400" dirty="0" err="1" smtClean="0">
                <a:ea typeface="Times New Roman" panose="02020603050405020304" pitchFamily="18" charset="0"/>
              </a:rPr>
              <a:t>Web</a:t>
            </a:r>
            <a:r>
              <a:rPr lang="ru-RU" sz="2400" dirty="0" smtClean="0">
                <a:ea typeface="Times New Roman" panose="02020603050405020304" pitchFamily="18" charset="0"/>
              </a:rPr>
              <a:t>-страницами</a:t>
            </a:r>
            <a:r>
              <a:rPr lang="ru-RU" sz="2400" dirty="0">
                <a:ea typeface="Times New Roman" panose="02020603050405020304" pitchFamily="18" charset="0"/>
              </a:rPr>
              <a:t>, находящимися на любых компьютерах, подключенных к Интернету.</a:t>
            </a:r>
            <a:endParaRPr lang="ru-RU" sz="1400" dirty="0">
              <a:effectLst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618862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91580" y="620688"/>
            <a:ext cx="7560840" cy="5737270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2800" b="1" dirty="0" smtClean="0">
                <a:solidFill>
                  <a:srgbClr val="FF0000"/>
                </a:solidFill>
              </a:rPr>
              <a:t>Веб-страница</a:t>
            </a:r>
            <a:r>
              <a:rPr lang="ru-RU" sz="2800" b="1" dirty="0" smtClean="0"/>
              <a:t> </a:t>
            </a:r>
            <a:r>
              <a:rPr lang="ru-RU" sz="2800" dirty="0" smtClean="0"/>
              <a:t>— </a:t>
            </a:r>
            <a:r>
              <a:rPr lang="ru-RU" sz="2800" dirty="0"/>
              <a:t>документ, содержание которого пригодно для обработки, манипулирования и просмотра посредством веб-браузера. </a:t>
            </a:r>
          </a:p>
          <a:p>
            <a:pPr marL="0" indent="0" algn="just">
              <a:buNone/>
            </a:pPr>
            <a:r>
              <a:rPr lang="ru-RU" sz="2800" dirty="0" smtClean="0"/>
              <a:t/>
            </a:r>
            <a:br>
              <a:rPr lang="ru-RU" sz="2800" dirty="0" smtClean="0"/>
            </a:br>
            <a:endParaRPr lang="ru-RU" sz="2800" dirty="0"/>
          </a:p>
        </p:txBody>
      </p:sp>
      <p:cxnSp>
        <p:nvCxnSpPr>
          <p:cNvPr id="4" name="Прямая со стрелкой 3"/>
          <p:cNvCxnSpPr/>
          <p:nvPr/>
        </p:nvCxnSpPr>
        <p:spPr>
          <a:xfrm flipH="1">
            <a:off x="2489794" y="2564904"/>
            <a:ext cx="642046" cy="93610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 стрелкой 9"/>
          <p:cNvCxnSpPr/>
          <p:nvPr/>
        </p:nvCxnSpPr>
        <p:spPr>
          <a:xfrm>
            <a:off x="5268127" y="2564904"/>
            <a:ext cx="888049" cy="92441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Овал 5"/>
          <p:cNvSpPr/>
          <p:nvPr/>
        </p:nvSpPr>
        <p:spPr>
          <a:xfrm>
            <a:off x="863588" y="3518586"/>
            <a:ext cx="3744416" cy="57606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/>
              <a:t>Мультимедийная</a:t>
            </a:r>
            <a:endParaRPr lang="ru-RU" dirty="0"/>
          </a:p>
        </p:txBody>
      </p:sp>
      <p:sp>
        <p:nvSpPr>
          <p:cNvPr id="14" name="Овал 13"/>
          <p:cNvSpPr/>
          <p:nvPr/>
        </p:nvSpPr>
        <p:spPr>
          <a:xfrm>
            <a:off x="4680012" y="3489323"/>
            <a:ext cx="3744416" cy="57606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Интерактивная</a:t>
            </a:r>
            <a:endParaRPr lang="ru-RU" dirty="0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971600" y="4112550"/>
            <a:ext cx="3528392" cy="199864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Содержит:</a:t>
            </a:r>
          </a:p>
          <a:p>
            <a:pPr algn="ctr"/>
            <a:r>
              <a:rPr lang="ru-RU" dirty="0" smtClean="0"/>
              <a:t>графические изображения, анимацию, звук и видео и др.</a:t>
            </a:r>
          </a:p>
          <a:p>
            <a:pPr algn="ctr"/>
            <a:endParaRPr lang="ru-RU" dirty="0"/>
          </a:p>
        </p:txBody>
      </p:sp>
      <p:sp>
        <p:nvSpPr>
          <p:cNvPr id="19" name="Скругленный прямоугольник 18"/>
          <p:cNvSpPr/>
          <p:nvPr/>
        </p:nvSpPr>
        <p:spPr>
          <a:xfrm>
            <a:off x="4824028" y="4094650"/>
            <a:ext cx="3528392" cy="199864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Содержит:</a:t>
            </a:r>
          </a:p>
          <a:p>
            <a:pPr algn="ctr"/>
            <a:r>
              <a:rPr lang="ru-RU" dirty="0" smtClean="0"/>
              <a:t>формы для регистрации пользователей, для заказов </a:t>
            </a:r>
            <a:r>
              <a:rPr lang="ru-RU" dirty="0"/>
              <a:t>в </a:t>
            </a:r>
            <a:r>
              <a:rPr lang="ru-RU" dirty="0" smtClean="0"/>
              <a:t>Интернет-магазинах и др.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134383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899592" y="692696"/>
            <a:ext cx="7416824" cy="5572164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ru-RU" dirty="0" err="1" smtClean="0">
                <a:solidFill>
                  <a:srgbClr val="FF0000"/>
                </a:solidFill>
              </a:rPr>
              <a:t>Web</a:t>
            </a:r>
            <a:r>
              <a:rPr lang="ru-RU" dirty="0" smtClean="0">
                <a:solidFill>
                  <a:srgbClr val="FF0000"/>
                </a:solidFill>
              </a:rPr>
              <a:t>-сайт</a:t>
            </a:r>
            <a:r>
              <a:rPr lang="ru-RU" dirty="0" smtClean="0"/>
              <a:t> – это тематически </a:t>
            </a:r>
            <a:r>
              <a:rPr lang="ru-RU" dirty="0"/>
              <a:t>связанные </a:t>
            </a:r>
            <a:r>
              <a:rPr lang="ru-RU" dirty="0" err="1" smtClean="0"/>
              <a:t>Web</a:t>
            </a:r>
            <a:r>
              <a:rPr lang="ru-RU" dirty="0" smtClean="0"/>
              <a:t>-страницы или целостная система </a:t>
            </a:r>
            <a:r>
              <a:rPr lang="ru-RU" dirty="0"/>
              <a:t>документов, связанных между собой с помощью ссылок.</a:t>
            </a:r>
          </a:p>
          <a:p>
            <a:pPr algn="just">
              <a:buNone/>
            </a:pPr>
            <a:endParaRPr lang="ru-RU" b="1" dirty="0" smtClean="0"/>
          </a:p>
          <a:p>
            <a:pPr algn="ctr">
              <a:buNone/>
            </a:pPr>
            <a:r>
              <a:rPr lang="ru-RU" dirty="0" smtClean="0"/>
              <a:t>Адресация </a:t>
            </a:r>
            <a:r>
              <a:rPr lang="ru-RU" dirty="0" err="1" smtClean="0"/>
              <a:t>Web</a:t>
            </a:r>
            <a:r>
              <a:rPr lang="ru-RU" dirty="0" smtClean="0"/>
              <a:t>-сайтов</a:t>
            </a:r>
          </a:p>
          <a:p>
            <a:pPr algn="just">
              <a:buNone/>
            </a:pPr>
            <a:r>
              <a:rPr lang="ru-RU" dirty="0"/>
              <a:t>В качестве способа доступа к </a:t>
            </a:r>
            <a:r>
              <a:rPr lang="ru-RU" dirty="0" err="1" smtClean="0"/>
              <a:t>Web</a:t>
            </a:r>
            <a:r>
              <a:rPr lang="ru-RU" dirty="0" smtClean="0"/>
              <a:t>-сайту </a:t>
            </a:r>
            <a:r>
              <a:rPr lang="ru-RU" dirty="0"/>
              <a:t>используется протокол передачи гипертекста </a:t>
            </a:r>
            <a:r>
              <a:rPr lang="ru-RU" dirty="0" smtClean="0"/>
              <a:t>HTTP, который используется при указании адреса </a:t>
            </a:r>
            <a:r>
              <a:rPr lang="ru-RU" dirty="0" err="1" smtClean="0"/>
              <a:t>Web</a:t>
            </a:r>
            <a:r>
              <a:rPr lang="ru-RU" dirty="0" smtClean="0"/>
              <a:t>-сайта.</a:t>
            </a:r>
          </a:p>
          <a:p>
            <a:pPr algn="just">
              <a:buNone/>
            </a:pPr>
            <a:endParaRPr lang="ru-RU" dirty="0" smtClean="0"/>
          </a:p>
          <a:p>
            <a:pPr algn="just">
              <a:buNone/>
            </a:pPr>
            <a:r>
              <a:rPr lang="ru-RU" dirty="0" smtClean="0"/>
              <a:t>Например, </a:t>
            </a:r>
            <a:r>
              <a:rPr lang="en-US" dirty="0" smtClean="0"/>
              <a:t>http </a:t>
            </a:r>
            <a:r>
              <a:rPr lang="en-US" dirty="0"/>
              <a:t>: </a:t>
            </a:r>
            <a:r>
              <a:rPr lang="en-US" dirty="0" smtClean="0"/>
              <a:t>//l </a:t>
            </a:r>
            <a:r>
              <a:rPr lang="en-US" dirty="0" err="1"/>
              <a:t>i</a:t>
            </a:r>
            <a:r>
              <a:rPr lang="en-US" dirty="0"/>
              <a:t> t . m e t o d </a:t>
            </a:r>
            <a:r>
              <a:rPr lang="en-US" dirty="0" err="1"/>
              <a:t>i</a:t>
            </a:r>
            <a:r>
              <a:rPr lang="en-US" dirty="0"/>
              <a:t> s t . </a:t>
            </a:r>
            <a:r>
              <a:rPr lang="en-US" dirty="0" err="1" smtClean="0"/>
              <a:t>ru</a:t>
            </a:r>
            <a:endParaRPr lang="ru-RU" dirty="0"/>
          </a:p>
          <a:p>
            <a:pPr algn="just">
              <a:buNone/>
            </a:pPr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12184329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71600" y="836712"/>
            <a:ext cx="7344816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solidFill>
                  <a:srgbClr val="FF0000"/>
                </a:solidFill>
                <a:ea typeface="Times New Roman" panose="02020603050405020304" pitchFamily="18" charset="0"/>
              </a:rPr>
              <a:t>Браузер</a:t>
            </a:r>
            <a:r>
              <a:rPr lang="ru-RU" sz="2400" dirty="0" smtClean="0">
                <a:ea typeface="Times New Roman" panose="02020603050405020304" pitchFamily="18" charset="0"/>
              </a:rPr>
              <a:t> - специальная программа просмотра </a:t>
            </a:r>
            <a:r>
              <a:rPr lang="ru-RU" sz="2400" dirty="0" err="1" smtClean="0">
                <a:ea typeface="Times New Roman" panose="02020603050405020304" pitchFamily="18" charset="0"/>
              </a:rPr>
              <a:t>Web</a:t>
            </a:r>
            <a:r>
              <a:rPr lang="ru-RU" sz="2400" dirty="0" smtClean="0">
                <a:ea typeface="Times New Roman" panose="02020603050405020304" pitchFamily="18" charset="0"/>
              </a:rPr>
              <a:t>-страниц. </a:t>
            </a:r>
          </a:p>
          <a:p>
            <a:endParaRPr lang="ru-RU" sz="2400" dirty="0" smtClean="0">
              <a:ea typeface="Times New Roman" panose="02020603050405020304" pitchFamily="18" charset="0"/>
            </a:endParaRPr>
          </a:p>
          <a:p>
            <a:r>
              <a:rPr lang="ru-RU" sz="2400" dirty="0" smtClean="0"/>
              <a:t>Например, </a:t>
            </a:r>
            <a:r>
              <a:rPr lang="en-US" sz="2400" dirty="0" smtClean="0"/>
              <a:t>Internet </a:t>
            </a:r>
            <a:r>
              <a:rPr lang="en-US" sz="2400" dirty="0"/>
              <a:t>Explorer</a:t>
            </a:r>
            <a:r>
              <a:rPr lang="ru-RU" sz="2400" dirty="0"/>
              <a:t>, </a:t>
            </a:r>
            <a:r>
              <a:rPr lang="en-US" sz="2400" dirty="0" err="1" smtClean="0"/>
              <a:t>Mozllla</a:t>
            </a:r>
            <a:r>
              <a:rPr lang="ru-RU" sz="2400" dirty="0" smtClean="0"/>
              <a:t> </a:t>
            </a:r>
            <a:r>
              <a:rPr lang="ru-RU" sz="2400" dirty="0"/>
              <a:t>и </a:t>
            </a:r>
            <a:r>
              <a:rPr lang="en-US" sz="2400" dirty="0"/>
              <a:t>Opera</a:t>
            </a:r>
            <a:r>
              <a:rPr lang="ru-RU" sz="2400" dirty="0"/>
              <a:t>.</a:t>
            </a:r>
          </a:p>
          <a:p>
            <a:endParaRPr lang="ru-RU" sz="2400" dirty="0" smtClean="0">
              <a:ea typeface="Times New Roman" panose="02020603050405020304" pitchFamily="18" charset="0"/>
            </a:endParaRPr>
          </a:p>
          <a:p>
            <a:r>
              <a:rPr lang="ru-RU" sz="2400" dirty="0"/>
              <a:t>Окно браузера содержит стандартные </a:t>
            </a:r>
            <a:r>
              <a:rPr lang="ru-RU" sz="2400" dirty="0" smtClean="0"/>
              <a:t>элементы: </a:t>
            </a:r>
          </a:p>
          <a:p>
            <a:endParaRPr lang="ru-RU" sz="2400" i="1" dirty="0"/>
          </a:p>
          <a:p>
            <a:r>
              <a:rPr lang="ru-RU" sz="2400" i="1" dirty="0" smtClean="0"/>
              <a:t>• </a:t>
            </a:r>
            <a:r>
              <a:rPr lang="ru-RU" sz="2400" i="1" dirty="0"/>
              <a:t>меню </a:t>
            </a:r>
            <a:r>
              <a:rPr lang="ru-RU" sz="2400" i="1" dirty="0" smtClean="0"/>
              <a:t>окна (Файл</a:t>
            </a:r>
            <a:r>
              <a:rPr lang="ru-RU" sz="2400" i="1" dirty="0"/>
              <a:t>, Правка, Вид, Избранное, Сервис </a:t>
            </a:r>
            <a:r>
              <a:rPr lang="ru-RU" sz="2400" dirty="0"/>
              <a:t>и </a:t>
            </a:r>
            <a:r>
              <a:rPr lang="ru-RU" sz="2400" i="1" dirty="0" smtClean="0"/>
              <a:t>Справка);</a:t>
            </a:r>
            <a:endParaRPr lang="ru-RU" sz="2400" dirty="0"/>
          </a:p>
          <a:p>
            <a:r>
              <a:rPr lang="ru-RU" sz="2400" i="1" dirty="0"/>
              <a:t>• панель </a:t>
            </a:r>
            <a:r>
              <a:rPr lang="ru-RU" sz="2400" i="1" dirty="0" smtClean="0"/>
              <a:t>инструментов</a:t>
            </a:r>
            <a:r>
              <a:rPr lang="ru-RU" sz="2400" dirty="0" smtClean="0"/>
              <a:t> (</a:t>
            </a:r>
            <a:r>
              <a:rPr lang="ru-RU" sz="2400" i="1" dirty="0" smtClean="0"/>
              <a:t>Вперед</a:t>
            </a:r>
            <a:r>
              <a:rPr lang="ru-RU" sz="2400" i="1" dirty="0"/>
              <a:t>, Назад, </a:t>
            </a:r>
            <a:r>
              <a:rPr lang="ru-RU" sz="2400" i="1" dirty="0" smtClean="0"/>
              <a:t>Домой,</a:t>
            </a:r>
            <a:r>
              <a:rPr lang="ru-RU" sz="2400" dirty="0" smtClean="0"/>
              <a:t> </a:t>
            </a:r>
            <a:r>
              <a:rPr lang="ru-RU" sz="2400" i="1" dirty="0"/>
              <a:t>Остановить, Обновить);</a:t>
            </a:r>
            <a:endParaRPr lang="ru-RU" sz="2400" dirty="0"/>
          </a:p>
          <a:p>
            <a:r>
              <a:rPr lang="ru-RU" sz="2400" i="1" dirty="0"/>
              <a:t>• текстовое поле </a:t>
            </a:r>
            <a:r>
              <a:rPr lang="ru-RU" sz="2400" i="1" dirty="0" smtClean="0"/>
              <a:t>Адрес;</a:t>
            </a:r>
            <a:endParaRPr lang="ru-RU" sz="2400" dirty="0"/>
          </a:p>
          <a:p>
            <a:r>
              <a:rPr lang="ru-RU" sz="2400" i="1" dirty="0" smtClean="0"/>
              <a:t>• </a:t>
            </a:r>
            <a:r>
              <a:rPr lang="ru-RU" sz="2400" i="1" dirty="0"/>
              <a:t>рабочую </a:t>
            </a:r>
            <a:r>
              <a:rPr lang="ru-RU" sz="2400" i="1" dirty="0" smtClean="0"/>
              <a:t>область</a:t>
            </a:r>
            <a:r>
              <a:rPr lang="ru-RU" sz="2400" dirty="0" smtClean="0"/>
              <a:t>.</a:t>
            </a:r>
            <a:endParaRPr lang="ru-RU" sz="2400" dirty="0"/>
          </a:p>
          <a:p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121843295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23628" y="5301208"/>
            <a:ext cx="6192688" cy="587281"/>
          </a:xfrm>
        </p:spPr>
        <p:txBody>
          <a:bodyPr>
            <a:normAutofit/>
          </a:bodyPr>
          <a:lstStyle/>
          <a:p>
            <a:r>
              <a:rPr lang="ru-RU" sz="2000" dirty="0" smtClean="0">
                <a:latin typeface="+mn-lt"/>
              </a:rPr>
              <a:t>Рис. 1. Окно браузера</a:t>
            </a:r>
            <a:endParaRPr lang="ru-RU" sz="2000" dirty="0">
              <a:latin typeface="+mn-lt"/>
            </a:endParaRPr>
          </a:p>
        </p:txBody>
      </p:sp>
      <p:pic>
        <p:nvPicPr>
          <p:cNvPr id="1026" name="Picture 2" descr="BlackHawk Web Browser 2.0.705.0 - &amp;Icy;&amp;ncy;&amp;tcy;&amp;iecy;&amp;rcy;&amp;ncy;&amp;iecy;&amp;tcy; &amp;icy; &amp;scy;&amp;iecy;&amp;tcy;&amp;softcy;, &amp;bcy;&amp;rcy;&amp;acy;&amp;ucy;&amp;zcy;&amp;iecy;&amp;rcy;&amp;ycy;, freeware, NETGATE Technologies, Chromium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5656" y="664972"/>
            <a:ext cx="5688632" cy="46362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5319311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71600" y="836712"/>
            <a:ext cx="7488832" cy="4118056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sz="2800" dirty="0" smtClean="0"/>
          </a:p>
          <a:p>
            <a:pPr marL="0" indent="0">
              <a:buNone/>
            </a:pPr>
            <a:r>
              <a:rPr lang="ru-RU" sz="2800" dirty="0"/>
              <a:t>Практическое занятие</a:t>
            </a:r>
            <a:r>
              <a:rPr lang="ru-RU" sz="2800" dirty="0" smtClean="0"/>
              <a:t>.</a:t>
            </a:r>
          </a:p>
          <a:p>
            <a:pPr marL="0" indent="0">
              <a:buNone/>
            </a:pPr>
            <a:endParaRPr lang="ru-RU" sz="2800" dirty="0"/>
          </a:p>
          <a:p>
            <a:pPr marL="0" indent="0">
              <a:buNone/>
            </a:pPr>
            <a:r>
              <a:rPr lang="ru-RU" sz="2800" dirty="0" smtClean="0"/>
              <a:t>Путешествие по всемирной паутине. </a:t>
            </a:r>
          </a:p>
          <a:p>
            <a:pPr marL="0" indent="0">
              <a:buNone/>
            </a:pPr>
            <a:r>
              <a:rPr lang="ru-RU" sz="2800" dirty="0" smtClean="0"/>
              <a:t>Найти </a:t>
            </a:r>
            <a:r>
              <a:rPr lang="ru-RU" sz="2800" dirty="0"/>
              <a:t>в интернете </a:t>
            </a:r>
            <a:r>
              <a:rPr lang="ru-RU" sz="2800" dirty="0" smtClean="0"/>
              <a:t>сайт и создать </a:t>
            </a:r>
            <a:r>
              <a:rPr lang="ru-RU" sz="2800" dirty="0"/>
              <a:t>закладку для найденного сайта.</a:t>
            </a:r>
            <a:endParaRPr lang="ru-RU" sz="2800" dirty="0" smtClean="0"/>
          </a:p>
          <a:p>
            <a:pPr marL="0" indent="0">
              <a:buNone/>
            </a:pPr>
            <a:endParaRPr lang="ru-RU" sz="2800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609814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Кнопка">
  <a:themeElements>
    <a:clrScheme name="Кнопка">
      <a:dk1>
        <a:sysClr val="windowText" lastClr="000000"/>
      </a:dk1>
      <a:lt1>
        <a:sysClr val="window" lastClr="FFFFFF"/>
      </a:lt1>
      <a:dk2>
        <a:srgbClr val="465E9C"/>
      </a:dk2>
      <a:lt2>
        <a:srgbClr val="CCDDEA"/>
      </a:lt2>
      <a:accent1>
        <a:srgbClr val="FDA023"/>
      </a:accent1>
      <a:accent2>
        <a:srgbClr val="AA2B1E"/>
      </a:accent2>
      <a:accent3>
        <a:srgbClr val="71685C"/>
      </a:accent3>
      <a:accent4>
        <a:srgbClr val="64A73B"/>
      </a:accent4>
      <a:accent5>
        <a:srgbClr val="EB5605"/>
      </a:accent5>
      <a:accent6>
        <a:srgbClr val="B9CA1A"/>
      </a:accent6>
      <a:hlink>
        <a:srgbClr val="D83E2C"/>
      </a:hlink>
      <a:folHlink>
        <a:srgbClr val="ED7D27"/>
      </a:folHlink>
    </a:clrScheme>
    <a:fontScheme name="Кнопка">
      <a:majorFont>
        <a:latin typeface="Constantia"/>
        <a:ea typeface=""/>
        <a:cs typeface=""/>
        <a:font script="Jpan" typeface="HGS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Grek" typeface="Arial"/>
        <a:font script="Cyrl" typeface="Arial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Кнопка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  <a:lumMod val="100000"/>
              </a:schemeClr>
            </a:gs>
            <a:gs pos="40000">
              <a:schemeClr val="phClr">
                <a:tint val="60000"/>
                <a:satMod val="130000"/>
                <a:lumMod val="100000"/>
              </a:schemeClr>
            </a:gs>
            <a:gs pos="100000">
              <a:schemeClr val="phClr">
                <a:tint val="96000"/>
                <a:lumMod val="108000"/>
              </a:schemeClr>
            </a:gs>
          </a:gsLst>
          <a:lin ang="5400000" scaled="0"/>
        </a:gradFill>
        <a:gradFill rotWithShape="1">
          <a:gsLst>
            <a:gs pos="0">
              <a:schemeClr val="phClr"/>
            </a:gs>
            <a:gs pos="100000">
              <a:schemeClr val="phClr">
                <a:shade val="76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80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38100" dir="4800000" sx="98000" sy="98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38100" dist="38100" dir="4800000" sx="96000" sy="96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3240000"/>
            </a:lightRig>
          </a:scene3d>
          <a:sp3d>
            <a:bevelT w="28575" h="28575"/>
          </a:sp3d>
        </a:effectStyle>
      </a:effectStyleLst>
      <a:bgFillStyleLst>
        <a:solidFill>
          <a:schemeClr val="phClr">
            <a:tint val="93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80000"/>
                <a:satMod val="140000"/>
                <a:lumMod val="50000"/>
              </a:schemeClr>
              <a:schemeClr val="phClr">
                <a:tint val="95000"/>
                <a:satMod val="180000"/>
                <a:lumMod val="160000"/>
              </a:schemeClr>
            </a:duotone>
          </a:blip>
          <a:stretch/>
        </a:blipFill>
        <a:blipFill rotWithShape="1">
          <a:blip xmlns:r="http://schemas.openxmlformats.org/officeDocument/2006/relationships" r:embed="rId2">
            <a:duotone>
              <a:schemeClr val="phClr">
                <a:tint val="98000"/>
                <a:shade val="90000"/>
                <a:satMod val="120000"/>
                <a:lumMod val="54000"/>
              </a:schemeClr>
              <a:schemeClr val="phClr">
                <a:tint val="80000"/>
                <a:satMod val="160000"/>
                <a:lumMod val="14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Pushpin</Template>
  <TotalTime>554</TotalTime>
  <Words>329</Words>
  <Application>Microsoft Office PowerPoint</Application>
  <PresentationFormat>Экран (4:3)</PresentationFormat>
  <Paragraphs>47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7" baseType="lpstr">
      <vt:lpstr>Arial</vt:lpstr>
      <vt:lpstr>Brush Script MT</vt:lpstr>
      <vt:lpstr>Constantia</vt:lpstr>
      <vt:lpstr>Franklin Gothic Book</vt:lpstr>
      <vt:lpstr>Rage Italic</vt:lpstr>
      <vt:lpstr>Times New Roman</vt:lpstr>
      <vt:lpstr>Кнопка</vt:lpstr>
      <vt:lpstr>Информационные ресурсы интернета. Всемирная паутина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Рис. 1. Окно браузера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Базы данных  в электронных таблицах</dc:title>
  <dc:creator>Викуша</dc:creator>
  <cp:lastModifiedBy>Wika</cp:lastModifiedBy>
  <cp:revision>60</cp:revision>
  <dcterms:created xsi:type="dcterms:W3CDTF">2015-01-11T15:58:15Z</dcterms:created>
  <dcterms:modified xsi:type="dcterms:W3CDTF">2015-05-16T13:59:28Z</dcterms:modified>
</cp:coreProperties>
</file>