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74" r:id="rId6"/>
    <p:sldId id="260" r:id="rId7"/>
    <p:sldId id="275" r:id="rId8"/>
    <p:sldId id="279" r:id="rId9"/>
    <p:sldId id="276" r:id="rId10"/>
    <p:sldId id="277" r:id="rId11"/>
    <p:sldId id="262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79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DAA978-8E94-4F1B-8799-F9BCF339ACF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89A505-71CE-4F5D-8D2A-A1FCE580D5FF}">
      <dgm:prSet/>
      <dgm:spPr/>
      <dgm:t>
        <a:bodyPr lIns="0" tIns="0" rIns="0" bIns="0" anchor="t" anchorCtr="0"/>
        <a:lstStyle/>
        <a:p>
          <a:pPr algn="ctr" rtl="0">
            <a:lnSpc>
              <a:spcPct val="100000"/>
            </a:lnSpc>
            <a:spcAft>
              <a:spcPts val="0"/>
            </a:spcAft>
          </a:pPr>
          <a:r>
            <a:rPr lang="ru-RU" dirty="0" smtClean="0"/>
            <a:t>домены верхнего уровня</a:t>
          </a:r>
        </a:p>
        <a:p>
          <a:pPr algn="l" rtl="0">
            <a:lnSpc>
              <a:spcPct val="90000"/>
            </a:lnSpc>
            <a:spcAft>
              <a:spcPct val="35000"/>
            </a:spcAft>
          </a:pPr>
          <a:endParaRPr lang="ru-RU" dirty="0"/>
        </a:p>
      </dgm:t>
    </dgm:pt>
    <dgm:pt modelId="{7BE1655C-F75E-437F-B1F4-1A608BBAC142}" type="parTrans" cxnId="{95F5E061-FAD7-48AF-B9C8-8F32F58576F7}">
      <dgm:prSet/>
      <dgm:spPr/>
      <dgm:t>
        <a:bodyPr/>
        <a:lstStyle/>
        <a:p>
          <a:endParaRPr lang="ru-RU"/>
        </a:p>
      </dgm:t>
    </dgm:pt>
    <dgm:pt modelId="{8B434559-EEA8-4820-B455-19EB7E872184}" type="sibTrans" cxnId="{95F5E061-FAD7-48AF-B9C8-8F32F58576F7}">
      <dgm:prSet/>
      <dgm:spPr/>
      <dgm:t>
        <a:bodyPr/>
        <a:lstStyle/>
        <a:p>
          <a:endParaRPr lang="ru-RU"/>
        </a:p>
      </dgm:t>
    </dgm:pt>
    <dgm:pt modelId="{D79226B1-5278-40A5-AB2D-113F7631760A}">
      <dgm:prSet/>
      <dgm:spPr/>
      <dgm:t>
        <a:bodyPr/>
        <a:lstStyle/>
        <a:p>
          <a:pPr rtl="0"/>
          <a:r>
            <a:rPr lang="ru-RU" dirty="0" smtClean="0"/>
            <a:t>домены второго уровня</a:t>
          </a:r>
          <a:endParaRPr lang="ru-RU" dirty="0"/>
        </a:p>
      </dgm:t>
    </dgm:pt>
    <dgm:pt modelId="{2321AD5B-03B2-41BB-8586-217CEAE68FBA}" type="parTrans" cxnId="{5F509B1F-4A99-45B5-8022-4F1382058991}">
      <dgm:prSet/>
      <dgm:spPr/>
      <dgm:t>
        <a:bodyPr/>
        <a:lstStyle/>
        <a:p>
          <a:endParaRPr lang="ru-RU"/>
        </a:p>
      </dgm:t>
    </dgm:pt>
    <dgm:pt modelId="{EA464D8A-34FD-420F-AA25-2A8F55F53AC0}" type="sibTrans" cxnId="{5F509B1F-4A99-45B5-8022-4F1382058991}">
      <dgm:prSet/>
      <dgm:spPr/>
      <dgm:t>
        <a:bodyPr/>
        <a:lstStyle/>
        <a:p>
          <a:endParaRPr lang="ru-RU"/>
        </a:p>
      </dgm:t>
    </dgm:pt>
    <dgm:pt modelId="{7B88CD1F-3247-4EFE-997D-F12D014953B2}">
      <dgm:prSet/>
      <dgm:spPr/>
      <dgm:t>
        <a:bodyPr/>
        <a:lstStyle/>
        <a:p>
          <a:pPr rtl="0"/>
          <a:r>
            <a:rPr lang="ru-RU" dirty="0" smtClean="0"/>
            <a:t>домены третьего уровня </a:t>
          </a:r>
          <a:endParaRPr lang="ru-RU" dirty="0"/>
        </a:p>
      </dgm:t>
    </dgm:pt>
    <dgm:pt modelId="{BCD8EA8C-A192-42CD-AB03-7CA15CFCCA1D}" type="parTrans" cxnId="{6F83DDF1-643D-41E1-984F-EDFEA8EC2C6C}">
      <dgm:prSet/>
      <dgm:spPr/>
      <dgm:t>
        <a:bodyPr/>
        <a:lstStyle/>
        <a:p>
          <a:endParaRPr lang="ru-RU"/>
        </a:p>
      </dgm:t>
    </dgm:pt>
    <dgm:pt modelId="{43619942-71A5-41E3-B65E-EE1F8D348721}" type="sibTrans" cxnId="{6F83DDF1-643D-41E1-984F-EDFEA8EC2C6C}">
      <dgm:prSet/>
      <dgm:spPr/>
      <dgm:t>
        <a:bodyPr/>
        <a:lstStyle/>
        <a:p>
          <a:endParaRPr lang="ru-RU"/>
        </a:p>
      </dgm:t>
    </dgm:pt>
    <dgm:pt modelId="{094DB6BD-F23B-41D7-83C5-F163553E1CBA}" type="pres">
      <dgm:prSet presAssocID="{B2DAA978-8E94-4F1B-8799-F9BCF339ACF3}" presName="linear" presStyleCnt="0">
        <dgm:presLayoutVars>
          <dgm:animLvl val="lvl"/>
          <dgm:resizeHandles val="exact"/>
        </dgm:presLayoutVars>
      </dgm:prSet>
      <dgm:spPr/>
    </dgm:pt>
    <dgm:pt modelId="{607E82E7-3EC6-43E5-A0EB-83BF17BEF931}" type="pres">
      <dgm:prSet presAssocID="{3889A505-71CE-4F5D-8D2A-A1FCE580D5FF}" presName="parentText" presStyleLbl="node1" presStyleIdx="0" presStyleCnt="3" custScaleY="255181" custLinFactNeighborY="-895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3DADB6-E190-4754-85AB-88B409EC248F}" type="pres">
      <dgm:prSet presAssocID="{8B434559-EEA8-4820-B455-19EB7E872184}" presName="spacer" presStyleCnt="0"/>
      <dgm:spPr/>
    </dgm:pt>
    <dgm:pt modelId="{F5C8CCFD-A5CC-45A0-BFBB-BBB76CAB3E9B}" type="pres">
      <dgm:prSet presAssocID="{D79226B1-5278-40A5-AB2D-113F7631760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C193885-0DB8-4007-8E55-C8FFD800B36D}" type="pres">
      <dgm:prSet presAssocID="{EA464D8A-34FD-420F-AA25-2A8F55F53AC0}" presName="spacer" presStyleCnt="0"/>
      <dgm:spPr/>
    </dgm:pt>
    <dgm:pt modelId="{F5DB315D-3146-4795-A0A8-8602DC393883}" type="pres">
      <dgm:prSet presAssocID="{7B88CD1F-3247-4EFE-997D-F12D014953B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5F5E061-FAD7-48AF-B9C8-8F32F58576F7}" srcId="{B2DAA978-8E94-4F1B-8799-F9BCF339ACF3}" destId="{3889A505-71CE-4F5D-8D2A-A1FCE580D5FF}" srcOrd="0" destOrd="0" parTransId="{7BE1655C-F75E-437F-B1F4-1A608BBAC142}" sibTransId="{8B434559-EEA8-4820-B455-19EB7E872184}"/>
    <dgm:cxn modelId="{5F509B1F-4A99-45B5-8022-4F1382058991}" srcId="{B2DAA978-8E94-4F1B-8799-F9BCF339ACF3}" destId="{D79226B1-5278-40A5-AB2D-113F7631760A}" srcOrd="1" destOrd="0" parTransId="{2321AD5B-03B2-41BB-8586-217CEAE68FBA}" sibTransId="{EA464D8A-34FD-420F-AA25-2A8F55F53AC0}"/>
    <dgm:cxn modelId="{2106BF95-0258-42B3-98E3-3AF867D75358}" type="presOf" srcId="{7B88CD1F-3247-4EFE-997D-F12D014953B2}" destId="{F5DB315D-3146-4795-A0A8-8602DC393883}" srcOrd="0" destOrd="0" presId="urn:microsoft.com/office/officeart/2005/8/layout/vList2"/>
    <dgm:cxn modelId="{ACABC518-B20C-4038-8E33-FB04FB95738E}" type="presOf" srcId="{3889A505-71CE-4F5D-8D2A-A1FCE580D5FF}" destId="{607E82E7-3EC6-43E5-A0EB-83BF17BEF931}" srcOrd="0" destOrd="0" presId="urn:microsoft.com/office/officeart/2005/8/layout/vList2"/>
    <dgm:cxn modelId="{6DC24D11-139B-4296-A5CB-901EC0CD6465}" type="presOf" srcId="{D79226B1-5278-40A5-AB2D-113F7631760A}" destId="{F5C8CCFD-A5CC-45A0-BFBB-BBB76CAB3E9B}" srcOrd="0" destOrd="0" presId="urn:microsoft.com/office/officeart/2005/8/layout/vList2"/>
    <dgm:cxn modelId="{17044CEB-FC5A-406A-A846-13CEBA88BB0A}" type="presOf" srcId="{B2DAA978-8E94-4F1B-8799-F9BCF339ACF3}" destId="{094DB6BD-F23B-41D7-83C5-F163553E1CBA}" srcOrd="0" destOrd="0" presId="urn:microsoft.com/office/officeart/2005/8/layout/vList2"/>
    <dgm:cxn modelId="{6F83DDF1-643D-41E1-984F-EDFEA8EC2C6C}" srcId="{B2DAA978-8E94-4F1B-8799-F9BCF339ACF3}" destId="{7B88CD1F-3247-4EFE-997D-F12D014953B2}" srcOrd="2" destOrd="0" parTransId="{BCD8EA8C-A192-42CD-AB03-7CA15CFCCA1D}" sibTransId="{43619942-71A5-41E3-B65E-EE1F8D348721}"/>
    <dgm:cxn modelId="{41428427-5D16-45A3-91C4-9ECE70E88280}" type="presParOf" srcId="{094DB6BD-F23B-41D7-83C5-F163553E1CBA}" destId="{607E82E7-3EC6-43E5-A0EB-83BF17BEF931}" srcOrd="0" destOrd="0" presId="urn:microsoft.com/office/officeart/2005/8/layout/vList2"/>
    <dgm:cxn modelId="{2AD65698-0D02-4B3B-B1C1-50030DDA99C3}" type="presParOf" srcId="{094DB6BD-F23B-41D7-83C5-F163553E1CBA}" destId="{973DADB6-E190-4754-85AB-88B409EC248F}" srcOrd="1" destOrd="0" presId="urn:microsoft.com/office/officeart/2005/8/layout/vList2"/>
    <dgm:cxn modelId="{C04EFD1E-2AC5-4898-93C7-220B9BD8EACF}" type="presParOf" srcId="{094DB6BD-F23B-41D7-83C5-F163553E1CBA}" destId="{F5C8CCFD-A5CC-45A0-BFBB-BBB76CAB3E9B}" srcOrd="2" destOrd="0" presId="urn:microsoft.com/office/officeart/2005/8/layout/vList2"/>
    <dgm:cxn modelId="{E349B5A5-103C-4562-9188-AD42A0EF1D7D}" type="presParOf" srcId="{094DB6BD-F23B-41D7-83C5-F163553E1CBA}" destId="{2C193885-0DB8-4007-8E55-C8FFD800B36D}" srcOrd="3" destOrd="0" presId="urn:microsoft.com/office/officeart/2005/8/layout/vList2"/>
    <dgm:cxn modelId="{78ACBB5B-9328-4C4C-B636-3D5FF8CAF9A8}" type="presParOf" srcId="{094DB6BD-F23B-41D7-83C5-F163553E1CBA}" destId="{F5DB315D-3146-4795-A0A8-8602DC393883}" srcOrd="4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4414" y="1500174"/>
            <a:ext cx="6800751" cy="2786082"/>
          </a:xfrm>
        </p:spPr>
        <p:txBody>
          <a:bodyPr>
            <a:normAutofit/>
          </a:bodyPr>
          <a:lstStyle/>
          <a:p>
            <a:r>
              <a:rPr lang="ru-RU" sz="6000" dirty="0" smtClean="0"/>
              <a:t>Адресация в интернете</a:t>
            </a:r>
            <a:endParaRPr lang="ru-RU" sz="6000" dirty="0"/>
          </a:p>
        </p:txBody>
      </p:sp>
    </p:spTree>
    <p:extLst>
      <p:ext uri="{BB962C8B-B14F-4D97-AF65-F5344CB8AC3E}">
        <p14:creationId xmlns="" xmlns:p14="http://schemas.microsoft.com/office/powerpoint/2010/main" val="656685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00100" y="928670"/>
            <a:ext cx="7215238" cy="5143536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endParaRPr lang="ru-RU" dirty="0" smtClean="0"/>
          </a:p>
          <a:p>
            <a:pPr marL="0" indent="457200" algn="just">
              <a:buNone/>
            </a:pPr>
            <a:endParaRPr lang="ru-RU" dirty="0" smtClean="0"/>
          </a:p>
          <a:p>
            <a:pPr marL="0" indent="457200" algn="just">
              <a:buNone/>
            </a:pPr>
            <a:endParaRPr lang="ru-RU" dirty="0" smtClean="0"/>
          </a:p>
          <a:p>
            <a:pPr marL="0" indent="457200" algn="just">
              <a:buNone/>
            </a:pPr>
            <a:endParaRPr lang="ru-RU" dirty="0" smtClean="0"/>
          </a:p>
        </p:txBody>
      </p:sp>
      <p:pic>
        <p:nvPicPr>
          <p:cNvPr id="4097" name="Picture 1" descr="Глобальная компьютерная сеть Интерне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642918"/>
            <a:ext cx="4214842" cy="2181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214414" y="3000372"/>
            <a:ext cx="578647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4. Маршрутизация данных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3857628"/>
            <a:ext cx="75724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Транспортировка</a:t>
            </a:r>
            <a:r>
              <a:rPr lang="ru-RU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- это процесс разбиения файлов на </a:t>
            </a:r>
            <a:r>
              <a:rPr lang="ru-RU" sz="24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Интернет-пакеты</a:t>
            </a:r>
            <a:r>
              <a:rPr lang="ru-RU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на</a:t>
            </a:r>
            <a:r>
              <a:rPr lang="ru-RU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компьютере-отправителе, индивидуальной маршрутизации каждого пакета и сборки файлов из пакетов в первоначальном порядке на компьютере-получателе.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8432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488832" cy="411805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/>
              <a:t>Практическое занятие</a:t>
            </a:r>
            <a:r>
              <a:rPr lang="ru-RU" sz="2800" dirty="0" smtClean="0"/>
              <a:t>.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 algn="just">
              <a:buNone/>
            </a:pPr>
            <a:r>
              <a:rPr lang="ru-RU" sz="2800" dirty="0" smtClean="0"/>
              <a:t>География Интернета. </a:t>
            </a:r>
            <a:endParaRPr lang="ru-RU" sz="2800" dirty="0" smtClean="0"/>
          </a:p>
          <a:p>
            <a:pPr marL="0" indent="0" algn="just">
              <a:buNone/>
            </a:pPr>
            <a:r>
              <a:rPr lang="ru-RU" sz="2800" dirty="0" smtClean="0"/>
              <a:t>Определить </a:t>
            </a:r>
            <a:r>
              <a:rPr lang="en-US" sz="2800" dirty="0" smtClean="0"/>
              <a:t>IP</a:t>
            </a:r>
            <a:r>
              <a:rPr lang="ru-RU" sz="2800" dirty="0" smtClean="0"/>
              <a:t>-адрес своего компьютера.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60981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56084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Домашнее задание: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Прочитать страницы </a:t>
            </a:r>
            <a:r>
              <a:rPr lang="ru-RU" sz="2800" dirty="0" smtClean="0"/>
              <a:t>88-94.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800" dirty="0" smtClean="0"/>
              <a:t>Задание: Записать </a:t>
            </a:r>
            <a:r>
              <a:rPr lang="ru-RU" sz="2800" dirty="0" smtClean="0"/>
              <a:t>доменное имя компьютера, зарегистрированного в домене верхнего уровня </a:t>
            </a:r>
            <a:r>
              <a:rPr lang="ru-RU" sz="2800" dirty="0" err="1" smtClean="0"/>
              <a:t>ru</a:t>
            </a:r>
            <a:r>
              <a:rPr lang="ru-RU" sz="2800" dirty="0" smtClean="0"/>
              <a:t>, домене второго уровня </a:t>
            </a:r>
            <a:r>
              <a:rPr lang="ru-RU" sz="2800" dirty="0" err="1" smtClean="0"/>
              <a:t>schools</a:t>
            </a:r>
            <a:r>
              <a:rPr lang="ru-RU" sz="2800" dirty="0" smtClean="0"/>
              <a:t> и имеющего собственное имя </a:t>
            </a:r>
            <a:r>
              <a:rPr lang="ru-RU" sz="2800" dirty="0" err="1" smtClean="0"/>
              <a:t>www</a:t>
            </a:r>
            <a:r>
              <a:rPr lang="ru-RU" sz="2800" dirty="0" smtClean="0"/>
              <a:t>.</a:t>
            </a:r>
            <a:endParaRPr lang="ru-RU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784044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571480"/>
            <a:ext cx="7459192" cy="5857916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800" dirty="0" smtClean="0"/>
              <a:t>Для </a:t>
            </a:r>
            <a:r>
              <a:rPr lang="ru-RU" sz="2800" dirty="0" smtClean="0"/>
              <a:t>того, </a:t>
            </a:r>
            <a:r>
              <a:rPr lang="ru-RU" sz="2800" dirty="0" smtClean="0"/>
              <a:t>чтобы </a:t>
            </a:r>
            <a:r>
              <a:rPr lang="ru-RU" sz="2800" dirty="0" smtClean="0"/>
              <a:t>компьютеры </a:t>
            </a:r>
            <a:r>
              <a:rPr lang="ru-RU" sz="2800" dirty="0" smtClean="0"/>
              <a:t>могли найти друг друга, в Интернете существует единая система адресации, основанная на использовании </a:t>
            </a:r>
            <a:r>
              <a:rPr lang="ru-RU" sz="2800" dirty="0" smtClean="0"/>
              <a:t>IP-адресов.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800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800" dirty="0" smtClean="0"/>
              <a:t>IP-адрес несет количество информации </a:t>
            </a:r>
            <a:r>
              <a:rPr lang="en-US" sz="2800" i="1" dirty="0" smtClean="0"/>
              <a:t>I</a:t>
            </a:r>
            <a:r>
              <a:rPr lang="ru-RU" sz="2800" i="1" dirty="0" smtClean="0"/>
              <a:t> </a:t>
            </a:r>
            <a:r>
              <a:rPr lang="ru-RU" sz="2800" i="1" dirty="0" smtClean="0"/>
              <a:t>= 32 </a:t>
            </a:r>
            <a:r>
              <a:rPr lang="ru-RU" sz="2800" dirty="0" smtClean="0"/>
              <a:t>бита, тогда общее количество различных IP-адресов </a:t>
            </a:r>
            <a:r>
              <a:rPr lang="ru-RU" sz="2800" i="1" dirty="0" smtClean="0"/>
              <a:t>N </a:t>
            </a:r>
            <a:r>
              <a:rPr lang="ru-RU" sz="2800" dirty="0" smtClean="0"/>
              <a:t>равно</a:t>
            </a:r>
            <a:r>
              <a:rPr lang="ru-RU" sz="2800" dirty="0" smtClean="0"/>
              <a:t>:</a:t>
            </a:r>
            <a:endParaRPr lang="ru-RU" sz="2800" i="1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en-US" sz="2800" i="1" dirty="0" smtClean="0"/>
              <a:t>N </a:t>
            </a:r>
            <a:r>
              <a:rPr lang="en-US" sz="2800" i="1" dirty="0" smtClean="0"/>
              <a:t>=</a:t>
            </a:r>
            <a:r>
              <a:rPr lang="ru-RU" sz="2800" i="1" dirty="0" smtClean="0"/>
              <a:t> 2 </a:t>
            </a:r>
            <a:r>
              <a:rPr lang="en-US" sz="2800" i="1" baseline="30000" dirty="0" smtClean="0"/>
              <a:t>I </a:t>
            </a:r>
            <a:r>
              <a:rPr lang="ru-RU" sz="2800" i="1" dirty="0" smtClean="0"/>
              <a:t>= 2</a:t>
            </a:r>
            <a:r>
              <a:rPr lang="en-US" sz="2800" i="1" baseline="30000" dirty="0" smtClean="0"/>
              <a:t>32</a:t>
            </a:r>
            <a:r>
              <a:rPr lang="en-US" sz="2800" i="1" dirty="0" smtClean="0"/>
              <a:t> </a:t>
            </a:r>
            <a:r>
              <a:rPr lang="ru-RU" sz="2800" dirty="0" smtClean="0"/>
              <a:t>= 4 294 967 296</a:t>
            </a:r>
            <a:r>
              <a:rPr lang="ru-RU" sz="2800" dirty="0" smtClean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800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IP-адрес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– </a:t>
            </a:r>
            <a:r>
              <a:rPr lang="ru-RU" sz="2800" dirty="0" smtClean="0"/>
              <a:t>это адрес компьютера, подключенного к сети Интернет, длиной в 32 бита.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800" dirty="0" smtClean="0"/>
          </a:p>
          <a:p>
            <a:pPr marL="0" indent="457200" algn="just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63757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14348" y="571480"/>
            <a:ext cx="7715304" cy="5715040"/>
          </a:xfrm>
        </p:spPr>
        <p:txBody>
          <a:bodyPr>
            <a:normAutofit/>
          </a:bodyPr>
          <a:lstStyle/>
          <a:p>
            <a:pPr indent="450215" algn="just"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Times New Roman"/>
              </a:rPr>
              <a:t>Для удобства восприятия двоичный 32-битовый IP-адрес можно разбить на четыре части по 8 битов и каждую часть представить в десятичной форме. Десятичный IP-адрес состоит из четырех чисел в диапазоне от 0 до 255, разделенных </a:t>
            </a:r>
            <a:r>
              <a:rPr lang="ru-RU" dirty="0" smtClean="0">
                <a:latin typeface="Times New Roman"/>
                <a:ea typeface="Times New Roman"/>
              </a:rPr>
              <a:t>точками.</a:t>
            </a:r>
          </a:p>
          <a:p>
            <a:pPr indent="450215" algn="just"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Times New Roman"/>
              </a:rPr>
              <a:t>Например</a:t>
            </a:r>
            <a:r>
              <a:rPr lang="ru-RU" dirty="0" smtClean="0">
                <a:latin typeface="Times New Roman"/>
                <a:ea typeface="Times New Roman"/>
              </a:rPr>
              <a:t>, </a:t>
            </a:r>
            <a:r>
              <a:rPr lang="ru-RU" dirty="0" smtClean="0">
                <a:latin typeface="Times New Roman"/>
                <a:ea typeface="Times New Roman"/>
              </a:rPr>
              <a:t>213.171.37.202</a:t>
            </a:r>
            <a:endParaRPr lang="ru-RU" dirty="0" smtClean="0">
              <a:latin typeface="Times New Roman"/>
              <a:ea typeface="Times New Roman"/>
            </a:endParaRPr>
          </a:p>
          <a:p>
            <a:pPr algn="r"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Times New Roman"/>
              </a:rPr>
              <a:t>Таблица 1. </a:t>
            </a:r>
          </a:p>
          <a:p>
            <a:pPr algn="ctr">
              <a:spcAft>
                <a:spcPts val="0"/>
              </a:spcAft>
              <a:buNone/>
            </a:pPr>
            <a:r>
              <a:rPr lang="ru-RU" b="1" dirty="0" smtClean="0">
                <a:latin typeface="Times New Roman"/>
                <a:ea typeface="Times New Roman"/>
              </a:rPr>
              <a:t>Интернет-адрес в двоичной и десятичной формах</a:t>
            </a:r>
            <a:endParaRPr lang="ru-RU" dirty="0" smtClean="0">
              <a:latin typeface="Times New Roman"/>
              <a:ea typeface="Times New Roman"/>
            </a:endParaRPr>
          </a:p>
          <a:p>
            <a:pPr marL="0" indent="274320" algn="just">
              <a:spcBef>
                <a:spcPts val="0"/>
              </a:spcBef>
              <a:buNone/>
            </a:pP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57224" y="4000504"/>
          <a:ext cx="7500990" cy="1643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98"/>
                <a:gridCol w="1500198"/>
                <a:gridCol w="1500198"/>
                <a:gridCol w="1500198"/>
                <a:gridCol w="1500198"/>
              </a:tblGrid>
              <a:tr h="8215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Двоичный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11010101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10101011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00100101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1100</a:t>
                      </a:r>
                      <a:r>
                        <a:rPr lang="en-US" sz="2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215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Десятичный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213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171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37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202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329407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Как узнать номер ip адреса - Элементарно, Ватсо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1480"/>
            <a:ext cx="4573946" cy="5072098"/>
          </a:xfrm>
          <a:prstGeom prst="rect">
            <a:avLst/>
          </a:prstGeom>
          <a:noFill/>
        </p:spPr>
      </p:pic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1571604" y="5715016"/>
            <a:ext cx="571504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 Интернет-адрес в двоичной форме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61886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1580" y="620688"/>
            <a:ext cx="7560840" cy="573727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dirty="0" smtClean="0"/>
              <a:t>Для </a:t>
            </a:r>
            <a:r>
              <a:rPr lang="ru-RU" dirty="0" smtClean="0"/>
              <a:t>удобства пользователей Интернета была введена </a:t>
            </a:r>
            <a:r>
              <a:rPr lang="ru-RU" dirty="0" smtClean="0">
                <a:solidFill>
                  <a:srgbClr val="FF0000"/>
                </a:solidFill>
              </a:rPr>
              <a:t>доменная</a:t>
            </a:r>
            <a:r>
              <a:rPr lang="ru-RU" dirty="0" smtClean="0"/>
              <a:t> система </a:t>
            </a:r>
            <a:r>
              <a:rPr lang="ru-RU" dirty="0" smtClean="0"/>
              <a:t>имен.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Доменная </a:t>
            </a:r>
            <a:r>
              <a:rPr lang="ru-RU" dirty="0" smtClean="0"/>
              <a:t>система имен имеет иерархическую структуру: </a:t>
            </a:r>
            <a:endParaRPr lang="ru-RU" dirty="0" smtClean="0"/>
          </a:p>
          <a:p>
            <a:pPr marL="0" indent="0" algn="just">
              <a:buNone/>
            </a:pPr>
            <a:endParaRPr lang="ru-RU" sz="1800" dirty="0" smtClean="0"/>
          </a:p>
          <a:p>
            <a:pPr marL="0" indent="0" algn="just">
              <a:buNone/>
            </a:pPr>
            <a:endParaRPr lang="ru-RU" sz="2800" dirty="0" smtClean="0"/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endParaRPr lang="ru-RU" sz="1800" dirty="0" smtClean="0"/>
          </a:p>
          <a:p>
            <a:pPr marL="0" indent="0" algn="just">
              <a:buNone/>
            </a:pPr>
            <a:endParaRPr lang="ru-RU" sz="2800" dirty="0" smtClean="0"/>
          </a:p>
          <a:p>
            <a:pPr marL="0" indent="0" algn="just">
              <a:buNone/>
            </a:pPr>
            <a:endParaRPr lang="ru-RU" sz="2800" dirty="0" smtClean="0"/>
          </a:p>
          <a:p>
            <a:pPr marL="0" indent="0" algn="just">
              <a:buNone/>
            </a:pPr>
            <a:endParaRPr lang="ru-RU" sz="1000" dirty="0" smtClean="0"/>
          </a:p>
          <a:p>
            <a:pPr marL="0" indent="0" algn="just">
              <a:buNone/>
            </a:pPr>
            <a:r>
              <a:rPr lang="ru-RU" dirty="0" smtClean="0"/>
              <a:t>Например, России принадлежит географический домен </a:t>
            </a:r>
            <a:r>
              <a:rPr lang="en-US" dirty="0" smtClean="0"/>
              <a:t>RU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graphicFrame>
        <p:nvGraphicFramePr>
          <p:cNvPr id="11" name="Схема 10"/>
          <p:cNvGraphicFramePr/>
          <p:nvPr/>
        </p:nvGraphicFramePr>
        <p:xfrm>
          <a:off x="1142976" y="2857496"/>
          <a:ext cx="7000924" cy="2643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Прямая со стрелкой 12"/>
          <p:cNvCxnSpPr/>
          <p:nvPr/>
        </p:nvCxnSpPr>
        <p:spPr>
          <a:xfrm rot="10800000" flipV="1">
            <a:off x="3071802" y="3286124"/>
            <a:ext cx="642942" cy="4286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6200000" flipH="1">
            <a:off x="4929190" y="3286124"/>
            <a:ext cx="500066" cy="5000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1857356" y="3857628"/>
            <a:ext cx="221457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географические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714876" y="3857628"/>
            <a:ext cx="2357454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административные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213438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85786" y="500042"/>
            <a:ext cx="7416824" cy="5572164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ru-RU" sz="1600" dirty="0" smtClean="0"/>
              <a:t>Таблица 2.</a:t>
            </a:r>
          </a:p>
          <a:p>
            <a:pPr algn="ctr">
              <a:buNone/>
            </a:pPr>
            <a:r>
              <a:rPr lang="ru-RU" sz="1600" b="1" dirty="0" smtClean="0"/>
              <a:t>Некоторые имена доменов верхнего </a:t>
            </a:r>
            <a:r>
              <a:rPr lang="ru-RU" sz="1600" b="1" dirty="0" smtClean="0"/>
              <a:t>уровня</a:t>
            </a:r>
            <a:endParaRPr lang="ru-RU" sz="1600" dirty="0" smtClean="0"/>
          </a:p>
          <a:p>
            <a:pPr algn="ctr">
              <a:buNone/>
            </a:pPr>
            <a:endParaRPr lang="ru-RU" sz="1800" dirty="0" smtClean="0"/>
          </a:p>
          <a:p>
            <a:pPr algn="ctr">
              <a:buNone/>
            </a:pPr>
            <a:endParaRPr lang="ru-RU" sz="1800" dirty="0" smtClean="0"/>
          </a:p>
          <a:p>
            <a:pPr algn="ctr">
              <a:buNone/>
            </a:pPr>
            <a:endParaRPr lang="ru-RU" sz="1800" dirty="0" smtClean="0"/>
          </a:p>
          <a:p>
            <a:pPr algn="ctr">
              <a:buNone/>
            </a:pPr>
            <a:endParaRPr lang="ru-RU" sz="1800" dirty="0" smtClean="0"/>
          </a:p>
          <a:p>
            <a:pPr algn="ctr">
              <a:buNone/>
            </a:pPr>
            <a:endParaRPr lang="ru-RU" sz="1800" dirty="0" smtClean="0"/>
          </a:p>
          <a:p>
            <a:pPr algn="ctr">
              <a:buNone/>
            </a:pPr>
            <a:endParaRPr lang="ru-RU" sz="1800" dirty="0" smtClean="0"/>
          </a:p>
          <a:p>
            <a:pPr algn="ctr">
              <a:buNone/>
            </a:pPr>
            <a:endParaRPr lang="ru-RU" sz="1800" dirty="0" smtClean="0"/>
          </a:p>
          <a:p>
            <a:pPr algn="ctr">
              <a:buNone/>
            </a:pPr>
            <a:endParaRPr lang="ru-RU" sz="1800" dirty="0" smtClean="0"/>
          </a:p>
          <a:p>
            <a:pPr algn="ctr">
              <a:buNone/>
            </a:pPr>
            <a:endParaRPr lang="ru-RU" sz="1600" dirty="0" smtClean="0"/>
          </a:p>
          <a:p>
            <a:pPr algn="ctr">
              <a:buNone/>
            </a:pPr>
            <a:endParaRPr lang="ru-RU" sz="1800" dirty="0" smtClean="0"/>
          </a:p>
          <a:p>
            <a:pPr marL="0" indent="457200" algn="just">
              <a:buNone/>
            </a:pP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71604" y="1142984"/>
          <a:ext cx="6096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Административные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Тип организации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com, biz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Коммерческая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net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Коммуникационная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edu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Образовательная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org, pro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Некоммерческая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name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Персональная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museum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Музей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71604" y="3714752"/>
          <a:ext cx="6096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Географические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Страна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са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Канада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de 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Германия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IP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Япония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ft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Италия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ru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Россия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uk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Великобритания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218432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1" descr="Глобальная компьютерная сеть Интернет Состав 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928670"/>
            <a:ext cx="458152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57223" y="3000372"/>
          <a:ext cx="7429554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6518"/>
                <a:gridCol w="2476518"/>
                <a:gridCol w="247651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Адрес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www.microsoft.com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iit.metodist.ru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домена верхнего уровня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ru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домена второго уровня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microsoft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metodist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имя компьютера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www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iit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571604" y="2428868"/>
            <a:ext cx="657229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3. Доменная система имен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8432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4414" y="1214422"/>
            <a:ext cx="6800751" cy="3643338"/>
          </a:xfrm>
        </p:spPr>
        <p:txBody>
          <a:bodyPr>
            <a:normAutofit fontScale="90000"/>
          </a:bodyPr>
          <a:lstStyle/>
          <a:p>
            <a:r>
              <a:rPr lang="ru-RU" sz="6000" dirty="0" smtClean="0"/>
              <a:t>Маршрутизация </a:t>
            </a:r>
            <a:br>
              <a:rPr lang="ru-RU" sz="6000" dirty="0" smtClean="0"/>
            </a:br>
            <a:r>
              <a:rPr lang="ru-RU" sz="6000" dirty="0" smtClean="0"/>
              <a:t>и </a:t>
            </a:r>
            <a:r>
              <a:rPr lang="ru-RU" sz="6000" dirty="0" smtClean="0"/>
              <a:t>транспортировка данных</a:t>
            </a:r>
            <a:br>
              <a:rPr lang="ru-RU" sz="6000" dirty="0" smtClean="0"/>
            </a:br>
            <a:endParaRPr lang="ru-RU" sz="6000" dirty="0"/>
          </a:p>
        </p:txBody>
      </p:sp>
    </p:spTree>
    <p:extLst>
      <p:ext uri="{BB962C8B-B14F-4D97-AF65-F5344CB8AC3E}">
        <p14:creationId xmlns="" xmlns:p14="http://schemas.microsoft.com/office/powerpoint/2010/main" val="656685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00100" y="928670"/>
            <a:ext cx="7429552" cy="5143536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endParaRPr lang="ru-RU" dirty="0" smtClean="0"/>
          </a:p>
          <a:p>
            <a:pPr marL="0" indent="45720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Маршрутизация</a:t>
            </a:r>
            <a:r>
              <a:rPr lang="ru-RU" dirty="0" smtClean="0"/>
              <a:t> – это процесс передачи информации между компьютерами сети</a:t>
            </a:r>
            <a:r>
              <a:rPr lang="ru-RU" dirty="0" smtClean="0"/>
              <a:t>.</a:t>
            </a:r>
          </a:p>
          <a:p>
            <a:pPr marL="0" indent="457200" algn="just">
              <a:buNone/>
            </a:pPr>
            <a:endParaRPr lang="ru-RU" dirty="0" smtClean="0"/>
          </a:p>
          <a:p>
            <a:pPr marL="0" indent="457200" algn="just">
              <a:buNone/>
            </a:pPr>
            <a:r>
              <a:rPr lang="ru-RU" dirty="0" smtClean="0"/>
              <a:t>Принцип </a:t>
            </a:r>
            <a:r>
              <a:rPr lang="ru-RU" dirty="0" smtClean="0"/>
              <a:t>маршрутизации данных </a:t>
            </a:r>
            <a:r>
              <a:rPr lang="ru-RU" dirty="0" smtClean="0"/>
              <a:t>аналогичен </a:t>
            </a:r>
            <a:r>
              <a:rPr lang="ru-RU" dirty="0" smtClean="0"/>
              <a:t>с передачей информации с помощью обычной </a:t>
            </a:r>
            <a:r>
              <a:rPr lang="ru-RU" dirty="0" smtClean="0"/>
              <a:t>почты: создается «конверт с информацией» (интернет-пакет) с указанием адресов: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«Кому:198.78.213.185</a:t>
            </a:r>
            <a:r>
              <a:rPr lang="ru-RU" dirty="0" smtClean="0"/>
              <a:t>», «</a:t>
            </a:r>
            <a:r>
              <a:rPr lang="ru-RU" dirty="0" smtClean="0"/>
              <a:t>От кого: 193.124.5.33</a:t>
            </a:r>
            <a:r>
              <a:rPr lang="ru-RU" dirty="0" smtClean="0"/>
              <a:t>»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 smtClean="0"/>
          </a:p>
          <a:p>
            <a:pPr marL="0" indent="45720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Интернет-пакет </a:t>
            </a:r>
            <a:r>
              <a:rPr lang="ru-RU" dirty="0" smtClean="0"/>
              <a:t>– это набор байтов, или передаваемая информация.</a:t>
            </a:r>
            <a:endParaRPr lang="ru-RU" dirty="0" smtClean="0"/>
          </a:p>
          <a:p>
            <a:pPr marL="0" indent="457200" algn="just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12184329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495</TotalTime>
  <Words>376</Words>
  <Application>Microsoft Office PowerPoint</Application>
  <PresentationFormat>Экран (4:3)</PresentationFormat>
  <Paragraphs>114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Кнопка</vt:lpstr>
      <vt:lpstr>Адресация в интернете</vt:lpstr>
      <vt:lpstr>Слайд 2</vt:lpstr>
      <vt:lpstr>Слайд 3</vt:lpstr>
      <vt:lpstr>Слайд 4</vt:lpstr>
      <vt:lpstr>Слайд 5</vt:lpstr>
      <vt:lpstr>Слайд 6</vt:lpstr>
      <vt:lpstr>Слайд 7</vt:lpstr>
      <vt:lpstr>Маршрутизация  и транспортировка данных 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Corvinis</cp:lastModifiedBy>
  <cp:revision>52</cp:revision>
  <dcterms:created xsi:type="dcterms:W3CDTF">2015-01-11T15:58:15Z</dcterms:created>
  <dcterms:modified xsi:type="dcterms:W3CDTF">2015-03-09T09:21:31Z</dcterms:modified>
</cp:coreProperties>
</file>