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4" r:id="rId1"/>
  </p:sldMasterIdLst>
  <p:sldIdLst>
    <p:sldId id="256" r:id="rId2"/>
    <p:sldId id="257" r:id="rId3"/>
    <p:sldId id="258" r:id="rId4"/>
    <p:sldId id="259" r:id="rId5"/>
    <p:sldId id="274" r:id="rId6"/>
    <p:sldId id="260" r:id="rId7"/>
    <p:sldId id="275" r:id="rId8"/>
    <p:sldId id="276" r:id="rId9"/>
    <p:sldId id="277" r:id="rId10"/>
    <p:sldId id="278" r:id="rId11"/>
    <p:sldId id="262" r:id="rId12"/>
    <p:sldId id="264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5" d="100"/>
          <a:sy n="105" d="100"/>
        </p:scale>
        <p:origin x="-1794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891821" y="5617774"/>
            <a:ext cx="7382935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989952" y="1016990"/>
            <a:ext cx="7179733" cy="4831643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90600" y="1009650"/>
            <a:ext cx="7179733" cy="4831643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769521" y="702069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7855433" y="749720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27201" y="1794935"/>
            <a:ext cx="5723468" cy="1828090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27200" y="3736622"/>
            <a:ext cx="5712179" cy="15240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70676" y="5357592"/>
            <a:ext cx="1213821" cy="365125"/>
          </a:xfrm>
        </p:spPr>
        <p:txBody>
          <a:bodyPr/>
          <a:lstStyle/>
          <a:p>
            <a:fld id="{B4C71EC6-210F-42DE-9C53-41977AD35B3D}" type="datetimeFigureOut">
              <a:rPr lang="ru-RU" smtClean="0"/>
              <a:pPr/>
              <a:t>09.03.2015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74044" y="5357592"/>
            <a:ext cx="5034845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13930" y="5357592"/>
            <a:ext cx="554023" cy="365125"/>
          </a:xfrm>
        </p:spPr>
        <p:txBody>
          <a:bodyPr/>
          <a:lstStyle>
            <a:lvl1pPr algn="ctr">
              <a:defRPr/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09.03.2015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1" y="925690"/>
            <a:ext cx="1430867" cy="476391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98221" y="1106312"/>
            <a:ext cx="5178779" cy="440266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09.03.2015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09.03.2015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979" y="2239430"/>
            <a:ext cx="6254044" cy="1362075"/>
          </a:xfrm>
        </p:spPr>
        <p:txBody>
          <a:bodyPr anchor="b"/>
          <a:lstStyle>
            <a:lvl1pPr algn="ctr">
              <a:defRPr sz="4000" b="0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6267" y="3725334"/>
            <a:ext cx="6231467" cy="1309511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09.03.2015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09.03.2015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298448" y="2121407"/>
            <a:ext cx="3200400" cy="360273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63440" y="2119313"/>
            <a:ext cx="3200400" cy="360521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57869" y="2122312"/>
            <a:ext cx="2939521" cy="820208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10669" y="2122311"/>
            <a:ext cx="2944368" cy="822960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09.03.2015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1298448" y="2944368"/>
            <a:ext cx="3227832" cy="277977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45151" y="2944813"/>
            <a:ext cx="3227832" cy="277977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09.03.2015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09.03.2015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" name="Freeform 1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 rot="60000">
            <a:off x="4471416" y="603504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 rot="21540000">
            <a:off x="749808" y="576072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8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9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8976" y="2020042"/>
            <a:ext cx="3064827" cy="1503037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rot="60000">
            <a:off x="4854291" y="1150993"/>
            <a:ext cx="3020792" cy="4625489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48125" y="3623748"/>
            <a:ext cx="3048891" cy="2100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1698" y="5885672"/>
            <a:ext cx="1213821" cy="365125"/>
          </a:xfrm>
        </p:spPr>
        <p:txBody>
          <a:bodyPr/>
          <a:lstStyle/>
          <a:p>
            <a:fld id="{B4C71EC6-210F-42DE-9C53-41977AD35B3D}" type="datetimeFigureOut">
              <a:rPr lang="ru-RU" smtClean="0"/>
              <a:pPr/>
              <a:t>09.03.2015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54" y="5829261"/>
            <a:ext cx="3522607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57313" y="5896961"/>
            <a:ext cx="554023" cy="365125"/>
          </a:xfrm>
        </p:spPr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1" name="Freeform 3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5058" y="575769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 rot="60000">
            <a:off x="4464768" y="603920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5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6424" y="2020824"/>
            <a:ext cx="3063240" cy="1499616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60000">
            <a:off x="4898615" y="1207272"/>
            <a:ext cx="2913863" cy="4539412"/>
          </a:xfrm>
          <a:ln w="101600" cap="rnd">
            <a:solidFill>
              <a:srgbClr val="FFFFFF"/>
            </a:solidFill>
          </a:ln>
          <a:effectLst>
            <a:outerShdw blurRad="889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52144" y="3621024"/>
            <a:ext cx="3044952" cy="210312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5936" y="5888737"/>
            <a:ext cx="1213821" cy="365125"/>
          </a:xfrm>
        </p:spPr>
        <p:txBody>
          <a:bodyPr/>
          <a:lstStyle/>
          <a:p>
            <a:fld id="{B4C71EC6-210F-42DE-9C53-41977AD35B3D}" type="datetimeFigureOut">
              <a:rPr lang="ru-RU" smtClean="0"/>
              <a:pPr/>
              <a:t>09.03.2015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69" y="5831037"/>
            <a:ext cx="3319043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62089" y="5900026"/>
            <a:ext cx="554023" cy="365125"/>
          </a:xfrm>
        </p:spPr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628650" y="6069330"/>
            <a:ext cx="792099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31520" y="575310"/>
            <a:ext cx="7696200" cy="5715000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31520" y="576072"/>
            <a:ext cx="7696200" cy="5715000"/>
          </a:xfrm>
          <a:prstGeom prst="rect">
            <a:avLst/>
          </a:prstGeom>
          <a:blipFill dpi="0" rotWithShape="1">
            <a:blip r:embed="rId13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1435684">
            <a:off x="543741" y="273091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4096196">
            <a:off x="8115079" y="298163"/>
            <a:ext cx="566928" cy="566928"/>
          </a:xfrm>
          <a:prstGeom prst="rect">
            <a:avLst/>
          </a:prstGeom>
          <a:noFill/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5023" y="817582"/>
            <a:ext cx="6965245" cy="12024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63040" y="2119257"/>
            <a:ext cx="6196405" cy="360381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54588" y="5809152"/>
            <a:ext cx="12138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B4C71EC6-210F-42DE-9C53-41977AD35B3D}" type="datetimeFigureOut">
              <a:rPr lang="ru-RU" smtClean="0"/>
              <a:pPr/>
              <a:t>09.03.2015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4401" y="5809152"/>
            <a:ext cx="55401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70202" y="5809152"/>
            <a:ext cx="55402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2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1168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7432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http://www.osp.ru/FileStorage/ARTICLE/ZHurnal_setevyh_reshenij_LAN/2011-11/11_11/13112917/ZHurnal_setevyh_reshenij_LAN_1_(5779).png" TargetMode="Externa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http://www.5byte.ru/9/images/inet5.gif" TargetMode="Externa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259632" y="1700808"/>
            <a:ext cx="6800751" cy="2376264"/>
          </a:xfrm>
        </p:spPr>
        <p:txBody>
          <a:bodyPr>
            <a:normAutofit fontScale="90000"/>
          </a:bodyPr>
          <a:lstStyle/>
          <a:p>
            <a:r>
              <a:rPr lang="ru-RU" sz="6000" dirty="0" smtClean="0"/>
              <a:t>Глобальная компьютерная сеть</a:t>
            </a:r>
            <a:br>
              <a:rPr lang="ru-RU" sz="6000" dirty="0" smtClean="0"/>
            </a:br>
            <a:r>
              <a:rPr lang="ru-RU" sz="6000" dirty="0" smtClean="0"/>
              <a:t>Интернет</a:t>
            </a:r>
            <a:endParaRPr lang="ru-RU" sz="6000" dirty="0"/>
          </a:p>
        </p:txBody>
      </p:sp>
    </p:spTree>
    <p:extLst>
      <p:ext uri="{BB962C8B-B14F-4D97-AF65-F5344CB8AC3E}">
        <p14:creationId xmlns:p14="http://schemas.microsoft.com/office/powerpoint/2010/main" xmlns="" val="65668508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000100" y="3714752"/>
            <a:ext cx="7215238" cy="2357454"/>
          </a:xfrm>
        </p:spPr>
        <p:txBody>
          <a:bodyPr>
            <a:normAutofit/>
          </a:bodyPr>
          <a:lstStyle/>
          <a:p>
            <a:pPr marL="0" indent="457200" algn="just">
              <a:buNone/>
            </a:pPr>
            <a:endParaRPr lang="ru-RU" dirty="0" smtClean="0"/>
          </a:p>
          <a:p>
            <a:pPr marL="0" indent="457200" algn="just">
              <a:buNone/>
            </a:pPr>
            <a:endParaRPr lang="ru-RU" dirty="0" smtClean="0"/>
          </a:p>
          <a:p>
            <a:pPr marL="0" indent="457200" algn="just">
              <a:buNone/>
            </a:pPr>
            <a:endParaRPr lang="ru-RU" dirty="0" smtClean="0"/>
          </a:p>
          <a:p>
            <a:pPr marL="0" indent="457200" algn="just">
              <a:buNone/>
            </a:pPr>
            <a:endParaRPr lang="ru-RU" dirty="0" smtClean="0"/>
          </a:p>
        </p:txBody>
      </p:sp>
      <p:pic>
        <p:nvPicPr>
          <p:cNvPr id="21506" name="Picture 2" descr="dial-up-modem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00232" y="571480"/>
            <a:ext cx="2414033" cy="1714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07" name="Picture 3" descr="d_link_dsl_2600u_nru_0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86314" y="571480"/>
            <a:ext cx="2214578" cy="16291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508" name="Rectangle 4"/>
          <p:cNvSpPr>
            <a:spLocks noChangeArrowheads="1"/>
          </p:cNvSpPr>
          <p:nvPr/>
        </p:nvSpPr>
        <p:spPr bwMode="auto">
          <a:xfrm>
            <a:off x="785786" y="2285992"/>
            <a:ext cx="7572428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Рис. 3. Обычный модем и ADSL-модем</a:t>
            </a: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142844" y="2857496"/>
          <a:ext cx="9001156" cy="3108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69569"/>
                <a:gridCol w="2545273"/>
                <a:gridCol w="2499135"/>
                <a:gridCol w="2287179"/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Обычный модем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/>
                        <a:t>ADSL-модем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Оптоволоконное соединение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Подключение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к USB-порту компьютера</a:t>
                      </a:r>
                      <a:r>
                        <a:rPr lang="ru-RU" sz="1800" baseline="0" dirty="0" smtClean="0"/>
                        <a:t> и разъему телефонной розетки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/>
                        <a:t>к USB-порту компьютера</a:t>
                      </a:r>
                      <a:r>
                        <a:rPr lang="ru-RU" sz="1800" baseline="0" dirty="0" smtClean="0"/>
                        <a:t> и разъему телефонной розетки</a:t>
                      </a:r>
                      <a:endParaRPr lang="ru-RU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к</a:t>
                      </a:r>
                      <a:r>
                        <a:rPr lang="ru-RU" baseline="0" dirty="0" smtClean="0"/>
                        <a:t> разъему сетевой платы (без модема)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Пропускная способность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до 66 Кбит/с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до 1000 Мбит/с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до 20 Гбит/с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baseline="0" dirty="0" smtClean="0"/>
                        <a:t>Номер телефона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используется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не используется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не используется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121843295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71600" y="836712"/>
            <a:ext cx="7488832" cy="4118056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sz="2800" dirty="0" smtClean="0"/>
          </a:p>
          <a:p>
            <a:pPr marL="0" indent="0">
              <a:buNone/>
            </a:pPr>
            <a:r>
              <a:rPr lang="ru-RU" sz="2800" dirty="0"/>
              <a:t>Практическое занятие</a:t>
            </a:r>
            <a:r>
              <a:rPr lang="ru-RU" sz="2800" dirty="0" smtClean="0"/>
              <a:t>.</a:t>
            </a:r>
          </a:p>
          <a:p>
            <a:pPr marL="0" indent="0">
              <a:buNone/>
            </a:pPr>
            <a:endParaRPr lang="ru-RU" sz="2800" dirty="0"/>
          </a:p>
          <a:p>
            <a:pPr marL="0" indent="274320" algn="just">
              <a:spcBef>
                <a:spcPts val="0"/>
              </a:spcBef>
              <a:buNone/>
            </a:pPr>
            <a:r>
              <a:rPr lang="ru-RU" sz="2800" dirty="0" smtClean="0"/>
              <a:t>Подключение к Интернету</a:t>
            </a:r>
            <a:r>
              <a:rPr lang="ru-RU" sz="2800" dirty="0" smtClean="0"/>
              <a:t>. Определение пропускной способности канала передачи информации.</a:t>
            </a:r>
            <a:endParaRPr lang="ru-RU" sz="2800" dirty="0" smtClean="0"/>
          </a:p>
          <a:p>
            <a:pPr marL="0" indent="0" algn="ctr">
              <a:buNone/>
            </a:pPr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7609814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27584" y="692696"/>
            <a:ext cx="7560840" cy="54006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800" dirty="0" smtClean="0"/>
              <a:t>Домашнее задание:</a:t>
            </a:r>
          </a:p>
          <a:p>
            <a:pPr marL="0" indent="0">
              <a:buNone/>
            </a:pPr>
            <a:endParaRPr lang="ru-RU" sz="2800" dirty="0" smtClean="0"/>
          </a:p>
          <a:p>
            <a:pPr marL="0" indent="0">
              <a:buNone/>
            </a:pPr>
            <a:r>
              <a:rPr lang="ru-RU" sz="2800" dirty="0" smtClean="0"/>
              <a:t>Прочитать страницы </a:t>
            </a:r>
            <a:r>
              <a:rPr lang="ru-RU" sz="2800" dirty="0" smtClean="0"/>
              <a:t>84-87.</a:t>
            </a:r>
          </a:p>
          <a:p>
            <a:pPr marL="0" indent="0">
              <a:buNone/>
            </a:pPr>
            <a:endParaRPr lang="ru-RU" sz="2800" dirty="0" smtClean="0"/>
          </a:p>
          <a:p>
            <a:pPr marL="0" indent="0">
              <a:buNone/>
            </a:pPr>
            <a:r>
              <a:rPr lang="ru-RU" sz="2800" dirty="0" smtClean="0"/>
              <a:t>Определить пропускную способность канала передачи информации на своем компьютере. </a:t>
            </a:r>
            <a:endParaRPr lang="ru-RU" sz="2800" dirty="0" smtClean="0"/>
          </a:p>
        </p:txBody>
      </p:sp>
    </p:spTree>
    <p:extLst>
      <p:ext uri="{BB962C8B-B14F-4D97-AF65-F5344CB8AC3E}">
        <p14:creationId xmlns:p14="http://schemas.microsoft.com/office/powerpoint/2010/main" xmlns="" val="7840449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27584" y="836712"/>
            <a:ext cx="7560840" cy="5400600"/>
          </a:xfrm>
        </p:spPr>
        <p:txBody>
          <a:bodyPr>
            <a:normAutofit/>
          </a:bodyPr>
          <a:lstStyle/>
          <a:p>
            <a:pPr marL="0" indent="457200" algn="just">
              <a:buNone/>
            </a:pPr>
            <a:r>
              <a:rPr lang="ru-RU" sz="2800" dirty="0" smtClean="0"/>
              <a:t>Компьютерная сеть - это</a:t>
            </a:r>
            <a:r>
              <a:rPr lang="ru-RU" sz="2800" dirty="0" smtClean="0"/>
              <a:t> совместное подключение нескольких отдельных компьютеров к единому каналу передачи данных</a:t>
            </a:r>
            <a:r>
              <a:rPr lang="ru-RU" sz="2800" dirty="0" smtClean="0"/>
              <a:t>.</a:t>
            </a:r>
          </a:p>
          <a:p>
            <a:pPr marL="0" indent="457200" algn="just">
              <a:buNone/>
            </a:pPr>
            <a:endParaRPr lang="ru-RU" sz="2800" dirty="0" smtClean="0"/>
          </a:p>
          <a:p>
            <a:pPr marL="0" indent="457200" algn="just">
              <a:buNone/>
            </a:pPr>
            <a:r>
              <a:rPr lang="ru-RU" sz="2800" dirty="0" smtClean="0"/>
              <a:t>Виды компьютерных сетей</a:t>
            </a:r>
            <a:r>
              <a:rPr lang="ru-RU" sz="2800" dirty="0" smtClean="0"/>
              <a:t>:</a:t>
            </a:r>
          </a:p>
          <a:p>
            <a:pPr marL="0" indent="457200" algn="just">
              <a:buNone/>
            </a:pPr>
            <a:endParaRPr lang="ru-RU" sz="2800" dirty="0" smtClean="0"/>
          </a:p>
          <a:p>
            <a:pPr marL="0" indent="457200" algn="just"/>
            <a:r>
              <a:rPr lang="ru-RU" sz="2800" dirty="0" smtClean="0"/>
              <a:t>Локальная;</a:t>
            </a:r>
          </a:p>
          <a:p>
            <a:pPr marL="0" indent="457200" algn="just"/>
            <a:r>
              <a:rPr lang="ru-RU" sz="2800" dirty="0" smtClean="0"/>
              <a:t>Региональная;</a:t>
            </a:r>
          </a:p>
          <a:p>
            <a:pPr marL="0" indent="457200" algn="just"/>
            <a:r>
              <a:rPr lang="ru-RU" sz="2800" dirty="0" smtClean="0"/>
              <a:t>Глобальная.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xmlns="" val="36375728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одержимое 3"/>
          <p:cNvSpPr>
            <a:spLocks noGrp="1"/>
          </p:cNvSpPr>
          <p:nvPr>
            <p:ph idx="1"/>
          </p:nvPr>
        </p:nvSpPr>
        <p:spPr>
          <a:xfrm>
            <a:off x="928662" y="785794"/>
            <a:ext cx="6730783" cy="4937275"/>
          </a:xfrm>
        </p:spPr>
        <p:txBody>
          <a:bodyPr/>
          <a:lstStyle/>
          <a:p>
            <a:pPr marL="0" indent="274320" algn="just">
              <a:spcBef>
                <a:spcPts val="0"/>
              </a:spcBef>
              <a:buNone/>
            </a:pPr>
            <a:r>
              <a:rPr lang="ru-RU" i="1" dirty="0" smtClean="0"/>
              <a:t>Локальная</a:t>
            </a:r>
            <a:r>
              <a:rPr lang="ru-RU" dirty="0" smtClean="0"/>
              <a:t> сеть объединяет </a:t>
            </a:r>
            <a:r>
              <a:rPr lang="ru-RU" dirty="0" smtClean="0"/>
              <a:t>несколько десятков компьютеров, размещенных в одном </a:t>
            </a:r>
            <a:r>
              <a:rPr lang="ru-RU" dirty="0" smtClean="0"/>
              <a:t>здании.</a:t>
            </a:r>
          </a:p>
          <a:p>
            <a:pPr marL="0" indent="274320" algn="just">
              <a:spcBef>
                <a:spcPts val="0"/>
              </a:spcBef>
              <a:buNone/>
            </a:pPr>
            <a:endParaRPr lang="ru-RU" dirty="0" smtClean="0"/>
          </a:p>
          <a:p>
            <a:pPr marL="0" indent="274320" algn="just">
              <a:spcBef>
                <a:spcPts val="0"/>
              </a:spcBef>
              <a:buNone/>
            </a:pPr>
            <a:r>
              <a:rPr lang="ru-RU" i="1" dirty="0" smtClean="0"/>
              <a:t>Региональная</a:t>
            </a:r>
            <a:r>
              <a:rPr lang="ru-RU" dirty="0" smtClean="0"/>
              <a:t> сеть объединяет компьютеры в пределах одного региона (города, страны, континента).</a:t>
            </a:r>
          </a:p>
          <a:p>
            <a:pPr marL="0" indent="274320" algn="just">
              <a:spcBef>
                <a:spcPts val="0"/>
              </a:spcBef>
              <a:buNone/>
            </a:pPr>
            <a:endParaRPr lang="ru-RU" dirty="0" smtClean="0"/>
          </a:p>
          <a:p>
            <a:pPr marL="0" indent="274320" algn="just">
              <a:spcBef>
                <a:spcPts val="0"/>
              </a:spcBef>
              <a:buNone/>
            </a:pPr>
            <a:r>
              <a:rPr lang="ru-RU" i="1" dirty="0" smtClean="0"/>
              <a:t>Глобальная</a:t>
            </a:r>
            <a:r>
              <a:rPr lang="ru-RU" dirty="0" smtClean="0"/>
              <a:t> сеть объединяет локальные и региональные сети в одну большую компьютерную сеть Интернет.</a:t>
            </a:r>
            <a:endParaRPr lang="ru-RU" dirty="0" smtClean="0"/>
          </a:p>
          <a:p>
            <a:pPr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3294073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Реальная защита виртуальных сред - 11, 2011 &quot;Журнал сетевых решений LAN&quot; Издательство &quot;Открытые системы&quot;"/>
          <p:cNvPicPr>
            <a:picLocks noChangeAspect="1" noChangeArrowheads="1"/>
          </p:cNvPicPr>
          <p:nvPr/>
        </p:nvPicPr>
        <p:blipFill>
          <a:blip r:embed="rId2" r:link="rId3"/>
          <a:srcRect/>
          <a:stretch>
            <a:fillRect/>
          </a:stretch>
        </p:blipFill>
        <p:spPr bwMode="auto">
          <a:xfrm>
            <a:off x="1428728" y="1285860"/>
            <a:ext cx="6426220" cy="30456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1142976" y="4500570"/>
            <a:ext cx="6929486" cy="16312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Рис.1. Рост интернета</a:t>
            </a:r>
          </a:p>
          <a:p>
            <a:pPr marL="0" marR="0" lvl="0" indent="45085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lvl="0" indent="450850" algn="just" fontAlgn="base">
              <a:spcBef>
                <a:spcPct val="0"/>
              </a:spcBef>
              <a:spcAft>
                <a:spcPct val="0"/>
              </a:spcAft>
            </a:pPr>
            <a:r>
              <a:rPr lang="ru-RU" dirty="0" smtClean="0"/>
              <a:t>Надежность функционирования глобальной сети обеспечивается большим количеством каналов передачи информации с высокой пропускной способностью между локальными и региональными сетями.</a:t>
            </a:r>
          </a:p>
        </p:txBody>
      </p:sp>
      <p:sp>
        <p:nvSpPr>
          <p:cNvPr id="15" name="Прямоугольник 14"/>
          <p:cNvSpPr/>
          <p:nvPr/>
        </p:nvSpPr>
        <p:spPr>
          <a:xfrm>
            <a:off x="1000100" y="642918"/>
            <a:ext cx="728667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/>
            <a:r>
              <a:rPr lang="ru-RU" dirty="0" smtClean="0"/>
              <a:t>В </a:t>
            </a:r>
            <a:r>
              <a:rPr lang="ru-RU" dirty="0" smtClean="0"/>
              <a:t>настоящее время  основу Интернета составляют более 400 миллионов </a:t>
            </a:r>
            <a:r>
              <a:rPr lang="ru-RU" dirty="0" smtClean="0"/>
              <a:t>серверов.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2618862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91580" y="620688"/>
            <a:ext cx="7560840" cy="5688632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endParaRPr lang="ru-RU" sz="2800" dirty="0"/>
          </a:p>
          <a:p>
            <a:pPr marL="0" indent="0" algn="just">
              <a:buNone/>
            </a:pPr>
            <a:r>
              <a:rPr lang="ru-RU" sz="2800" dirty="0" smtClean="0"/>
              <a:t/>
            </a:r>
            <a:br>
              <a:rPr lang="ru-RU" sz="2800" dirty="0" smtClean="0"/>
            </a:br>
            <a:endParaRPr lang="ru-RU" sz="28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928662" y="714357"/>
            <a:ext cx="735811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/>
            <a:r>
              <a:rPr lang="ru-RU" dirty="0" smtClean="0"/>
              <a:t>Например, российская региональная компьютерная сеть Рунет (</a:t>
            </a:r>
            <a:r>
              <a:rPr lang="en-US" dirty="0" smtClean="0"/>
              <a:t>RU</a:t>
            </a:r>
            <a:r>
              <a:rPr lang="ru-RU" dirty="0" smtClean="0"/>
              <a:t>) соединяется многочисленными каналами передачи информации с североамериканской (US), европейской (EU) и японской (JP) региональными </a:t>
            </a:r>
            <a:r>
              <a:rPr lang="ru-RU" dirty="0" smtClean="0"/>
              <a:t>сетями.</a:t>
            </a:r>
            <a:endParaRPr lang="ru-RU" dirty="0"/>
          </a:p>
        </p:txBody>
      </p:sp>
      <p:pic>
        <p:nvPicPr>
          <p:cNvPr id="5121" name="Picture 1" descr="Контрольная работа на тему : &quot;Глобальная компьютерная сеть Интернет&quot;"/>
          <p:cNvPicPr>
            <a:picLocks noChangeAspect="1" noChangeArrowheads="1"/>
          </p:cNvPicPr>
          <p:nvPr/>
        </p:nvPicPr>
        <p:blipFill>
          <a:blip r:embed="rId2" r:link="rId3"/>
          <a:srcRect/>
          <a:stretch>
            <a:fillRect/>
          </a:stretch>
        </p:blipFill>
        <p:spPr bwMode="auto">
          <a:xfrm>
            <a:off x="1714480" y="2000240"/>
            <a:ext cx="5845189" cy="33575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" name="Прямоугольник 14"/>
          <p:cNvSpPr/>
          <p:nvPr/>
        </p:nvSpPr>
        <p:spPr>
          <a:xfrm>
            <a:off x="1142976" y="5500702"/>
            <a:ext cx="714380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dirty="0" smtClean="0"/>
              <a:t>Рис.2. Региональные </a:t>
            </a:r>
            <a:r>
              <a:rPr lang="ru-RU" sz="1400" dirty="0" smtClean="0"/>
              <a:t>сети, объединенные в глобальную сеть.</a:t>
            </a:r>
            <a:endParaRPr lang="ru-RU" sz="1400" dirty="0"/>
          </a:p>
        </p:txBody>
      </p:sp>
    </p:spTree>
    <p:extLst>
      <p:ext uri="{BB962C8B-B14F-4D97-AF65-F5344CB8AC3E}">
        <p14:creationId xmlns:p14="http://schemas.microsoft.com/office/powerpoint/2010/main" xmlns="" val="32134383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928662" y="1457400"/>
            <a:ext cx="7416824" cy="2471666"/>
          </a:xfrm>
        </p:spPr>
        <p:txBody>
          <a:bodyPr>
            <a:normAutofit/>
          </a:bodyPr>
          <a:lstStyle/>
          <a:p>
            <a:pPr marL="0" indent="457200" algn="just">
              <a:buNone/>
            </a:pPr>
            <a:r>
              <a:rPr lang="ru-RU" dirty="0" smtClean="0">
                <a:solidFill>
                  <a:srgbClr val="FF0000"/>
                </a:solidFill>
              </a:rPr>
              <a:t>Интернет</a:t>
            </a:r>
            <a:r>
              <a:rPr lang="ru-RU" dirty="0" smtClean="0"/>
              <a:t> — это глобальная компьютерная сеть, в которой </a:t>
            </a:r>
            <a:r>
              <a:rPr lang="ru-RU" dirty="0" smtClean="0"/>
              <a:t>локальные и региональные сети </a:t>
            </a:r>
            <a:r>
              <a:rPr lang="ru-RU" dirty="0" smtClean="0"/>
              <a:t>соединены между собой многочисленными каналами передачи информации с высокой пропускной способностью.</a:t>
            </a:r>
          </a:p>
          <a:p>
            <a:pPr marL="0" indent="457200" algn="just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2184329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928662" y="1457400"/>
            <a:ext cx="7416824" cy="2471666"/>
          </a:xfrm>
        </p:spPr>
        <p:txBody>
          <a:bodyPr>
            <a:normAutofit lnSpcReduction="10000"/>
          </a:bodyPr>
          <a:lstStyle/>
          <a:p>
            <a:pPr marL="0" indent="457200" algn="just">
              <a:buNone/>
            </a:pPr>
            <a:r>
              <a:rPr lang="ru-RU" dirty="0" smtClean="0"/>
              <a:t>Способы подключения компьютеров к сетям:</a:t>
            </a:r>
          </a:p>
          <a:p>
            <a:pPr marL="0" indent="457200" algn="just">
              <a:buNone/>
            </a:pPr>
            <a:endParaRPr lang="ru-RU" dirty="0" smtClean="0"/>
          </a:p>
          <a:p>
            <a:pPr marL="0" indent="457200" algn="just"/>
            <a:r>
              <a:rPr lang="ru-RU" dirty="0" smtClean="0"/>
              <a:t>оптоволоконные линии </a:t>
            </a:r>
            <a:r>
              <a:rPr lang="ru-RU" dirty="0" smtClean="0"/>
              <a:t>связи;</a:t>
            </a:r>
          </a:p>
          <a:p>
            <a:pPr marL="0" indent="457200" algn="just"/>
            <a:r>
              <a:rPr lang="ru-RU" dirty="0" smtClean="0"/>
              <a:t>телефонные каналы;</a:t>
            </a:r>
          </a:p>
          <a:p>
            <a:pPr marL="0" indent="457200" algn="just"/>
            <a:r>
              <a:rPr lang="ru-RU" dirty="0" smtClean="0"/>
              <a:t>радиоканалы;</a:t>
            </a:r>
          </a:p>
          <a:p>
            <a:pPr marL="0" indent="457200" algn="just"/>
            <a:r>
              <a:rPr lang="ru-RU" dirty="0" smtClean="0"/>
              <a:t>спутниковые каналы.</a:t>
            </a:r>
          </a:p>
        </p:txBody>
      </p:sp>
    </p:spTree>
    <p:extLst>
      <p:ext uri="{BB962C8B-B14F-4D97-AF65-F5344CB8AC3E}">
        <p14:creationId xmlns:p14="http://schemas.microsoft.com/office/powerpoint/2010/main" xmlns="" val="121843295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000100" y="928670"/>
            <a:ext cx="7215238" cy="5143536"/>
          </a:xfrm>
        </p:spPr>
        <p:txBody>
          <a:bodyPr>
            <a:normAutofit/>
          </a:bodyPr>
          <a:lstStyle/>
          <a:p>
            <a:pPr marL="0" indent="457200" algn="just">
              <a:buNone/>
            </a:pPr>
            <a:r>
              <a:rPr lang="ru-RU" dirty="0" smtClean="0"/>
              <a:t>Подключение к глобальной сети независимо от способа осуществляется с помощью провайдеров Интернета.</a:t>
            </a:r>
          </a:p>
          <a:p>
            <a:pPr marL="0" indent="457200" algn="just">
              <a:buNone/>
            </a:pPr>
            <a:endParaRPr lang="ru-RU" dirty="0" smtClean="0"/>
          </a:p>
          <a:p>
            <a:pPr marL="0" indent="457200" algn="just">
              <a:buNone/>
            </a:pPr>
            <a:r>
              <a:rPr lang="ru-RU" dirty="0" smtClean="0">
                <a:solidFill>
                  <a:srgbClr val="FF0000"/>
                </a:solidFill>
              </a:rPr>
              <a:t>Провайдер</a:t>
            </a:r>
            <a:r>
              <a:rPr lang="ru-RU" dirty="0" smtClean="0"/>
              <a:t> -</a:t>
            </a:r>
            <a:r>
              <a:rPr lang="ru-RU" dirty="0" smtClean="0"/>
              <a:t> организация, предоставляющая услуги доступа к сети Интернет и иные связанные с Интернетом услуги.</a:t>
            </a:r>
            <a:r>
              <a:rPr lang="ru-RU" dirty="0" smtClean="0"/>
              <a:t> </a:t>
            </a:r>
          </a:p>
          <a:p>
            <a:pPr marL="0" indent="457200" algn="just">
              <a:buNone/>
            </a:pPr>
            <a:endParaRPr lang="ru-RU" dirty="0" smtClean="0"/>
          </a:p>
          <a:p>
            <a:pPr marL="0" indent="457200" algn="just">
              <a:buNone/>
            </a:pPr>
            <a:r>
              <a:rPr lang="ru-RU" dirty="0" smtClean="0"/>
              <a:t>Примеры провайдеров: </a:t>
            </a:r>
          </a:p>
          <a:p>
            <a:pPr marL="0" indent="457200" algn="just"/>
            <a:r>
              <a:rPr lang="ru-RU" dirty="0" err="1" smtClean="0"/>
              <a:t>Баштел</a:t>
            </a:r>
            <a:r>
              <a:rPr lang="ru-RU" dirty="0" smtClean="0"/>
              <a:t>, Кристалл, </a:t>
            </a:r>
            <a:r>
              <a:rPr lang="ru-RU" dirty="0" err="1" smtClean="0"/>
              <a:t>Уфанет</a:t>
            </a:r>
            <a:r>
              <a:rPr lang="ru-RU" dirty="0" smtClean="0"/>
              <a:t> и др.;</a:t>
            </a:r>
          </a:p>
          <a:p>
            <a:pPr marL="0" indent="457200" algn="just"/>
            <a:r>
              <a:rPr lang="ru-RU" dirty="0" smtClean="0"/>
              <a:t>Мегафон, </a:t>
            </a:r>
            <a:r>
              <a:rPr lang="ru-RU" dirty="0" err="1" smtClean="0"/>
              <a:t>Билайн</a:t>
            </a:r>
            <a:r>
              <a:rPr lang="ru-RU" dirty="0" smtClean="0"/>
              <a:t>, МТС и др.</a:t>
            </a:r>
          </a:p>
          <a:p>
            <a:pPr marL="0" indent="457200" algn="just"/>
            <a:endParaRPr lang="ru-RU" dirty="0" smtClean="0"/>
          </a:p>
          <a:p>
            <a:pPr marL="0" indent="457200" algn="just">
              <a:buNone/>
            </a:pPr>
            <a:endParaRPr lang="ru-RU" dirty="0" smtClean="0"/>
          </a:p>
          <a:p>
            <a:pPr marL="0" indent="457200" algn="just">
              <a:buNone/>
            </a:pPr>
            <a:endParaRPr lang="ru-RU" dirty="0" smtClean="0"/>
          </a:p>
          <a:p>
            <a:pPr marL="0" indent="457200" algn="just">
              <a:buNone/>
            </a:pPr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xmlns="" val="121843295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000100" y="928670"/>
            <a:ext cx="7215238" cy="5143536"/>
          </a:xfrm>
        </p:spPr>
        <p:txBody>
          <a:bodyPr>
            <a:normAutofit/>
          </a:bodyPr>
          <a:lstStyle/>
          <a:p>
            <a:pPr marL="0" indent="450000" algn="just">
              <a:spcBef>
                <a:spcPts val="0"/>
              </a:spcBef>
              <a:buNone/>
            </a:pPr>
            <a:r>
              <a:rPr lang="ru-RU" dirty="0" smtClean="0"/>
              <a:t>Для соединения компьютера пользователя по телефонному каналу с сервером Интернет-провайдера к обоим компьютерам должны быть подключены модемы. </a:t>
            </a:r>
            <a:endParaRPr lang="ru-RU" dirty="0" smtClean="0"/>
          </a:p>
          <a:p>
            <a:pPr marL="0" indent="450000" algn="just">
              <a:spcBef>
                <a:spcPts val="0"/>
              </a:spcBef>
              <a:buNone/>
            </a:pPr>
            <a:endParaRPr lang="ru-RU" dirty="0" smtClean="0"/>
          </a:p>
          <a:p>
            <a:pPr marL="0" indent="450000" algn="just">
              <a:spcBef>
                <a:spcPts val="0"/>
              </a:spcBef>
              <a:buNone/>
            </a:pPr>
            <a:r>
              <a:rPr lang="ru-RU" dirty="0" smtClean="0">
                <a:solidFill>
                  <a:srgbClr val="FF0000"/>
                </a:solidFill>
              </a:rPr>
              <a:t>Модем </a:t>
            </a:r>
            <a:r>
              <a:rPr lang="ru-RU" dirty="0" smtClean="0"/>
              <a:t> - это устройство, обеспечивающее </a:t>
            </a:r>
            <a:r>
              <a:rPr lang="ru-RU" dirty="0" smtClean="0"/>
              <a:t>передачу цифровых компьютерных данных по аналоговым телефонным </a:t>
            </a:r>
            <a:r>
              <a:rPr lang="ru-RU" dirty="0" smtClean="0"/>
              <a:t>каналам.</a:t>
            </a:r>
          </a:p>
          <a:p>
            <a:pPr marL="0" indent="450000" algn="just">
              <a:spcBef>
                <a:spcPts val="0"/>
              </a:spcBef>
              <a:buNone/>
            </a:pPr>
            <a:endParaRPr lang="ru-RU" dirty="0" smtClean="0"/>
          </a:p>
          <a:p>
            <a:pPr marL="0" indent="450000" algn="just">
              <a:spcBef>
                <a:spcPts val="0"/>
              </a:spcBef>
              <a:buNone/>
            </a:pPr>
            <a:r>
              <a:rPr lang="ru-RU" dirty="0" smtClean="0"/>
              <a:t>Современные </a:t>
            </a:r>
            <a:r>
              <a:rPr lang="ru-RU" dirty="0" smtClean="0"/>
              <a:t>ADSL-технологии позволяют использовать обычные телефонные каналы для высокоскоростного </a:t>
            </a:r>
            <a:r>
              <a:rPr lang="ru-RU" dirty="0" smtClean="0"/>
              <a:t>подключения </a:t>
            </a:r>
            <a:r>
              <a:rPr lang="ru-RU" dirty="0" smtClean="0"/>
              <a:t>к Интернету</a:t>
            </a:r>
            <a:r>
              <a:rPr lang="ru-RU" dirty="0" smtClean="0"/>
              <a:t>.</a:t>
            </a:r>
            <a:endParaRPr lang="ru-RU" dirty="0" smtClean="0"/>
          </a:p>
          <a:p>
            <a:pPr marL="0" indent="457200" algn="just">
              <a:buNone/>
            </a:pPr>
            <a:endParaRPr lang="ru-RU" dirty="0" smtClean="0"/>
          </a:p>
          <a:p>
            <a:pPr marL="0" indent="457200" algn="just">
              <a:buNone/>
            </a:pPr>
            <a:endParaRPr lang="ru-RU" dirty="0" smtClean="0"/>
          </a:p>
          <a:p>
            <a:pPr marL="0" indent="457200" algn="just">
              <a:buNone/>
            </a:pPr>
            <a:endParaRPr lang="ru-RU" dirty="0" smtClean="0"/>
          </a:p>
          <a:p>
            <a:pPr marL="0" indent="457200" algn="just">
              <a:buNone/>
            </a:pPr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xmlns="" val="121843295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Кнопка">
  <a:themeElements>
    <a:clrScheme name="Кнопка">
      <a:dk1>
        <a:sysClr val="windowText" lastClr="000000"/>
      </a:dk1>
      <a:lt1>
        <a:sysClr val="window" lastClr="FFFFFF"/>
      </a:lt1>
      <a:dk2>
        <a:srgbClr val="465E9C"/>
      </a:dk2>
      <a:lt2>
        <a:srgbClr val="CCDDEA"/>
      </a:lt2>
      <a:accent1>
        <a:srgbClr val="FDA023"/>
      </a:accent1>
      <a:accent2>
        <a:srgbClr val="AA2B1E"/>
      </a:accent2>
      <a:accent3>
        <a:srgbClr val="71685C"/>
      </a:accent3>
      <a:accent4>
        <a:srgbClr val="64A73B"/>
      </a:accent4>
      <a:accent5>
        <a:srgbClr val="EB5605"/>
      </a:accent5>
      <a:accent6>
        <a:srgbClr val="B9CA1A"/>
      </a:accent6>
      <a:hlink>
        <a:srgbClr val="D83E2C"/>
      </a:hlink>
      <a:folHlink>
        <a:srgbClr val="ED7D27"/>
      </a:folHlink>
    </a:clrScheme>
    <a:fontScheme name="Кнопка">
      <a:majorFont>
        <a:latin typeface="Constantia"/>
        <a:ea typeface=""/>
        <a:cs typeface=""/>
        <a:font script="Jpan" typeface="HGS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Grek" typeface="Arial"/>
        <a:font script="Cyrl" typeface="Arial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Кнопка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  <a:lumMod val="100000"/>
              </a:schemeClr>
            </a:gs>
            <a:gs pos="40000">
              <a:schemeClr val="phClr">
                <a:tint val="60000"/>
                <a:satMod val="130000"/>
                <a:lumMod val="100000"/>
              </a:schemeClr>
            </a:gs>
            <a:gs pos="100000">
              <a:schemeClr val="phClr">
                <a:tint val="96000"/>
                <a:lumMod val="108000"/>
              </a:schemeClr>
            </a:gs>
          </a:gsLst>
          <a:lin ang="5400000" scaled="0"/>
        </a:gradFill>
        <a:gradFill rotWithShape="1">
          <a:gsLst>
            <a:gs pos="0">
              <a:schemeClr val="phClr"/>
            </a:gs>
            <a:gs pos="100000">
              <a:schemeClr val="phClr">
                <a:shade val="76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80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38100" dir="4800000" sx="98000" sy="98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38100" dist="38100" dir="4800000" sx="96000" sy="96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3240000"/>
            </a:lightRig>
          </a:scene3d>
          <a:sp3d>
            <a:bevelT w="28575" h="28575"/>
          </a:sp3d>
        </a:effectStyle>
      </a:effectStyleLst>
      <a:bgFillStyleLst>
        <a:solidFill>
          <a:schemeClr val="phClr">
            <a:tint val="93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80000"/>
                <a:satMod val="140000"/>
                <a:lumMod val="50000"/>
              </a:schemeClr>
              <a:schemeClr val="phClr">
                <a:tint val="95000"/>
                <a:satMod val="180000"/>
                <a:lumMod val="160000"/>
              </a:schemeClr>
            </a:duotone>
          </a:blip>
          <a:stretch/>
        </a:blipFill>
        <a:blipFill rotWithShape="1">
          <a:blip xmlns:r="http://schemas.openxmlformats.org/officeDocument/2006/relationships" r:embed="rId2">
            <a:duotone>
              <a:schemeClr val="phClr">
                <a:tint val="98000"/>
                <a:shade val="90000"/>
                <a:satMod val="120000"/>
                <a:lumMod val="54000"/>
              </a:schemeClr>
              <a:schemeClr val="phClr">
                <a:tint val="80000"/>
                <a:satMod val="160000"/>
                <a:lumMod val="14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Pushpin</Template>
  <TotalTime>437</TotalTime>
  <Words>320</Words>
  <Application>Microsoft Office PowerPoint</Application>
  <PresentationFormat>Экран (4:3)</PresentationFormat>
  <Paragraphs>72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Кнопка</vt:lpstr>
      <vt:lpstr>Глобальная компьютерная сеть Интернет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Базы данных  в электронных таблицах</dc:title>
  <dc:creator>Викуша</dc:creator>
  <cp:lastModifiedBy>Corvinis</cp:lastModifiedBy>
  <cp:revision>44</cp:revision>
  <dcterms:created xsi:type="dcterms:W3CDTF">2015-01-11T15:58:15Z</dcterms:created>
  <dcterms:modified xsi:type="dcterms:W3CDTF">2015-03-09T07:02:35Z</dcterms:modified>
</cp:coreProperties>
</file>