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73" r:id="rId4"/>
    <p:sldId id="258" r:id="rId5"/>
    <p:sldId id="259" r:id="rId6"/>
    <p:sldId id="274" r:id="rId7"/>
    <p:sldId id="260" r:id="rId8"/>
    <p:sldId id="262" r:id="rId9"/>
    <p:sldId id="261" r:id="rId10"/>
    <p:sldId id="263" r:id="rId11"/>
    <p:sldId id="276" r:id="rId12"/>
    <p:sldId id="265" r:id="rId13"/>
    <p:sldId id="27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stihi.ru/pics/2014/03/04/349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g4.dcdn.lt/images/pix/file59030151_90591d8b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643050"/>
            <a:ext cx="7143800" cy="308722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Информация </a:t>
            </a:r>
            <a:br>
              <a:rPr lang="ru-RU" sz="6000" dirty="0" smtClean="0"/>
            </a:br>
            <a:r>
              <a:rPr lang="ru-RU" sz="6000" dirty="0" smtClean="0"/>
              <a:t>в живой и неживой природе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560840" cy="57606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000108"/>
            <a:ext cx="73581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Информационные сигналы – </a:t>
            </a:r>
            <a:r>
              <a:rPr lang="ru-RU" sz="2000" dirty="0" smtClean="0"/>
              <a:t>это способ получения информации живыми организмами из окружающей среды.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Информационные сигналы могут иметь различную физическую или химическую природу (звук, свет, запах и др.).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Организмы воспринимают, используют и передают информацию. Выживание популяций животных во многом базируется на обмене информационными сигналами между особями.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854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560840" cy="57606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71612"/>
            <a:ext cx="7358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Генетическая информация </a:t>
            </a:r>
            <a:r>
              <a:rPr lang="ru-RU" sz="2000" dirty="0" smtClean="0"/>
              <a:t>– это набор генов каждый из которых «отвечает» за определенные особенности строения и функционирования организма.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Воспроизведение себе подобных обеспечивается наличием в каждой клетке организма генетической информации, которая передается по наследству.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854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692696"/>
            <a:ext cx="7572428" cy="55938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900" dirty="0" smtClean="0"/>
              <a:t>Практическое занятие:</a:t>
            </a:r>
          </a:p>
          <a:p>
            <a:pPr marL="457200" indent="-457200">
              <a:buNone/>
            </a:pPr>
            <a:r>
              <a:rPr lang="ru-RU" sz="2900" dirty="0" smtClean="0"/>
              <a:t>1. Установить соответствие. Определить какие объекты какому миру принадлежат.</a:t>
            </a:r>
          </a:p>
          <a:p>
            <a:pPr marL="457200" indent="-457200">
              <a:buAutoNum type="arabicPeriod"/>
            </a:pPr>
            <a:endParaRPr lang="ru-RU" sz="2900" dirty="0" smtClean="0"/>
          </a:p>
          <a:p>
            <a:pPr marL="457200" indent="-457200">
              <a:buAutoNum type="arabicPeriod"/>
            </a:pPr>
            <a:endParaRPr lang="ru-RU" sz="2900" dirty="0" smtClean="0"/>
          </a:p>
          <a:p>
            <a:pPr marL="457200" indent="-457200">
              <a:buAutoNum type="arabicPeriod"/>
            </a:pPr>
            <a:endParaRPr lang="ru-RU" sz="2900" dirty="0" smtClean="0"/>
          </a:p>
          <a:p>
            <a:pPr marL="457200" indent="-457200">
              <a:buAutoNum type="arabicPeriod"/>
            </a:pPr>
            <a:endParaRPr lang="ru-RU" sz="2900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Объекты: </a:t>
            </a:r>
          </a:p>
          <a:p>
            <a:pPr>
              <a:buNone/>
            </a:pPr>
            <a:r>
              <a:rPr lang="ru-RU" sz="2900" dirty="0" smtClean="0"/>
              <a:t>Акула, атом, дерево, водород, звезда, галактика, море, клетка организма, кошка, орбитальный спутник, льдина, комета, Венера, стол, электрон.</a:t>
            </a:r>
            <a:endParaRPr lang="ru-RU" dirty="0" smtClean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285852" y="2500306"/>
            <a:ext cx="1785950" cy="107157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Мегамир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643306" y="2500306"/>
            <a:ext cx="1714512" cy="107157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Макромир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715008" y="2500306"/>
            <a:ext cx="1643074" cy="107157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Микромир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5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785794"/>
            <a:ext cx="7572428" cy="221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Практическое занятие:</a:t>
            </a:r>
          </a:p>
          <a:p>
            <a:pPr marL="0" indent="0"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2. Определите какие информационные сигналы были использованы для получения следующей информации:</a:t>
            </a:r>
          </a:p>
          <a:p>
            <a:pPr>
              <a:buNone/>
            </a:pPr>
            <a:endParaRPr lang="ru-RU" sz="2800" dirty="0" smtClean="0"/>
          </a:p>
          <a:p>
            <a:pPr marL="457200" indent="-457200">
              <a:buAutoNum type="arabicPeriod"/>
            </a:pPr>
            <a:endParaRPr lang="ru-RU" sz="2900" dirty="0" smtClean="0"/>
          </a:p>
          <a:p>
            <a:pPr marL="457200" indent="-457200">
              <a:buAutoNum type="arabicPeriod"/>
            </a:pPr>
            <a:endParaRPr lang="ru-RU" sz="2900" dirty="0" smtClean="0"/>
          </a:p>
          <a:p>
            <a:pPr marL="457200" indent="-457200">
              <a:buAutoNum type="arabicPeriod"/>
            </a:pPr>
            <a:endParaRPr lang="ru-RU" sz="2900" dirty="0" smtClean="0"/>
          </a:p>
          <a:p>
            <a:pPr marL="457200" indent="-457200">
              <a:buAutoNum type="arabicPeriod"/>
            </a:pPr>
            <a:endParaRPr lang="ru-RU" sz="2900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endParaRPr lang="ru-RU" sz="29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3" y="2714618"/>
          <a:ext cx="7215236" cy="335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299"/>
                <a:gridCol w="2029299"/>
                <a:gridCol w="3156638"/>
              </a:tblGrid>
              <a:tr h="559598">
                <a:tc>
                  <a:txBody>
                    <a:bodyPr/>
                    <a:lstStyle/>
                    <a:p>
                      <a:r>
                        <a:rPr lang="ru-RU" dirty="0" smtClean="0"/>
                        <a:t>Сигнал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</a:t>
                      </a:r>
                      <a:endParaRPr lang="ru-RU" dirty="0"/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r>
                        <a:rPr lang="ru-RU" dirty="0" smtClean="0"/>
                        <a:t>Звук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Слух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вода холодная,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яблоко кислое,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машина зеленая,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собака лает,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солнце ярко светит,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корица пряная,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раскаты грома,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проливной дождь,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микстура горькая</a:t>
                      </a:r>
                      <a:endParaRPr lang="ru-RU" dirty="0"/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Зрение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Вкус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Вкус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Обоняние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r>
                        <a:rPr lang="ru-RU" dirty="0" smtClean="0"/>
                        <a:t>Ощущение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Осязание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75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marL="0" indent="0">
              <a:buNone/>
            </a:pPr>
            <a:endParaRPr lang="ru-RU" sz="2800" dirty="0" smtClean="0"/>
          </a:p>
          <a:p>
            <a:pPr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Стр. 8-12.</a:t>
            </a:r>
          </a:p>
          <a:p>
            <a:pPr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Письменное задание: </a:t>
            </a:r>
          </a:p>
          <a:p>
            <a:pPr indent="274320" algn="just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привести примеры получения, передачи и использования информации живыми организмами.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7840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43116"/>
            <a:ext cx="7560840" cy="13573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Информация</a:t>
            </a:r>
            <a:r>
              <a:rPr lang="ru-RU" dirty="0" smtClean="0"/>
              <a:t> - это знания, которые мы получаем из книг, газет, радио, телевидения, от людей, с которыми общаемся.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85786" y="642918"/>
            <a:ext cx="67151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Информация и информационные процессы в неживой природе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/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/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/>
              <a:t>информация является мерой упорядоченности системы по шкале «хаос – порядок»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ха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730875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29058" y="5643578"/>
            <a:ext cx="1205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Рис.1.1.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4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071546"/>
            <a:ext cx="7531200" cy="52377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С одной стороны, в неживой природе в замкнутых системах идут процессы в направлении от порядка к хаосу (в них информация уменьшается).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С другой стороны, в процессе эволюции Вселенной в микро- и </a:t>
            </a:r>
            <a:r>
              <a:rPr lang="ru-RU" dirty="0" err="1" smtClean="0"/>
              <a:t>мегамире</a:t>
            </a:r>
            <a:r>
              <a:rPr lang="ru-RU" dirty="0" smtClean="0"/>
              <a:t> возникают объекты со все более сложной структурой, и, следовательно, информация, являющаяся мерой упорядоченности элементов системы, возрастает.</a:t>
            </a:r>
          </a:p>
        </p:txBody>
      </p:sp>
    </p:spTree>
    <p:extLst>
      <p:ext uri="{BB962C8B-B14F-4D97-AF65-F5344CB8AC3E}">
        <p14:creationId xmlns:p14="http://schemas.microsoft.com/office/powerpoint/2010/main" val="332940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1142984"/>
            <a:ext cx="7572428" cy="508015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Макромир</a:t>
            </a:r>
            <a:r>
              <a:rPr lang="ru-RU" dirty="0" smtClean="0"/>
              <a:t> - мир, который состоит из объектов, по своим размерам сравнимых с человеком.</a:t>
            </a:r>
            <a:endParaRPr lang="ru-RU" dirty="0"/>
          </a:p>
        </p:txBody>
      </p:sp>
      <p:pic>
        <p:nvPicPr>
          <p:cNvPr id="9217" name="Picture 1" descr="http://www.stihi.ru/pics/2014/03/04/3493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14546" y="2714620"/>
            <a:ext cx="4494224" cy="253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85984" y="5857892"/>
            <a:ext cx="4643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1.2.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8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одержимое 3"/>
          <p:cNvGrpSpPr>
            <a:grpSpLocks noGrp="1"/>
          </p:cNvGrpSpPr>
          <p:nvPr/>
        </p:nvGrpSpPr>
        <p:grpSpPr>
          <a:xfrm>
            <a:off x="714348" y="214290"/>
            <a:ext cx="7561262" cy="2593974"/>
            <a:chOff x="714348" y="1500174"/>
            <a:chExt cx="7643866" cy="200369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14678" y="1500174"/>
              <a:ext cx="2357454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Макрообъекты</a:t>
              </a:r>
              <a:endParaRPr lang="ru-RU" dirty="0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rot="10800000" flipV="1">
              <a:off x="2428860" y="2000240"/>
              <a:ext cx="928694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rot="5400000">
              <a:off x="4251323" y="2178041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Скругленный прямоугольник 7"/>
            <p:cNvSpPr/>
            <p:nvPr/>
          </p:nvSpPr>
          <p:spPr>
            <a:xfrm>
              <a:off x="714348" y="2357430"/>
              <a:ext cx="2500330" cy="11464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неживые </a:t>
              </a:r>
            </a:p>
            <a:p>
              <a:pPr algn="ctr"/>
              <a:r>
                <a:rPr lang="ru-RU" dirty="0" smtClean="0"/>
                <a:t>(камень, льдина, </a:t>
              </a:r>
            </a:p>
            <a:p>
              <a:pPr algn="ctr"/>
              <a:r>
                <a:rPr lang="ru-RU" dirty="0" smtClean="0"/>
                <a:t>и т. д.)</a:t>
              </a:r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286116" y="2357430"/>
              <a:ext cx="2500330" cy="11464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живые </a:t>
              </a:r>
            </a:p>
            <a:p>
              <a:pPr algn="ctr"/>
              <a:r>
                <a:rPr lang="ru-RU" dirty="0" smtClean="0"/>
                <a:t>(растения, животные, сам человек)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857884" y="2357430"/>
              <a:ext cx="2500330" cy="11464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искусственные</a:t>
              </a:r>
            </a:p>
            <a:p>
              <a:pPr algn="ctr"/>
              <a:r>
                <a:rPr lang="ru-RU" dirty="0" smtClean="0"/>
                <a:t> (здания, средства транспорта, станки и механизмы, компьютеры и т. д.)</a:t>
              </a:r>
              <a:endParaRPr lang="ru-RU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5430844" y="2000240"/>
              <a:ext cx="998544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Содержимое 3" descr="н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857496"/>
            <a:ext cx="2143140" cy="3676420"/>
          </a:xfrm>
          <a:prstGeom prst="rect">
            <a:avLst/>
          </a:prstGeom>
        </p:spPr>
      </p:pic>
      <p:pic>
        <p:nvPicPr>
          <p:cNvPr id="17" name="Содержимое 5" descr="ж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857496"/>
            <a:ext cx="2000264" cy="3603625"/>
          </a:xfrm>
          <a:prstGeom prst="rect">
            <a:avLst/>
          </a:prstGeom>
        </p:spPr>
      </p:pic>
      <p:pic>
        <p:nvPicPr>
          <p:cNvPr id="18" name="Содержимое 11" descr="н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857496"/>
            <a:ext cx="2123622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3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928662" y="785794"/>
            <a:ext cx="7286676" cy="1285884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Микромир – </a:t>
            </a:r>
            <a:r>
              <a:rPr lang="ru-RU" dirty="0" smtClean="0"/>
              <a:t>это объекты малых размеров из которых состоят макрообъекты (элементарные частицы, молекулы, атомы).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69" name="Picture 1" descr="0003-007-Stroenie-molekuly-v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14620"/>
            <a:ext cx="4839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57620" y="5715016"/>
            <a:ext cx="15716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1.3.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3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118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92867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FF0000"/>
                </a:solidFill>
              </a:rPr>
              <a:t>Мегамир</a:t>
            </a:r>
            <a:r>
              <a:rPr lang="ru-RU" sz="2400" dirty="0" smtClean="0">
                <a:solidFill>
                  <a:srgbClr val="FF0000"/>
                </a:solidFill>
              </a:rPr>
              <a:t> – </a:t>
            </a:r>
            <a:r>
              <a:rPr lang="ru-RU" sz="2400" dirty="0" smtClean="0"/>
              <a:t>это мир, состоящий из объектов громадных размеров (планеты входят в системы, системы в галактики, галактики во Вселенную).</a:t>
            </a:r>
            <a:endParaRPr lang="ru-RU" sz="2400" dirty="0"/>
          </a:p>
        </p:txBody>
      </p:sp>
      <p:pic>
        <p:nvPicPr>
          <p:cNvPr id="6145" name="Picture 1" descr="http://g4.dcdn.lt/images/pix/file59030151_90591d8b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928794" y="2285992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786182" y="5715016"/>
            <a:ext cx="15001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1.4.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642918"/>
            <a:ext cx="7286676" cy="542928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Информация и информационные процессы в живой природе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Информация это мера увеличения сложности живых организмов.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6" name="Рисунок 5" descr="н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714620"/>
            <a:ext cx="5410956" cy="33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75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165</TotalTime>
  <Words>438</Words>
  <Application>Microsoft Office PowerPoint</Application>
  <PresentationFormat>Экран 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Aharoni</vt:lpstr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Информация  в живой и неживой природе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User</cp:lastModifiedBy>
  <cp:revision>19</cp:revision>
  <dcterms:created xsi:type="dcterms:W3CDTF">2015-01-11T15:58:15Z</dcterms:created>
  <dcterms:modified xsi:type="dcterms:W3CDTF">2015-09-02T13:06:16Z</dcterms:modified>
</cp:coreProperties>
</file>