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76" r:id="rId9"/>
    <p:sldId id="262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16.03.2015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916832"/>
            <a:ext cx="6800751" cy="2376264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Передача информации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Прочитать страницы 80-81. </a:t>
            </a:r>
          </a:p>
          <a:p>
            <a:pPr marL="0" indent="0" algn="just">
              <a:buNone/>
            </a:pPr>
            <a:r>
              <a:rPr lang="ru-RU" sz="2800" dirty="0" smtClean="0"/>
              <a:t>Задача: </a:t>
            </a:r>
            <a:r>
              <a:rPr lang="ru-RU" sz="2800" dirty="0"/>
              <a:t>За сколько секунд можно передать информацию размером 7680 байт с пропускной способностью канала в </a:t>
            </a:r>
            <a:r>
              <a:rPr lang="ru-RU" sz="2800"/>
              <a:t>20 </a:t>
            </a:r>
            <a:r>
              <a:rPr lang="ru-RU" sz="2800" smtClean="0"/>
              <a:t>Кбит/с?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78404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560840" cy="540060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800" dirty="0"/>
              <a:t>Обмен информацией производится по каналам передачи информации</a:t>
            </a:r>
            <a:r>
              <a:rPr lang="ru-RU" sz="2800" dirty="0" smtClean="0"/>
              <a:t>.</a:t>
            </a:r>
          </a:p>
          <a:p>
            <a:pPr marL="0" indent="457200" algn="just">
              <a:buNone/>
            </a:pPr>
            <a:r>
              <a:rPr lang="ru-RU" sz="2800" dirty="0"/>
              <a:t>Каналы передачи информации могут использовать различные физические принципы</a:t>
            </a:r>
            <a:r>
              <a:rPr lang="ru-RU" sz="2800" dirty="0" smtClean="0"/>
              <a:t>.</a:t>
            </a:r>
          </a:p>
          <a:p>
            <a:pPr marL="0" indent="457200" algn="just">
              <a:buNone/>
            </a:pPr>
            <a:r>
              <a:rPr lang="ru-RU" sz="2800" dirty="0" smtClean="0"/>
              <a:t>Например, при общении людей передача информации осуществляется с помощью звуковых волн, </a:t>
            </a:r>
            <a:r>
              <a:rPr lang="ru-RU" sz="2800" dirty="0"/>
              <a:t>, а при разговоре по телефону — с помощью электрических сигналов, которые распространяются по линиям связи.</a:t>
            </a: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43608" y="908720"/>
            <a:ext cx="7488832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Компьютеры могут обмениваться информацией с использованием каналов связи различной физической природы: </a:t>
            </a:r>
            <a:endParaRPr lang="ru-RU" sz="2800" dirty="0" smtClean="0"/>
          </a:p>
          <a:p>
            <a:r>
              <a:rPr lang="ru-RU" sz="2800" dirty="0" smtClean="0"/>
              <a:t>кабельных</a:t>
            </a:r>
            <a:r>
              <a:rPr lang="ru-RU" sz="2800" dirty="0"/>
              <a:t>, </a:t>
            </a:r>
            <a:endParaRPr lang="ru-RU" sz="2800" dirty="0" smtClean="0"/>
          </a:p>
          <a:p>
            <a:r>
              <a:rPr lang="ru-RU" sz="2800" dirty="0" smtClean="0"/>
              <a:t>оптоволоконных</a:t>
            </a:r>
            <a:r>
              <a:rPr lang="ru-RU" sz="2800" dirty="0"/>
              <a:t>, </a:t>
            </a:r>
            <a:endParaRPr lang="ru-RU" sz="2800" dirty="0" smtClean="0"/>
          </a:p>
          <a:p>
            <a:r>
              <a:rPr lang="ru-RU" sz="2800" dirty="0" smtClean="0"/>
              <a:t>радиоканалов </a:t>
            </a:r>
          </a:p>
          <a:p>
            <a:r>
              <a:rPr lang="ru-RU" sz="2800" dirty="0" smtClean="0"/>
              <a:t>и </a:t>
            </a:r>
            <a:r>
              <a:rPr lang="ru-RU" sz="2800" dirty="0"/>
              <a:t>др.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329407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69" y="1374618"/>
            <a:ext cx="8025407" cy="212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75750" y="4149080"/>
            <a:ext cx="73378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800" dirty="0"/>
              <a:t>Общая схема передачи информации включает в себя отправителя информации, канал передачи информации и получателя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3261886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560840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Основной характеристикой каналов передачи информации является их пропускная </a:t>
            </a:r>
            <a:r>
              <a:rPr lang="ru-RU" sz="2800" dirty="0" smtClean="0"/>
              <a:t>способность.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/>
              <a:t>П</a:t>
            </a:r>
            <a:r>
              <a:rPr lang="ru-RU" sz="2800" dirty="0" smtClean="0"/>
              <a:t>ропускная способность – это скорость </a:t>
            </a:r>
            <a:r>
              <a:rPr lang="ru-RU" sz="2800" dirty="0"/>
              <a:t>передачи </a:t>
            </a:r>
            <a:r>
              <a:rPr lang="ru-RU" sz="2800" dirty="0" smtClean="0"/>
              <a:t>информации. 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Пропускная </a:t>
            </a:r>
            <a:r>
              <a:rPr lang="ru-RU" sz="2800" dirty="0"/>
              <a:t>способность канала равна количеству информации, которое может передаваться по нему в единицу времени.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13438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196752"/>
            <a:ext cx="6759853" cy="452631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Пропускная </a:t>
            </a:r>
            <a:r>
              <a:rPr lang="ru-RU" dirty="0"/>
              <a:t>способность </a:t>
            </a:r>
            <a:r>
              <a:rPr lang="ru-RU" dirty="0" smtClean="0"/>
              <a:t>измеряется:</a:t>
            </a:r>
          </a:p>
          <a:p>
            <a:r>
              <a:rPr lang="ru-RU" dirty="0" smtClean="0"/>
              <a:t>в </a:t>
            </a:r>
            <a:r>
              <a:rPr lang="ru-RU" dirty="0"/>
              <a:t>битах в секунду (бит/с) </a:t>
            </a:r>
            <a:endParaRPr lang="ru-RU" dirty="0" smtClean="0"/>
          </a:p>
          <a:p>
            <a:r>
              <a:rPr lang="ru-RU" dirty="0" smtClean="0"/>
              <a:t>в кратных </a:t>
            </a:r>
            <a:r>
              <a:rPr lang="ru-RU" dirty="0"/>
              <a:t>единицах Кбит/с и Мбит/с.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Также могут использоваться:</a:t>
            </a:r>
          </a:p>
          <a:p>
            <a:r>
              <a:rPr lang="ru-RU" dirty="0" smtClean="0"/>
              <a:t>байт </a:t>
            </a:r>
            <a:r>
              <a:rPr lang="ru-RU" dirty="0"/>
              <a:t>в секунду (</a:t>
            </a:r>
            <a:r>
              <a:rPr lang="ru-RU" dirty="0" smtClean="0"/>
              <a:t>байт/с)</a:t>
            </a:r>
          </a:p>
          <a:p>
            <a:r>
              <a:rPr lang="ru-RU" dirty="0" smtClean="0"/>
              <a:t>кратные ему единицы Кбайт/с и Мбайт/с.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432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196752"/>
            <a:ext cx="6759853" cy="4526317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Соотношения между единицами пропускной способности канала передачи </a:t>
            </a:r>
            <a:r>
              <a:rPr lang="ru-RU" sz="2800" dirty="0" smtClean="0"/>
              <a:t>информации:</a:t>
            </a:r>
          </a:p>
          <a:p>
            <a:pPr marL="0" indent="0">
              <a:buNone/>
            </a:pPr>
            <a:endParaRPr lang="ru-RU" sz="2800" dirty="0" smtClean="0"/>
          </a:p>
          <a:p>
            <a:r>
              <a:rPr lang="ru-RU" sz="2800" dirty="0"/>
              <a:t>1 байт/с </a:t>
            </a:r>
            <a:r>
              <a:rPr lang="ru-RU" sz="2800" dirty="0" smtClean="0"/>
              <a:t>= </a:t>
            </a:r>
            <a:r>
              <a:rPr lang="ru-RU" sz="2800" dirty="0"/>
              <a:t>8 бит/с;</a:t>
            </a:r>
          </a:p>
          <a:p>
            <a:r>
              <a:rPr lang="ru-RU" sz="2800" dirty="0"/>
              <a:t>1 Кбит/с </a:t>
            </a:r>
            <a:r>
              <a:rPr lang="ru-RU" sz="2800" dirty="0" smtClean="0"/>
              <a:t>= </a:t>
            </a:r>
            <a:r>
              <a:rPr lang="ru-RU" sz="2800" dirty="0"/>
              <a:t>1024 бит/с;</a:t>
            </a:r>
          </a:p>
          <a:p>
            <a:r>
              <a:rPr lang="ru-RU" sz="2800" dirty="0"/>
              <a:t>1 Мбит/с </a:t>
            </a:r>
            <a:r>
              <a:rPr lang="ru-RU" sz="2800" dirty="0" smtClean="0"/>
              <a:t>= </a:t>
            </a:r>
            <a:r>
              <a:rPr lang="ru-RU" sz="2800" dirty="0"/>
              <a:t>1024 Кбит/с;</a:t>
            </a:r>
          </a:p>
          <a:p>
            <a:r>
              <a:rPr lang="ru-RU" sz="2800" dirty="0"/>
              <a:t>1 </a:t>
            </a:r>
            <a:r>
              <a:rPr lang="ru-RU" sz="2800"/>
              <a:t>Гбит/с </a:t>
            </a:r>
            <a:r>
              <a:rPr lang="ru-RU" sz="2800" smtClean="0"/>
              <a:t>= </a:t>
            </a:r>
            <a:r>
              <a:rPr lang="ru-RU" sz="2800" dirty="0"/>
              <a:t>1024 Мбит/с.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351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692696"/>
            <a:ext cx="7632848" cy="56166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/>
              <a:t>Пропускная способность каналов различной физической природы передачи информации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dirty="0"/>
              <a:t>• кабельные каналы </a:t>
            </a:r>
            <a:r>
              <a:rPr lang="ru-RU" sz="2800" dirty="0" smtClean="0"/>
              <a:t>(используются внутри зданий, скорость </a:t>
            </a:r>
            <a:r>
              <a:rPr lang="ru-RU" sz="2800" dirty="0"/>
              <a:t>передачи от 10 Мбит/с или 1000 </a:t>
            </a:r>
            <a:r>
              <a:rPr lang="ru-RU" sz="2800" dirty="0" smtClean="0"/>
              <a:t>Мбит/с);</a:t>
            </a:r>
            <a:endParaRPr lang="ru-RU" sz="2800" dirty="0"/>
          </a:p>
          <a:p>
            <a:r>
              <a:rPr lang="ru-RU" sz="2800" dirty="0"/>
              <a:t>• беспроводные каналы </a:t>
            </a:r>
            <a:r>
              <a:rPr lang="ru-RU" sz="2800" dirty="0" smtClean="0"/>
              <a:t>(такие как </a:t>
            </a:r>
            <a:r>
              <a:rPr lang="ru-RU" sz="2800" dirty="0" err="1" smtClean="0"/>
              <a:t>Wi-Fi</a:t>
            </a:r>
            <a:r>
              <a:rPr lang="ru-RU" sz="2800" dirty="0" smtClean="0"/>
              <a:t>, пропускная </a:t>
            </a:r>
            <a:r>
              <a:rPr lang="ru-RU" sz="2800" dirty="0"/>
              <a:t>способность до 54 </a:t>
            </a:r>
            <a:r>
              <a:rPr lang="ru-RU" sz="2800" dirty="0" smtClean="0"/>
              <a:t>Мбит/с);</a:t>
            </a:r>
            <a:endParaRPr lang="ru-RU" sz="2800" dirty="0"/>
          </a:p>
          <a:p>
            <a:r>
              <a:rPr lang="ru-RU" sz="2800" dirty="0"/>
              <a:t>• радиоканалы (в пределах прямой </a:t>
            </a:r>
            <a:r>
              <a:rPr lang="ru-RU" sz="2800" dirty="0" smtClean="0"/>
              <a:t>видимости, скорость </a:t>
            </a:r>
            <a:r>
              <a:rPr lang="ru-RU" sz="2800" dirty="0"/>
              <a:t>передачи до 2 </a:t>
            </a:r>
            <a:r>
              <a:rPr lang="ru-RU" sz="2800" dirty="0" smtClean="0"/>
              <a:t>Мбит/с);</a:t>
            </a:r>
            <a:endParaRPr lang="ru-RU" sz="2800" dirty="0"/>
          </a:p>
          <a:p>
            <a:r>
              <a:rPr lang="ru-RU" sz="2800" dirty="0"/>
              <a:t>• оптоволоконные каналы </a:t>
            </a:r>
            <a:r>
              <a:rPr lang="ru-RU" sz="2800" dirty="0" smtClean="0"/>
              <a:t>(протяженность </a:t>
            </a:r>
            <a:r>
              <a:rPr lang="ru-RU" sz="2800" dirty="0"/>
              <a:t>сотни и тысячи </a:t>
            </a:r>
            <a:r>
              <a:rPr lang="ru-RU" sz="2800" dirty="0" smtClean="0"/>
              <a:t>километров, пропускная </a:t>
            </a:r>
            <a:r>
              <a:rPr lang="ru-RU" sz="2800" dirty="0"/>
              <a:t>способность </a:t>
            </a:r>
            <a:r>
              <a:rPr lang="ru-RU" sz="2800" dirty="0" smtClean="0"/>
              <a:t>от </a:t>
            </a:r>
            <a:r>
              <a:rPr lang="ru-RU" sz="2800" dirty="0"/>
              <a:t>1 Мбит/с до 20 </a:t>
            </a:r>
            <a:r>
              <a:rPr lang="ru-RU" sz="2800" dirty="0" smtClean="0"/>
              <a:t>Гбит/с).</a:t>
            </a: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551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488832" cy="41180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800" dirty="0"/>
              <a:t>Практическое занятие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Задача: Какое </a:t>
            </a:r>
            <a:r>
              <a:rPr lang="ru-RU" sz="2800" dirty="0"/>
              <a:t>количество байтов будет передаваться за одну секунду по каналу передачи информации с пропускной способностью 100 Мбит/с?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0981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349</TotalTime>
  <Words>311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Brush Script MT</vt:lpstr>
      <vt:lpstr>Constantia</vt:lpstr>
      <vt:lpstr>Franklin Gothic Book</vt:lpstr>
      <vt:lpstr>Rage Italic</vt:lpstr>
      <vt:lpstr>Кнопка</vt:lpstr>
      <vt:lpstr>Передача информации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User</cp:lastModifiedBy>
  <cp:revision>34</cp:revision>
  <dcterms:created xsi:type="dcterms:W3CDTF">2015-01-11T15:58:15Z</dcterms:created>
  <dcterms:modified xsi:type="dcterms:W3CDTF">2015-03-16T03:40:27Z</dcterms:modified>
</cp:coreProperties>
</file>