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2" r:id="rId8"/>
    <p:sldId id="261" r:id="rId9"/>
    <p:sldId id="263" r:id="rId10"/>
    <p:sldId id="265" r:id="rId11"/>
    <p:sldId id="275" r:id="rId12"/>
    <p:sldId id="277" r:id="rId13"/>
    <p:sldId id="276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484784"/>
            <a:ext cx="6800751" cy="3456384"/>
          </a:xfrm>
        </p:spPr>
        <p:txBody>
          <a:bodyPr>
            <a:normAutofit/>
          </a:bodyPr>
          <a:lstStyle/>
          <a:p>
            <a:r>
              <a:rPr lang="ru-RU" sz="6000" dirty="0"/>
              <a:t>Правовая охрана программ и данных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656685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704856" cy="56166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Для защиты от несанкционированного доступа к данным, хранящимся на компьютере, используются пароли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b="1" dirty="0"/>
              <a:t>Пароль</a:t>
            </a:r>
            <a:r>
              <a:rPr lang="ru-RU" dirty="0"/>
              <a:t> - набор знаков, предназначенный для подтверждения личности или </a:t>
            </a:r>
            <a:r>
              <a:rPr lang="ru-RU" dirty="0" smtClean="0"/>
              <a:t>полномочий.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настоящее время используются методы защиты информации:</a:t>
            </a:r>
          </a:p>
          <a:p>
            <a:pPr marL="0" indent="0">
              <a:buNone/>
            </a:pPr>
            <a:r>
              <a:rPr lang="ru-RU" dirty="0" smtClean="0"/>
              <a:t>пароль;</a:t>
            </a:r>
          </a:p>
          <a:p>
            <a:pPr marL="0" indent="0">
              <a:buNone/>
            </a:pPr>
            <a:r>
              <a:rPr lang="ru-RU" dirty="0" smtClean="0"/>
              <a:t>отпечатки пальцев;</a:t>
            </a:r>
          </a:p>
          <a:p>
            <a:pPr marL="0" indent="0">
              <a:buNone/>
            </a:pPr>
            <a:r>
              <a:rPr lang="ru-RU" dirty="0" smtClean="0"/>
              <a:t>распознавание речи;</a:t>
            </a:r>
          </a:p>
          <a:p>
            <a:pPr marL="0" indent="0">
              <a:buNone/>
            </a:pPr>
            <a:r>
              <a:rPr lang="ru-RU" dirty="0"/>
              <a:t>идентификации по радужной оболочке </a:t>
            </a:r>
            <a:r>
              <a:rPr lang="ru-RU" dirty="0" smtClean="0"/>
              <a:t>глаза;</a:t>
            </a:r>
          </a:p>
          <a:p>
            <a:pPr marL="0" indent="0">
              <a:buNone/>
            </a:pPr>
            <a:r>
              <a:rPr lang="ru-RU" dirty="0" smtClean="0"/>
              <a:t>и др.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24754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704856" cy="5832648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000" dirty="0" smtClean="0"/>
              <a:t>Для защиты </a:t>
            </a:r>
            <a:r>
              <a:rPr lang="ru-RU" sz="2000" dirty="0"/>
              <a:t>программ от </a:t>
            </a:r>
            <a:r>
              <a:rPr lang="ru-RU" sz="2000" dirty="0" smtClean="0"/>
              <a:t>нелегального</a:t>
            </a:r>
          </a:p>
          <a:p>
            <a:pPr marL="0" indent="457200" algn="just">
              <a:buNone/>
            </a:pPr>
            <a:r>
              <a:rPr lang="ru-RU" sz="2000" dirty="0" smtClean="0"/>
              <a:t>копирования </a:t>
            </a:r>
            <a:r>
              <a:rPr lang="ru-RU" sz="2000" dirty="0"/>
              <a:t>и </a:t>
            </a:r>
            <a:r>
              <a:rPr lang="ru-RU" sz="2000" dirty="0" smtClean="0"/>
              <a:t>использования разработчики</a:t>
            </a:r>
          </a:p>
          <a:p>
            <a:pPr marL="0" indent="457200" algn="just">
              <a:buNone/>
            </a:pPr>
            <a:r>
              <a:rPr lang="ru-RU" sz="2000" dirty="0" smtClean="0"/>
              <a:t> используют серийные номера или </a:t>
            </a:r>
          </a:p>
          <a:p>
            <a:pPr marL="0" indent="457200" algn="just">
              <a:buNone/>
            </a:pPr>
            <a:r>
              <a:rPr lang="ru-RU" sz="2000" dirty="0" smtClean="0"/>
              <a:t>ключи продукта, которые запрашиваются</a:t>
            </a:r>
          </a:p>
          <a:p>
            <a:pPr marL="0" indent="457200" algn="just">
              <a:buNone/>
            </a:pPr>
            <a:r>
              <a:rPr lang="ru-RU" sz="2000" dirty="0" smtClean="0"/>
              <a:t> при установке программы на компьютер.</a:t>
            </a:r>
          </a:p>
          <a:p>
            <a:pPr marL="0" indent="457200" algn="just">
              <a:buNone/>
            </a:pPr>
            <a:endParaRPr lang="ru-RU" sz="2000" dirty="0" smtClean="0"/>
          </a:p>
          <a:p>
            <a:pPr marL="0" indent="457200" algn="just">
              <a:buNone/>
            </a:pPr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99435"/>
            <a:ext cx="1719262" cy="1719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078" y="2492896"/>
            <a:ext cx="4561154" cy="37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86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526707" cy="5544616"/>
          </a:xfrm>
        </p:spPr>
        <p:txBody>
          <a:bodyPr/>
          <a:lstStyle/>
          <a:p>
            <a:pPr marL="0" indent="457200" algn="just">
              <a:buNone/>
            </a:pPr>
            <a:r>
              <a:rPr lang="ru-RU" dirty="0"/>
              <a:t>Для доступа к данным на компьютере, подключенном к Интернету, часто используется особо опасная разновидность компьютерных вирусов — троянцы. (Вирусы шпионы).</a:t>
            </a:r>
          </a:p>
          <a:p>
            <a:pPr marL="0" indent="457200" algn="just">
              <a:buNone/>
            </a:pPr>
            <a:endParaRPr lang="ru-RU" dirty="0"/>
          </a:p>
          <a:p>
            <a:pPr marL="0" indent="457200" algn="just">
              <a:buNone/>
            </a:pPr>
            <a:r>
              <a:rPr lang="ru-RU" dirty="0"/>
              <a:t>Для защиты от троянцев и других компьютерных вирусов используются антивирусные программы.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405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76672"/>
            <a:ext cx="7344816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/>
              <a:t>Для защиты своих данных в сети Интернет на сайтах при регистрации аккаунта используется связка «Логин-пароль</a:t>
            </a:r>
            <a:r>
              <a:rPr lang="ru-RU" sz="2200" dirty="0" smtClean="0"/>
              <a:t>».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61" y="1484783"/>
            <a:ext cx="3848637" cy="4229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25255" y="5589240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Для защиты информации от вирусов-шпионов на сайтах</a:t>
            </a:r>
          </a:p>
          <a:p>
            <a:pPr algn="ctr"/>
            <a:r>
              <a:rPr lang="ru-RU" sz="2000" dirty="0" smtClean="0"/>
              <a:t>используются антивирусные программы</a:t>
            </a:r>
            <a:endParaRPr lang="ru-RU" sz="2000" dirty="0"/>
          </a:p>
        </p:txBody>
      </p:sp>
      <p:cxnSp>
        <p:nvCxnSpPr>
          <p:cNvPr id="9" name="Скругленная соединительная линия 8"/>
          <p:cNvCxnSpPr/>
          <p:nvPr/>
        </p:nvCxnSpPr>
        <p:spPr>
          <a:xfrm rot="10800000">
            <a:off x="6465998" y="5445226"/>
            <a:ext cx="1202346" cy="576063"/>
          </a:xfrm>
          <a:prstGeom prst="curvedConnector3">
            <a:avLst>
              <a:gd name="adj1" fmla="val -28465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64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56084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Домашнее задание: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Повторить страницы </a:t>
            </a:r>
            <a:r>
              <a:rPr lang="ru-RU" sz="2800" dirty="0"/>
              <a:t>33-76,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подготовиться </a:t>
            </a:r>
            <a:r>
              <a:rPr lang="ru-RU" sz="2800" dirty="0"/>
              <a:t>к контрольной </a:t>
            </a:r>
            <a:r>
              <a:rPr lang="ru-RU" sz="2800" dirty="0" smtClean="0"/>
              <a:t>работе!</a:t>
            </a:r>
          </a:p>
          <a:p>
            <a:pPr marL="0" indent="0">
              <a:buNone/>
            </a:pPr>
            <a:r>
              <a:rPr lang="ru-RU" sz="2800" dirty="0" smtClean="0"/>
              <a:t>(вспомнить основные понятия по пройденным темам)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84044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2"/>
            <a:ext cx="7560840" cy="5400600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dirty="0"/>
              <a:t>Охрана интеллектуальных прав, а также прав собственности распространяется на все виды программ для компьютера, которые могут быть выражены на любом языке и в любой форме, включая исходный текст на языке программирования и машинный код. </a:t>
            </a:r>
            <a:endParaRPr lang="ru-RU" dirty="0" smtClean="0"/>
          </a:p>
          <a:p>
            <a:pPr marL="0" indent="457200" algn="just">
              <a:buNone/>
            </a:pPr>
            <a:endParaRPr lang="ru-RU" dirty="0"/>
          </a:p>
          <a:p>
            <a:pPr marL="0" indent="457200" algn="just">
              <a:buNone/>
            </a:pPr>
            <a:endParaRPr lang="ru-RU" dirty="0" smtClean="0"/>
          </a:p>
          <a:p>
            <a:pPr marL="0" indent="457200" algn="just">
              <a:buNone/>
            </a:pPr>
            <a:r>
              <a:rPr lang="ru-RU" dirty="0"/>
              <a:t>На территории Российской Федерации действует закон «О правовой охране программ для электронных вычислительных машин и баз данных», который вступил в силу в 1992 году.</a:t>
            </a:r>
          </a:p>
          <a:p>
            <a:pPr marL="0" indent="457200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3757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620688"/>
            <a:ext cx="7776864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Авторское право на программу возникает автоматически при ее создании.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оповещения о своих правах разработчик программы может, начиная с первого выпуска в свет программы, использовать знак охраны авторского права, состоящий из трех элементов: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lvl="0"/>
            <a:r>
              <a:rPr lang="ru-RU" dirty="0"/>
              <a:t>буквы С в окружности © или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круглых </a:t>
            </a:r>
            <a:r>
              <a:rPr lang="ru-RU" dirty="0"/>
              <a:t>скобках (с);</a:t>
            </a:r>
          </a:p>
          <a:p>
            <a:pPr lvl="0"/>
            <a:r>
              <a:rPr lang="ru-RU" dirty="0"/>
              <a:t>наименования (имени)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правообладателя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года первого выпуска программы в свет.</a:t>
            </a:r>
          </a:p>
          <a:p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18739"/>
            <a:ext cx="2237234" cy="2138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407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344816" cy="453650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Например, знак охраны авторских прав на текстовый  редактор </a:t>
            </a:r>
            <a:r>
              <a:rPr lang="ru-RU" sz="2800" dirty="0" err="1"/>
              <a:t>Word</a:t>
            </a:r>
            <a:r>
              <a:rPr lang="ru-RU" sz="2800" dirty="0"/>
              <a:t> выглядит следующим образом: </a:t>
            </a: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© </a:t>
            </a:r>
            <a:r>
              <a:rPr lang="ru-RU" sz="2800" dirty="0"/>
              <a:t>Корпорация </a:t>
            </a:r>
            <a:r>
              <a:rPr lang="ru-RU" sz="2800" dirty="0" err="1"/>
              <a:t>Microsoft</a:t>
            </a:r>
            <a:r>
              <a:rPr lang="ru-RU" sz="2800" dirty="0"/>
              <a:t>, 1983-2003.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40968"/>
            <a:ext cx="47625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886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48680"/>
            <a:ext cx="7560840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Право </a:t>
            </a:r>
            <a:r>
              <a:rPr lang="ru-RU" sz="2800" dirty="0"/>
              <a:t>на воспроизведение и распространение программы </a:t>
            </a:r>
            <a:r>
              <a:rPr lang="ru-RU" sz="2800" dirty="0" smtClean="0"/>
              <a:t>принадлежит только автору. 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800" dirty="0" smtClean="0"/>
              <a:t>Организация или пользователи (купившие лицензию на программу) могут выполнять работу в программе, копировать её на свой компьютер.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800" dirty="0" smtClean="0"/>
              <a:t>При распространении не лицензионной версии программы автор может через суд </a:t>
            </a:r>
            <a:r>
              <a:rPr lang="ru-RU" sz="2800" dirty="0"/>
              <a:t>возмещения причиненных убытков и выплаты нарушителем </a:t>
            </a:r>
            <a:r>
              <a:rPr lang="ru-RU" sz="2800" dirty="0" smtClean="0"/>
              <a:t>компенсации.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13438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095" y="3068960"/>
            <a:ext cx="7560840" cy="4680519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dirty="0"/>
              <a:t>При регистрации электронно-цифровой подписи в специализированных центрах </a:t>
            </a:r>
            <a:r>
              <a:rPr lang="ru-RU" dirty="0" smtClean="0"/>
              <a:t>выдается два ключа (открытый и закрытый).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dirty="0" smtClean="0"/>
              <a:t>Закрытый храниться у владельца, а открытый рассылается по электронной почте тем людям или организациям, с которыми ведется работа.</a:t>
            </a: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03711"/>
            <a:ext cx="3384375" cy="2194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620688"/>
            <a:ext cx="466586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В 2002 году был принят </a:t>
            </a:r>
            <a:endParaRPr lang="ru-RU" sz="2400" dirty="0" smtClean="0"/>
          </a:p>
          <a:p>
            <a:pPr algn="just"/>
            <a:r>
              <a:rPr lang="ru-RU" sz="2400" dirty="0" smtClean="0"/>
              <a:t>Закон </a:t>
            </a:r>
          </a:p>
          <a:p>
            <a:pPr algn="just"/>
            <a:r>
              <a:rPr lang="ru-RU" sz="2400" dirty="0" smtClean="0"/>
              <a:t>«</a:t>
            </a:r>
            <a:r>
              <a:rPr lang="ru-RU" sz="2400" dirty="0"/>
              <a:t>Об электронно-цифровой </a:t>
            </a:r>
            <a:endParaRPr lang="ru-RU" sz="2400" dirty="0" smtClean="0"/>
          </a:p>
          <a:p>
            <a:pPr algn="just"/>
            <a:r>
              <a:rPr lang="ru-RU" sz="2400" dirty="0" smtClean="0"/>
              <a:t>подписи», который </a:t>
            </a:r>
            <a:r>
              <a:rPr lang="ru-RU" sz="2400" dirty="0"/>
              <a:t>стал </a:t>
            </a:r>
            <a:endParaRPr lang="ru-RU" sz="2400" dirty="0" smtClean="0"/>
          </a:p>
          <a:p>
            <a:pPr algn="just"/>
            <a:r>
              <a:rPr lang="ru-RU" sz="2400" dirty="0" smtClean="0"/>
              <a:t>законодательной основой</a:t>
            </a:r>
          </a:p>
          <a:p>
            <a:pPr algn="just"/>
            <a:r>
              <a:rPr lang="ru-RU" sz="2400" dirty="0" smtClean="0"/>
              <a:t>электронного </a:t>
            </a:r>
          </a:p>
          <a:p>
            <a:pPr algn="just"/>
            <a:r>
              <a:rPr lang="ru-RU" sz="2400" dirty="0" smtClean="0"/>
              <a:t>документооборота в </a:t>
            </a:r>
            <a:r>
              <a:rPr lang="ru-RU" sz="2400" dirty="0"/>
              <a:t>России.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432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488832" cy="41180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Программы по их правому статусу можно разделить на три большие группы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лицензионные;</a:t>
            </a:r>
          </a:p>
          <a:p>
            <a:r>
              <a:rPr lang="ru-RU" dirty="0" smtClean="0"/>
              <a:t>условно бесплатные;</a:t>
            </a:r>
          </a:p>
          <a:p>
            <a:r>
              <a:rPr lang="ru-RU" dirty="0" smtClean="0"/>
              <a:t>свободно </a:t>
            </a:r>
            <a:r>
              <a:rPr lang="ru-RU" dirty="0"/>
              <a:t>распространяемые </a:t>
            </a:r>
            <a:r>
              <a:rPr lang="ru-RU" dirty="0" smtClean="0"/>
              <a:t>программы.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9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760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Программы, продающиеся в </a:t>
            </a:r>
            <a:r>
              <a:rPr lang="ru-RU" dirty="0"/>
              <a:t>форме коробочных </a:t>
            </a:r>
            <a:r>
              <a:rPr lang="ru-RU" dirty="0" smtClean="0"/>
              <a:t>дистрибутивов, в которых содержаться CD- </a:t>
            </a:r>
            <a:r>
              <a:rPr lang="ru-RU" dirty="0"/>
              <a:t>или </a:t>
            </a:r>
            <a:r>
              <a:rPr lang="ru-RU" dirty="0" smtClean="0"/>
              <a:t>DVD-диски (</a:t>
            </a:r>
            <a:r>
              <a:rPr lang="ru-RU" dirty="0"/>
              <a:t>с которых производится установка программы на </a:t>
            </a:r>
            <a:r>
              <a:rPr lang="ru-RU" dirty="0" smtClean="0"/>
              <a:t>компьютеры) и руководство пользователя, называются лицензионными.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целях </a:t>
            </a:r>
            <a:r>
              <a:rPr lang="ru-RU" dirty="0" smtClean="0"/>
              <a:t>рекламы </a:t>
            </a:r>
            <a:r>
              <a:rPr lang="ru-RU" dirty="0"/>
              <a:t>и </a:t>
            </a:r>
            <a:r>
              <a:rPr lang="ru-RU" dirty="0" smtClean="0"/>
              <a:t>продвижения программы </a:t>
            </a:r>
            <a:r>
              <a:rPr lang="ru-RU" dirty="0"/>
              <a:t>на </a:t>
            </a:r>
            <a:r>
              <a:rPr lang="ru-RU" dirty="0" smtClean="0"/>
              <a:t>рынок, </a:t>
            </a:r>
            <a:r>
              <a:rPr lang="ru-RU" dirty="0"/>
              <a:t>п</a:t>
            </a:r>
            <a:r>
              <a:rPr lang="ru-RU" dirty="0" smtClean="0"/>
              <a:t>ользователю </a:t>
            </a:r>
            <a:r>
              <a:rPr lang="ru-RU" dirty="0"/>
              <a:t>предоставляется версия </a:t>
            </a:r>
            <a:r>
              <a:rPr lang="ru-RU" dirty="0" smtClean="0"/>
              <a:t>с </a:t>
            </a:r>
            <a:r>
              <a:rPr lang="ru-RU" dirty="0"/>
              <a:t>ограниченным сроком действия </a:t>
            </a:r>
            <a:r>
              <a:rPr lang="ru-RU" dirty="0" smtClean="0"/>
              <a:t>или </a:t>
            </a:r>
            <a:r>
              <a:rPr lang="ru-RU" dirty="0"/>
              <a:t>версия </a:t>
            </a:r>
            <a:r>
              <a:rPr lang="ru-RU" dirty="0" smtClean="0"/>
              <a:t>с </a:t>
            </a:r>
            <a:r>
              <a:rPr lang="ru-RU" dirty="0"/>
              <a:t>ограниченными функциональными </a:t>
            </a:r>
            <a:r>
              <a:rPr lang="ru-RU" dirty="0" smtClean="0"/>
              <a:t>возможностями. Такие программы являются условно бесплатными.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Многие производители программного обеспечения и компьютерного оборудования заинтересованы в широком бесплатном распространении программного обеспечения. </a:t>
            </a:r>
            <a:r>
              <a:rPr lang="ru-RU" dirty="0" smtClean="0"/>
              <a:t>Такие программы называются свободно распространяемые.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375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48680"/>
            <a:ext cx="7560840" cy="5760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К </a:t>
            </a:r>
            <a:r>
              <a:rPr lang="ru-RU" dirty="0" smtClean="0"/>
              <a:t>свободно распространяемым программам можно отнести:</a:t>
            </a:r>
          </a:p>
          <a:p>
            <a:pPr marL="0" indent="0">
              <a:buNone/>
            </a:pPr>
            <a:endParaRPr lang="ru-RU" dirty="0"/>
          </a:p>
          <a:p>
            <a:pPr lvl="0"/>
            <a:r>
              <a:rPr lang="ru-RU" dirty="0"/>
              <a:t>программы, поставляемые в учебные заведения в соответствии с государственными проектами;</a:t>
            </a:r>
          </a:p>
          <a:p>
            <a:pPr lvl="0"/>
            <a:r>
              <a:rPr lang="ru-RU" dirty="0"/>
              <a:t>новые недоработанные (бета) версии программных продуктов (это позволяет провести их широкое тестирование);</a:t>
            </a:r>
          </a:p>
          <a:p>
            <a:pPr lvl="0"/>
            <a:r>
              <a:rPr lang="ru-RU" dirty="0"/>
              <a:t>программные продукты, являющиеся частью принципиально новых технологий (это позволяет завоевать рынок);</a:t>
            </a:r>
          </a:p>
          <a:p>
            <a:pPr lvl="0"/>
            <a:r>
              <a:rPr lang="ru-RU" dirty="0"/>
              <a:t>дополнения к ранее выпущенным программам, исправляющие найденные ошибки или расширяющие возможности;</a:t>
            </a:r>
          </a:p>
          <a:p>
            <a:pPr lvl="0"/>
            <a:r>
              <a:rPr lang="ru-RU" dirty="0"/>
              <a:t>драйверы к новым или улучшенные драйверы к уже существующим устройствам.</a:t>
            </a:r>
          </a:p>
        </p:txBody>
      </p:sp>
    </p:spTree>
    <p:extLst>
      <p:ext uri="{BB962C8B-B14F-4D97-AF65-F5344CB8AC3E}">
        <p14:creationId xmlns:p14="http://schemas.microsoft.com/office/powerpoint/2010/main" val="2288549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333</TotalTime>
  <Words>593</Words>
  <Application>Microsoft Office PowerPoint</Application>
  <PresentationFormat>Экран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Кнопка</vt:lpstr>
      <vt:lpstr>Правовая охрана программ и данных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Базы данных  в электронных таблицах</dc:title>
  <dc:creator>Викуша</dc:creator>
  <cp:lastModifiedBy>Викуша</cp:lastModifiedBy>
  <cp:revision>30</cp:revision>
  <dcterms:created xsi:type="dcterms:W3CDTF">2015-01-11T15:58:15Z</dcterms:created>
  <dcterms:modified xsi:type="dcterms:W3CDTF">2015-01-18T10:05:36Z</dcterms:modified>
</cp:coreProperties>
</file>