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94" r:id="rId3"/>
    <p:sldId id="295" r:id="rId4"/>
    <p:sldId id="296" r:id="rId5"/>
    <p:sldId id="297" r:id="rId6"/>
    <p:sldId id="298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2695"/>
    <a:srgbClr val="F72973"/>
    <a:srgbClr val="4145DF"/>
    <a:srgbClr val="9954CC"/>
    <a:srgbClr val="FFCC00"/>
    <a:srgbClr val="FFFF00"/>
    <a:srgbClr val="FFCC66"/>
    <a:srgbClr val="CCFF33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0" d="100"/>
          <a:sy n="70" d="100"/>
        </p:scale>
        <p:origin x="1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9329C8-27FD-4BFC-A45B-C8D790EF1DCC}" type="doc">
      <dgm:prSet loTypeId="urn:microsoft.com/office/officeart/2005/8/layout/vList2" loCatId="list" qsTypeId="urn:microsoft.com/office/officeart/2005/8/quickstyle/3d2" qsCatId="3D" csTypeId="urn:microsoft.com/office/officeart/2005/8/colors/accent5_3" csCatId="accent5" phldr="1"/>
      <dgm:spPr/>
      <dgm:t>
        <a:bodyPr/>
        <a:lstStyle/>
        <a:p>
          <a:endParaRPr lang="ru-RU"/>
        </a:p>
      </dgm:t>
    </dgm:pt>
    <dgm:pt modelId="{8CC5FC76-B199-4472-8335-3762B58A3A5A}">
      <dgm:prSet phldrT="[Текст]"/>
      <dgm:spPr/>
      <dgm:t>
        <a:bodyPr/>
        <a:lstStyle/>
        <a:p>
          <a:r>
            <a:rPr lang="ru-RU" b="0" dirty="0" err="1" smtClean="0"/>
            <a:t>Microsoft</a:t>
          </a:r>
          <a:r>
            <a:rPr lang="ru-RU" b="0" dirty="0" smtClean="0"/>
            <a:t> </a:t>
          </a:r>
          <a:r>
            <a:rPr lang="ru-RU" b="0" dirty="0" err="1" smtClean="0"/>
            <a:t>Office</a:t>
          </a:r>
          <a:r>
            <a:rPr lang="ru-RU" b="0" dirty="0" smtClean="0"/>
            <a:t> (</a:t>
          </a:r>
          <a:r>
            <a:rPr lang="ru-RU" b="0" dirty="0" err="1" smtClean="0"/>
            <a:t>Windows</a:t>
          </a:r>
          <a:r>
            <a:rPr lang="ru-RU" b="0" dirty="0" smtClean="0"/>
            <a:t>)</a:t>
          </a:r>
          <a:endParaRPr lang="ru-RU" b="0" dirty="0"/>
        </a:p>
      </dgm:t>
    </dgm:pt>
    <dgm:pt modelId="{2398AB70-734D-4B30-BCD4-E0806324FDE6}" type="parTrans" cxnId="{20C05F7D-9604-428D-B41A-6576730FEFFF}">
      <dgm:prSet/>
      <dgm:spPr/>
      <dgm:t>
        <a:bodyPr/>
        <a:lstStyle/>
        <a:p>
          <a:endParaRPr lang="ru-RU"/>
        </a:p>
      </dgm:t>
    </dgm:pt>
    <dgm:pt modelId="{EBA5B096-ABEB-4085-9721-496D33A6180D}" type="sibTrans" cxnId="{20C05F7D-9604-428D-B41A-6576730FEFFF}">
      <dgm:prSet/>
      <dgm:spPr/>
      <dgm:t>
        <a:bodyPr/>
        <a:lstStyle/>
        <a:p>
          <a:endParaRPr lang="ru-RU"/>
        </a:p>
      </dgm:t>
    </dgm:pt>
    <dgm:pt modelId="{B8DD28A6-6FB5-475D-807E-36A9EB3A6191}">
      <dgm:prSet phldrT="[Текст]"/>
      <dgm:spPr/>
      <dgm:t>
        <a:bodyPr/>
        <a:lstStyle/>
        <a:p>
          <a:r>
            <a:rPr lang="ru-RU" dirty="0" err="1" smtClean="0"/>
            <a:t>OpenOffice</a:t>
          </a:r>
          <a:r>
            <a:rPr lang="ru-RU" dirty="0" smtClean="0"/>
            <a:t> (Linux)</a:t>
          </a:r>
          <a:endParaRPr lang="ru-RU" dirty="0"/>
        </a:p>
      </dgm:t>
    </dgm:pt>
    <dgm:pt modelId="{99413451-BB80-4CA9-8EC2-41F72B60CB6C}" type="parTrans" cxnId="{206B8474-579A-40C9-A66E-884168D6DC64}">
      <dgm:prSet/>
      <dgm:spPr/>
      <dgm:t>
        <a:bodyPr/>
        <a:lstStyle/>
        <a:p>
          <a:endParaRPr lang="ru-RU"/>
        </a:p>
      </dgm:t>
    </dgm:pt>
    <dgm:pt modelId="{0705C9FF-ABD1-4105-B4ED-0A344FA8FC5A}" type="sibTrans" cxnId="{206B8474-579A-40C9-A66E-884168D6DC64}">
      <dgm:prSet/>
      <dgm:spPr/>
      <dgm:t>
        <a:bodyPr/>
        <a:lstStyle/>
        <a:p>
          <a:endParaRPr lang="ru-RU"/>
        </a:p>
      </dgm:t>
    </dgm:pt>
    <dgm:pt modelId="{E49A9EC4-E0FA-4B44-AADB-357D4F088569}" type="pres">
      <dgm:prSet presAssocID="{589329C8-27FD-4BFC-A45B-C8D790EF1DCC}" presName="linear" presStyleCnt="0">
        <dgm:presLayoutVars>
          <dgm:animLvl val="lvl"/>
          <dgm:resizeHandles val="exact"/>
        </dgm:presLayoutVars>
      </dgm:prSet>
      <dgm:spPr/>
    </dgm:pt>
    <dgm:pt modelId="{4BD018B2-9826-40D8-9E3D-D4114F498FAA}" type="pres">
      <dgm:prSet presAssocID="{8CC5FC76-B199-4472-8335-3762B58A3A5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43D05F-581F-4979-B81D-8442128E471F}" type="pres">
      <dgm:prSet presAssocID="{EBA5B096-ABEB-4085-9721-496D33A6180D}" presName="spacer" presStyleCnt="0"/>
      <dgm:spPr/>
    </dgm:pt>
    <dgm:pt modelId="{FADEC82B-476E-4356-8E9E-168193D23012}" type="pres">
      <dgm:prSet presAssocID="{B8DD28A6-6FB5-475D-807E-36A9EB3A619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65C19E-9B55-43FD-BF8F-C7A2717C3B23}" type="presOf" srcId="{589329C8-27FD-4BFC-A45B-C8D790EF1DCC}" destId="{E49A9EC4-E0FA-4B44-AADB-357D4F088569}" srcOrd="0" destOrd="0" presId="urn:microsoft.com/office/officeart/2005/8/layout/vList2"/>
    <dgm:cxn modelId="{23958AD3-D3A5-4552-8EE9-AB0BB5CD01B6}" type="presOf" srcId="{B8DD28A6-6FB5-475D-807E-36A9EB3A6191}" destId="{FADEC82B-476E-4356-8E9E-168193D23012}" srcOrd="0" destOrd="0" presId="urn:microsoft.com/office/officeart/2005/8/layout/vList2"/>
    <dgm:cxn modelId="{206B8474-579A-40C9-A66E-884168D6DC64}" srcId="{589329C8-27FD-4BFC-A45B-C8D790EF1DCC}" destId="{B8DD28A6-6FB5-475D-807E-36A9EB3A6191}" srcOrd="1" destOrd="0" parTransId="{99413451-BB80-4CA9-8EC2-41F72B60CB6C}" sibTransId="{0705C9FF-ABD1-4105-B4ED-0A344FA8FC5A}"/>
    <dgm:cxn modelId="{20C05F7D-9604-428D-B41A-6576730FEFFF}" srcId="{589329C8-27FD-4BFC-A45B-C8D790EF1DCC}" destId="{8CC5FC76-B199-4472-8335-3762B58A3A5A}" srcOrd="0" destOrd="0" parTransId="{2398AB70-734D-4B30-BCD4-E0806324FDE6}" sibTransId="{EBA5B096-ABEB-4085-9721-496D33A6180D}"/>
    <dgm:cxn modelId="{7EDF023E-058E-44E1-B39B-25D37E5E8811}" type="presOf" srcId="{8CC5FC76-B199-4472-8335-3762B58A3A5A}" destId="{4BD018B2-9826-40D8-9E3D-D4114F498FAA}" srcOrd="0" destOrd="0" presId="urn:microsoft.com/office/officeart/2005/8/layout/vList2"/>
    <dgm:cxn modelId="{226DAAF8-2F6C-43FE-AD13-8EEDB3E4EEA4}" type="presParOf" srcId="{E49A9EC4-E0FA-4B44-AADB-357D4F088569}" destId="{4BD018B2-9826-40D8-9E3D-D4114F498FAA}" srcOrd="0" destOrd="0" presId="urn:microsoft.com/office/officeart/2005/8/layout/vList2"/>
    <dgm:cxn modelId="{0BC34C21-3829-4A0B-8DB6-F6036F47022F}" type="presParOf" srcId="{E49A9EC4-E0FA-4B44-AADB-357D4F088569}" destId="{5543D05F-581F-4979-B81D-8442128E471F}" srcOrd="1" destOrd="0" presId="urn:microsoft.com/office/officeart/2005/8/layout/vList2"/>
    <dgm:cxn modelId="{5CF1A7FE-AE53-4B72-A526-3D27BD96C6D8}" type="presParOf" srcId="{E49A9EC4-E0FA-4B44-AADB-357D4F088569}" destId="{FADEC82B-476E-4356-8E9E-168193D2301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D018B2-9826-40D8-9E3D-D4114F498FAA}">
      <dsp:nvSpPr>
        <dsp:cNvPr id="0" name=""/>
        <dsp:cNvSpPr/>
      </dsp:nvSpPr>
      <dsp:spPr>
        <a:xfrm>
          <a:off x="0" y="175980"/>
          <a:ext cx="6568207" cy="936000"/>
        </a:xfrm>
        <a:prstGeom prst="roundRect">
          <a:avLst/>
        </a:prstGeom>
        <a:gradFill rotWithShape="0">
          <a:gsLst>
            <a:gs pos="0">
              <a:schemeClr val="accent5">
                <a:shade val="80000"/>
                <a:hueOff val="0"/>
                <a:satOff val="0"/>
                <a:lumOff val="0"/>
                <a:alphaOff val="0"/>
              </a:schemeClr>
            </a:gs>
            <a:gs pos="100000">
              <a:schemeClr val="accent5">
                <a:shade val="80000"/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0" kern="1200" dirty="0" err="1" smtClean="0"/>
            <a:t>Microsoft</a:t>
          </a:r>
          <a:r>
            <a:rPr lang="ru-RU" sz="4000" b="0" kern="1200" dirty="0" smtClean="0"/>
            <a:t> </a:t>
          </a:r>
          <a:r>
            <a:rPr lang="ru-RU" sz="4000" b="0" kern="1200" dirty="0" err="1" smtClean="0"/>
            <a:t>Office</a:t>
          </a:r>
          <a:r>
            <a:rPr lang="ru-RU" sz="4000" b="0" kern="1200" dirty="0" smtClean="0"/>
            <a:t> (</a:t>
          </a:r>
          <a:r>
            <a:rPr lang="ru-RU" sz="4000" b="0" kern="1200" dirty="0" err="1" smtClean="0"/>
            <a:t>Windows</a:t>
          </a:r>
          <a:r>
            <a:rPr lang="ru-RU" sz="4000" b="0" kern="1200" dirty="0" smtClean="0"/>
            <a:t>)</a:t>
          </a:r>
          <a:endParaRPr lang="ru-RU" sz="4000" b="0" kern="1200" dirty="0"/>
        </a:p>
      </dsp:txBody>
      <dsp:txXfrm>
        <a:off x="45692" y="221672"/>
        <a:ext cx="6476823" cy="844616"/>
      </dsp:txXfrm>
    </dsp:sp>
    <dsp:sp modelId="{FADEC82B-476E-4356-8E9E-168193D23012}">
      <dsp:nvSpPr>
        <dsp:cNvPr id="0" name=""/>
        <dsp:cNvSpPr/>
      </dsp:nvSpPr>
      <dsp:spPr>
        <a:xfrm>
          <a:off x="0" y="1227181"/>
          <a:ext cx="6568207" cy="936000"/>
        </a:xfrm>
        <a:prstGeom prst="roundRect">
          <a:avLst/>
        </a:prstGeom>
        <a:gradFill rotWithShape="0">
          <a:gsLst>
            <a:gs pos="0">
              <a:schemeClr val="accent5">
                <a:shade val="80000"/>
                <a:hueOff val="-726115"/>
                <a:satOff val="-19308"/>
                <a:lumOff val="34008"/>
                <a:alphaOff val="0"/>
              </a:schemeClr>
            </a:gs>
            <a:gs pos="100000">
              <a:schemeClr val="accent5">
                <a:shade val="80000"/>
                <a:hueOff val="-726115"/>
                <a:satOff val="-19308"/>
                <a:lumOff val="34008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err="1" smtClean="0"/>
            <a:t>OpenOffice</a:t>
          </a:r>
          <a:r>
            <a:rPr lang="ru-RU" sz="4000" kern="1200" dirty="0" smtClean="0"/>
            <a:t> (Linux)</a:t>
          </a:r>
          <a:endParaRPr lang="ru-RU" sz="4000" kern="1200" dirty="0"/>
        </a:p>
      </dsp:txBody>
      <dsp:txXfrm>
        <a:off x="45692" y="1272873"/>
        <a:ext cx="6476823" cy="8446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12" Type="http://schemas.openxmlformats.org/officeDocument/2006/relationships/image" Target="../media/image16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11" Type="http://schemas.openxmlformats.org/officeDocument/2006/relationships/image" Target="../media/image15.png"/><Relationship Id="rId5" Type="http://schemas.openxmlformats.org/officeDocument/2006/relationships/image" Target="../media/image9.jpeg"/><Relationship Id="rId10" Type="http://schemas.openxmlformats.org/officeDocument/2006/relationships/image" Target="../media/image14.png"/><Relationship Id="rId4" Type="http://schemas.openxmlformats.org/officeDocument/2006/relationships/image" Target="../media/image8.jpeg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928802"/>
            <a:ext cx="7429552" cy="2214578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Прикладное программное обеспечение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656685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276871"/>
            <a:ext cx="7272808" cy="367240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Приложения позволяют обрабатывать:</a:t>
            </a:r>
          </a:p>
          <a:p>
            <a:pPr>
              <a:buClr>
                <a:srgbClr val="F72973"/>
              </a:buClr>
              <a:buFont typeface="Wingdings" panose="05000000000000000000" pitchFamily="2" charset="2"/>
              <a:buChar char="q"/>
            </a:pPr>
            <a:r>
              <a:rPr lang="ru-RU" dirty="0" smtClean="0"/>
              <a:t>Текстовую;</a:t>
            </a:r>
          </a:p>
          <a:p>
            <a:pPr>
              <a:buClr>
                <a:srgbClr val="F72973"/>
              </a:buClr>
              <a:buFont typeface="Wingdings" panose="05000000000000000000" pitchFamily="2" charset="2"/>
              <a:buChar char="q"/>
            </a:pPr>
            <a:r>
              <a:rPr lang="ru-RU" dirty="0" smtClean="0"/>
              <a:t>Графическую;</a:t>
            </a:r>
          </a:p>
          <a:p>
            <a:pPr>
              <a:buClr>
                <a:srgbClr val="F72973"/>
              </a:buClr>
              <a:buFont typeface="Wingdings" panose="05000000000000000000" pitchFamily="2" charset="2"/>
              <a:buChar char="q"/>
            </a:pPr>
            <a:r>
              <a:rPr lang="ru-RU" dirty="0" smtClean="0"/>
              <a:t>Числовую;</a:t>
            </a:r>
          </a:p>
          <a:p>
            <a:pPr>
              <a:buClr>
                <a:srgbClr val="F72973"/>
              </a:buClr>
              <a:buFont typeface="Wingdings" panose="05000000000000000000" pitchFamily="2" charset="2"/>
              <a:buChar char="q"/>
            </a:pPr>
            <a:r>
              <a:rPr lang="ru-RU" dirty="0" smtClean="0"/>
              <a:t>Аудио;</a:t>
            </a:r>
          </a:p>
          <a:p>
            <a:pPr>
              <a:buClr>
                <a:srgbClr val="F72973"/>
              </a:buClr>
              <a:buFont typeface="Wingdings" panose="05000000000000000000" pitchFamily="2" charset="2"/>
              <a:buChar char="q"/>
            </a:pPr>
            <a:r>
              <a:rPr lang="ru-RU" dirty="0" smtClean="0"/>
              <a:t>Видео.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99592" y="908720"/>
            <a:ext cx="7272808" cy="1210537"/>
          </a:xfrm>
          <a:prstGeom prst="roundRect">
            <a:avLst/>
          </a:prstGeom>
          <a:solidFill>
            <a:srgbClr val="F72973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Приложение </a:t>
            </a:r>
            <a:r>
              <a:rPr lang="ru-RU" dirty="0"/>
              <a:t>— это программа, с помощью которой пользователь решает свои прикладные задачи.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7864" y="2780928"/>
            <a:ext cx="628650" cy="212883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023167" y="3563631"/>
            <a:ext cx="24016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информацию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92998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520008"/>
              </p:ext>
            </p:extLst>
          </p:nvPr>
        </p:nvGraphicFramePr>
        <p:xfrm>
          <a:off x="107504" y="116632"/>
          <a:ext cx="8856984" cy="6558528"/>
        </p:xfrm>
        <a:graphic>
          <a:graphicData uri="http://schemas.openxmlformats.org/drawingml/2006/table">
            <a:tbl>
              <a:tblPr firstRow="1" bandRow="1">
                <a:solidFill>
                  <a:schemeClr val="accent2">
                    <a:lumMod val="20000"/>
                    <a:lumOff val="80000"/>
                  </a:schemeClr>
                </a:solidFill>
                <a:tableStyleId>{21E4AEA4-8DFA-4A89-87EB-49C32662AFE0}</a:tableStyleId>
              </a:tblPr>
              <a:tblGrid>
                <a:gridCol w="1351065">
                  <a:extLst>
                    <a:ext uri="{9D8B030D-6E8A-4147-A177-3AD203B41FA5}">
                      <a16:colId xmlns:a16="http://schemas.microsoft.com/office/drawing/2014/main" val="3087668571"/>
                    </a:ext>
                  </a:extLst>
                </a:gridCol>
                <a:gridCol w="4584027">
                  <a:extLst>
                    <a:ext uri="{9D8B030D-6E8A-4147-A177-3AD203B41FA5}">
                      <a16:colId xmlns:a16="http://schemas.microsoft.com/office/drawing/2014/main" val="2128869354"/>
                    </a:ext>
                  </a:extLst>
                </a:gridCol>
                <a:gridCol w="2921892">
                  <a:extLst>
                    <a:ext uri="{9D8B030D-6E8A-4147-A177-3AD203B41FA5}">
                      <a16:colId xmlns:a16="http://schemas.microsoft.com/office/drawing/2014/main" val="427824258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r>
                        <a:rPr lang="ru-RU" dirty="0" smtClean="0"/>
                        <a:t>Дата</a:t>
                      </a:r>
                      <a:endParaRPr lang="ru-RU" dirty="0"/>
                    </a:p>
                  </a:txBody>
                  <a:tcPr>
                    <a:solidFill>
                      <a:srgbClr val="F7297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Разработка</a:t>
                      </a:r>
                      <a:endParaRPr lang="ru-RU" dirty="0"/>
                    </a:p>
                  </a:txBody>
                  <a:tcPr>
                    <a:solidFill>
                      <a:srgbClr val="F7297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Наше время</a:t>
                      </a:r>
                      <a:endParaRPr lang="ru-RU" dirty="0"/>
                    </a:p>
                  </a:txBody>
                  <a:tcPr>
                    <a:solidFill>
                      <a:srgbClr val="F729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538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40-60-е годы XX века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 проведения вычислений на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ЭВМ разрабатывались программы на языках программирования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калькуляторы и электронные таблицы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884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70-е годы XX века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компьютер «научили» работать с текстом, для этого были разработаны текстовые редакторы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Текстовые редакторы позволяют вставлять изображения,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символы, формулы, таблицы, и др.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2940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80-е годы XX века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были разработаны графические редакторы, которые позволили создавать и редактировать рисунки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приложения для компьютерной графики позволяют рисовать, чертить, создавать анимацию </a:t>
                      </a: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редактировать видео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531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90-е годы XX века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были созданы звуковые редакторы, позволяющие обрабатывать звуковую информацию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были созданы приложения для демонстраций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были созданы приложения для создания базы данных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мультимедиа проигрыватели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современные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презентации содержат графику, звук, анимацию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управление большим количеством данных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9422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3580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8619" y="620688"/>
            <a:ext cx="6965245" cy="523186"/>
          </a:xfrm>
        </p:spPr>
        <p:txBody>
          <a:bodyPr>
            <a:normAutofit/>
          </a:bodyPr>
          <a:lstStyle/>
          <a:p>
            <a:r>
              <a:rPr lang="ru-RU" sz="2800" b="1" dirty="0"/>
              <a:t>Интегрированные офисные пакеты</a:t>
            </a:r>
            <a:endParaRPr lang="ru-RU" sz="2800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71600" y="1268760"/>
            <a:ext cx="7200800" cy="1728192"/>
          </a:xfrm>
          <a:prstGeom prst="roundRect">
            <a:avLst/>
          </a:prstGeom>
          <a:solidFill>
            <a:srgbClr val="FA26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Интегрированные офисные пакеты </a:t>
            </a:r>
            <a:r>
              <a:rPr lang="ru-RU" dirty="0"/>
              <a:t>-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набор приложений (текстовый и графический редакторы, электронные таблицы,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программа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разработки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презентаций, система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управления базами данных), объединенных общим интерфейсом.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013663803"/>
              </p:ext>
            </p:extLst>
          </p:nvPr>
        </p:nvGraphicFramePr>
        <p:xfrm>
          <a:off x="1475656" y="3429000"/>
          <a:ext cx="6568208" cy="2339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0151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560840" cy="55446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В последнее время разработчики операционных систем включают приложения в состав операционной системы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endParaRPr lang="ru-RU" dirty="0" smtClean="0"/>
          </a:p>
          <a:p>
            <a:pPr>
              <a:buClr>
                <a:srgbClr val="F72973"/>
              </a:buClr>
              <a:buFont typeface="Wingdings" panose="05000000000000000000" pitchFamily="2" charset="2"/>
              <a:buChar char="q"/>
            </a:pPr>
            <a:r>
              <a:rPr lang="ru-RU" dirty="0"/>
              <a:t>браузеры</a:t>
            </a:r>
            <a:r>
              <a:rPr lang="ru-RU" dirty="0" smtClean="0"/>
              <a:t>,</a:t>
            </a:r>
          </a:p>
          <a:p>
            <a:pPr>
              <a:buClr>
                <a:srgbClr val="F72973"/>
              </a:buClr>
              <a:buFont typeface="Wingdings" panose="05000000000000000000" pitchFamily="2" charset="2"/>
              <a:buChar char="q"/>
            </a:pPr>
            <a:r>
              <a:rPr lang="ru-RU" dirty="0" smtClean="0"/>
              <a:t>системы </a:t>
            </a:r>
            <a:r>
              <a:rPr lang="ru-RU" dirty="0"/>
              <a:t>компьютерного черчения</a:t>
            </a:r>
            <a:r>
              <a:rPr lang="ru-RU" dirty="0" smtClean="0"/>
              <a:t>,</a:t>
            </a:r>
          </a:p>
          <a:p>
            <a:pPr>
              <a:buClr>
                <a:srgbClr val="F72973"/>
              </a:buClr>
              <a:buFont typeface="Wingdings" panose="05000000000000000000" pitchFamily="2" charset="2"/>
              <a:buChar char="q"/>
            </a:pPr>
            <a:r>
              <a:rPr lang="ru-RU" dirty="0" smtClean="0"/>
              <a:t>компьютерные </a:t>
            </a:r>
            <a:r>
              <a:rPr lang="ru-RU" dirty="0"/>
              <a:t>словари и энциклопедии</a:t>
            </a:r>
            <a:r>
              <a:rPr lang="ru-RU" dirty="0" smtClean="0"/>
              <a:t>,</a:t>
            </a:r>
          </a:p>
          <a:p>
            <a:pPr>
              <a:buClr>
                <a:srgbClr val="F72973"/>
              </a:buClr>
              <a:buFont typeface="Wingdings" panose="05000000000000000000" pitchFamily="2" charset="2"/>
              <a:buChar char="q"/>
            </a:pPr>
            <a:r>
              <a:rPr lang="ru-RU" dirty="0" smtClean="0"/>
              <a:t>системы </a:t>
            </a:r>
            <a:r>
              <a:rPr lang="ru-RU" dirty="0"/>
              <a:t>автоматического перевода</a:t>
            </a:r>
            <a:r>
              <a:rPr lang="ru-RU" dirty="0" smtClean="0"/>
              <a:t>,</a:t>
            </a:r>
          </a:p>
          <a:p>
            <a:pPr>
              <a:buClr>
                <a:srgbClr val="F72973"/>
              </a:buClr>
              <a:buFont typeface="Wingdings" panose="05000000000000000000" pitchFamily="2" charset="2"/>
              <a:buChar char="q"/>
            </a:pPr>
            <a:r>
              <a:rPr lang="ru-RU" dirty="0" smtClean="0"/>
              <a:t>системы </a:t>
            </a:r>
            <a:r>
              <a:rPr lang="ru-RU" dirty="0"/>
              <a:t>распознавания текста</a:t>
            </a:r>
            <a:r>
              <a:rPr lang="ru-RU" dirty="0" smtClean="0"/>
              <a:t>,</a:t>
            </a:r>
          </a:p>
          <a:p>
            <a:pPr>
              <a:buClr>
                <a:srgbClr val="F72973"/>
              </a:buClr>
              <a:buFont typeface="Wingdings" panose="05000000000000000000" pitchFamily="2" charset="2"/>
              <a:buChar char="q"/>
            </a:pPr>
            <a:r>
              <a:rPr lang="ru-RU" dirty="0" smtClean="0"/>
              <a:t>бухгалтерские </a:t>
            </a:r>
            <a:r>
              <a:rPr lang="ru-RU" dirty="0"/>
              <a:t>программы</a:t>
            </a:r>
            <a:r>
              <a:rPr lang="ru-RU" dirty="0" smtClean="0"/>
              <a:t>,</a:t>
            </a:r>
          </a:p>
          <a:p>
            <a:pPr>
              <a:buClr>
                <a:srgbClr val="F72973"/>
              </a:buClr>
              <a:buFont typeface="Wingdings" panose="05000000000000000000" pitchFamily="2" charset="2"/>
              <a:buChar char="q"/>
            </a:pPr>
            <a:r>
              <a:rPr lang="ru-RU" dirty="0" smtClean="0"/>
              <a:t>игры,</a:t>
            </a:r>
          </a:p>
          <a:p>
            <a:pPr>
              <a:buClr>
                <a:srgbClr val="F72973"/>
              </a:buClr>
              <a:buFont typeface="Wingdings" panose="05000000000000000000" pitchFamily="2" charset="2"/>
              <a:buChar char="q"/>
            </a:pPr>
            <a:r>
              <a:rPr lang="ru-RU" dirty="0" smtClean="0"/>
              <a:t>имитаторы и тренажеры</a:t>
            </a:r>
          </a:p>
          <a:p>
            <a:pPr>
              <a:buClr>
                <a:srgbClr val="F72973"/>
              </a:buClr>
              <a:buFont typeface="Wingdings" panose="05000000000000000000" pitchFamily="2" charset="2"/>
              <a:buChar char="q"/>
            </a:pPr>
            <a:r>
              <a:rPr lang="ru-RU" dirty="0" smtClean="0"/>
              <a:t>и </a:t>
            </a:r>
            <a:r>
              <a:rPr lang="ru-RU" dirty="0"/>
              <a:t>т.д.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2938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4967" y="87379"/>
            <a:ext cx="6965245" cy="523186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Приложения </a:t>
            </a:r>
            <a:r>
              <a:rPr lang="en-US" sz="3200" b="1" dirty="0" smtClean="0"/>
              <a:t>Microsoft</a:t>
            </a:r>
            <a:r>
              <a:rPr lang="en-US" sz="3200" dirty="0" smtClean="0"/>
              <a:t> </a:t>
            </a:r>
            <a:r>
              <a:rPr lang="en-US" sz="3200" b="1" dirty="0"/>
              <a:t>office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327193"/>
              </p:ext>
            </p:extLst>
          </p:nvPr>
        </p:nvGraphicFramePr>
        <p:xfrm>
          <a:off x="323528" y="610565"/>
          <a:ext cx="8568952" cy="585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91019954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4269335891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34936366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назначение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824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позволяющее создавать текстовых документов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5781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позволяющее выполнять вычисления, строить диаграммы</a:t>
                      </a:r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93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позволяющее создавать презентации и веб-страниц</a:t>
                      </a:r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1276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позволяющее создавать базы данных</a:t>
                      </a:r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0090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позволяющее создавать публикации и буклеты</a:t>
                      </a:r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9724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позволяющее получать и отправлять почту</a:t>
                      </a:r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432666"/>
                  </a:ext>
                </a:extLst>
              </a:tr>
            </a:tbl>
          </a:graphicData>
        </a:graphic>
      </p:graphicFrame>
      <p:grpSp>
        <p:nvGrpSpPr>
          <p:cNvPr id="11" name="Группа 10"/>
          <p:cNvGrpSpPr/>
          <p:nvPr/>
        </p:nvGrpSpPr>
        <p:grpSpPr>
          <a:xfrm>
            <a:off x="635239" y="1003633"/>
            <a:ext cx="4052375" cy="5471432"/>
            <a:chOff x="635239" y="1003633"/>
            <a:chExt cx="4052375" cy="5471432"/>
          </a:xfrm>
        </p:grpSpPr>
        <p:pic>
          <p:nvPicPr>
            <p:cNvPr id="1026" name="Рисунок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9564" y="3079379"/>
              <a:ext cx="2103437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7" name="Рисунок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4177" y="1288859"/>
              <a:ext cx="2103437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" name="Рисунок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9714" y="2189882"/>
              <a:ext cx="2047875" cy="300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" name="Рисунок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7067" y="4032310"/>
              <a:ext cx="2047875" cy="300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0" name="Рисунок 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9302" y="4967400"/>
              <a:ext cx="2060575" cy="273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1" name="Рисунок 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0213" y="5875502"/>
              <a:ext cx="2011363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35239" y="1003633"/>
              <a:ext cx="904875" cy="876300"/>
            </a:xfrm>
            <a:prstGeom prst="rect">
              <a:avLst/>
            </a:prstGeom>
          </p:spPr>
        </p:pic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99939" y="1916832"/>
              <a:ext cx="847725" cy="866775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755576" y="2852936"/>
              <a:ext cx="847725" cy="876300"/>
            </a:xfrm>
            <a:prstGeom prst="rect">
              <a:avLst/>
            </a:prstGeom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771947" y="3789040"/>
              <a:ext cx="847725" cy="857250"/>
            </a:xfrm>
            <a:prstGeom prst="rect">
              <a:avLst/>
            </a:prstGeom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755576" y="4653136"/>
              <a:ext cx="904875" cy="866775"/>
            </a:xfrm>
            <a:prstGeom prst="rect">
              <a:avLst/>
            </a:prstGeom>
          </p:spPr>
        </p:pic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827584" y="5589240"/>
              <a:ext cx="876300" cy="8858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6023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20688"/>
            <a:ext cx="7560840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 algn="just">
              <a:spcAft>
                <a:spcPts val="0"/>
              </a:spcAft>
              <a:buNone/>
            </a:pPr>
            <a:r>
              <a:rPr lang="ru-RU" dirty="0" smtClean="0"/>
              <a:t>Стр. </a:t>
            </a:r>
            <a:r>
              <a:rPr lang="ru-RU" dirty="0" smtClean="0"/>
              <a:t>60</a:t>
            </a:r>
            <a:r>
              <a:rPr lang="ru-RU" dirty="0" smtClean="0"/>
              <a:t>-62. </a:t>
            </a:r>
            <a:endParaRPr lang="ru-RU" dirty="0" smtClean="0"/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dirty="0"/>
          </a:p>
          <a:p>
            <a:pPr mar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dirty="0" smtClean="0"/>
              <a:t>Задание:</a:t>
            </a:r>
            <a:r>
              <a:rPr lang="ru-RU" dirty="0" smtClean="0"/>
              <a:t> </a:t>
            </a:r>
            <a:r>
              <a:rPr lang="ru-RU" dirty="0"/>
              <a:t>письменно ответить на вопрос: какой программы не хватает на вашем компьютере?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784044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993</TotalTime>
  <Words>295</Words>
  <Application>Microsoft Office PowerPoint</Application>
  <PresentationFormat>Экран (4:3)</PresentationFormat>
  <Paragraphs>63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Brush Script MT</vt:lpstr>
      <vt:lpstr>Constantia</vt:lpstr>
      <vt:lpstr>Franklin Gothic Book</vt:lpstr>
      <vt:lpstr>Rage Italic</vt:lpstr>
      <vt:lpstr>Wingdings</vt:lpstr>
      <vt:lpstr>Кнопка</vt:lpstr>
      <vt:lpstr>Прикладное программное обеспечение</vt:lpstr>
      <vt:lpstr>Презентация PowerPoint</vt:lpstr>
      <vt:lpstr>Презентация PowerPoint</vt:lpstr>
      <vt:lpstr>Интегрированные офисные пакеты</vt:lpstr>
      <vt:lpstr>Презентация PowerPoint</vt:lpstr>
      <vt:lpstr>Приложения Microsoft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Wika</cp:lastModifiedBy>
  <cp:revision>157</cp:revision>
  <dcterms:created xsi:type="dcterms:W3CDTF">2015-01-11T15:58:15Z</dcterms:created>
  <dcterms:modified xsi:type="dcterms:W3CDTF">2015-12-21T18:34:21Z</dcterms:modified>
</cp:coreProperties>
</file>