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-108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928802"/>
            <a:ext cx="7143800" cy="2051752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Устройство компьютера</a:t>
            </a:r>
            <a:endParaRPr lang="ru-RU" sz="6000" dirty="0"/>
          </a:p>
        </p:txBody>
      </p:sp>
    </p:spTree>
    <p:extLst>
      <p:ext uri="{BB962C8B-B14F-4D97-AF65-F5344CB8AC3E}">
        <p14:creationId xmlns=""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6965245" cy="61115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Энергонезависимая память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2428868"/>
            <a:ext cx="3071834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Карты flash-памяти и адаптер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2428868"/>
            <a:ext cx="3071834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Flash-диски</a:t>
            </a:r>
            <a:endParaRPr lang="ru-RU" dirty="0" smtClean="0"/>
          </a:p>
        </p:txBody>
      </p:sp>
      <p:pic>
        <p:nvPicPr>
          <p:cNvPr id="134146" name="Picture 2" descr="20359_45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642918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 descr="1384913195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7148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42910" y="3643314"/>
            <a:ext cx="7858180" cy="250033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Для </a:t>
            </a:r>
            <a:r>
              <a:rPr lang="ru-RU" sz="2000" dirty="0" smtClean="0"/>
              <a:t>долговременного хранения информации и не требует подключения источника электрического </a:t>
            </a:r>
            <a:r>
              <a:rPr lang="ru-RU" sz="2000" dirty="0" smtClean="0"/>
              <a:t>напряжения.</a:t>
            </a:r>
          </a:p>
          <a:p>
            <a:pPr algn="ctr"/>
            <a:r>
              <a:rPr lang="ru-RU" sz="2000" dirty="0" smtClean="0"/>
              <a:t>Информационная </a:t>
            </a:r>
            <a:r>
              <a:rPr lang="ru-RU" sz="2000" dirty="0" smtClean="0"/>
              <a:t>емкость flash-памяти может достигать </a:t>
            </a:r>
            <a:r>
              <a:rPr lang="ru-RU" sz="2000" dirty="0" smtClean="0"/>
              <a:t>128 </a:t>
            </a:r>
            <a:r>
              <a:rPr lang="ru-RU" sz="2000" dirty="0" smtClean="0"/>
              <a:t>Гбайт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Для </a:t>
            </a:r>
            <a:r>
              <a:rPr lang="ru-RU" sz="2000" dirty="0" smtClean="0"/>
              <a:t>записи/считывания </a:t>
            </a:r>
            <a:r>
              <a:rPr lang="ru-RU" sz="2000" dirty="0" smtClean="0"/>
              <a:t>информации </a:t>
            </a:r>
            <a:r>
              <a:rPr lang="ru-RU" sz="2000" dirty="0" smtClean="0"/>
              <a:t>используются </a:t>
            </a:r>
            <a:r>
              <a:rPr lang="ru-RU" sz="2000" dirty="0" smtClean="0"/>
              <a:t>специальные </a:t>
            </a:r>
            <a:r>
              <a:rPr lang="ru-RU" sz="2000" dirty="0" smtClean="0"/>
              <a:t>адаптеры (встраиваются </a:t>
            </a:r>
            <a:r>
              <a:rPr lang="ru-RU" sz="2000" dirty="0" smtClean="0"/>
              <a:t>в мобильные устройства </a:t>
            </a:r>
            <a:r>
              <a:rPr lang="ru-RU" sz="2000" dirty="0" smtClean="0"/>
              <a:t> или подключаются с </a:t>
            </a:r>
            <a:r>
              <a:rPr lang="ru-RU" sz="2000" dirty="0" smtClean="0"/>
              <a:t>помощью </a:t>
            </a:r>
            <a:r>
              <a:rPr lang="ru-RU" sz="2000" dirty="0" smtClean="0"/>
              <a:t>USB-разъема).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836712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344816" cy="424847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Привести примеры устройств </a:t>
            </a:r>
            <a:r>
              <a:rPr lang="ru-RU" dirty="0" smtClean="0"/>
              <a:t>вывода </a:t>
            </a:r>
            <a:r>
              <a:rPr lang="ru-RU" dirty="0" smtClean="0"/>
              <a:t>информации в различных сферах человеческой деятельности.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567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6084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marL="0" indent="0">
              <a:buNone/>
            </a:pPr>
            <a:endParaRPr lang="ru-RU" sz="2800" dirty="0" smtClean="0"/>
          </a:p>
          <a:p>
            <a:pPr algn="just">
              <a:spcAft>
                <a:spcPts val="0"/>
              </a:spcAft>
              <a:buNone/>
            </a:pPr>
            <a:r>
              <a:rPr lang="ru-RU" dirty="0" smtClean="0"/>
              <a:t>Стр. 42-49. </a:t>
            </a:r>
            <a:endParaRPr lang="ru-RU" dirty="0" smtClean="0"/>
          </a:p>
          <a:p>
            <a:pPr algn="just">
              <a:spcAft>
                <a:spcPts val="0"/>
              </a:spcAft>
              <a:buNone/>
            </a:pPr>
            <a:endParaRPr lang="ru-RU" dirty="0" smtClean="0"/>
          </a:p>
          <a:p>
            <a:pPr algn="just">
              <a:spcAft>
                <a:spcPts val="0"/>
              </a:spcAft>
              <a:buNone/>
            </a:pPr>
            <a:r>
              <a:rPr lang="ru-RU" dirty="0" smtClean="0"/>
              <a:t>Ответить </a:t>
            </a:r>
            <a:r>
              <a:rPr lang="ru-RU" dirty="0" smtClean="0"/>
              <a:t>на вопросы. </a:t>
            </a:r>
            <a:endParaRPr lang="ru-RU" dirty="0" smtClean="0"/>
          </a:p>
          <a:p>
            <a:pPr algn="just">
              <a:spcAft>
                <a:spcPts val="0"/>
              </a:spcAft>
              <a:buNone/>
            </a:pPr>
            <a:endParaRPr lang="ru-RU" dirty="0" smtClean="0"/>
          </a:p>
          <a:p>
            <a:pPr algn="just">
              <a:spcAft>
                <a:spcPts val="0"/>
              </a:spcAft>
              <a:buNone/>
            </a:pPr>
            <a:r>
              <a:rPr lang="ru-RU" dirty="0" smtClean="0"/>
              <a:t>Письменное задание: описать </a:t>
            </a:r>
            <a:r>
              <a:rPr lang="ru-RU" dirty="0" smtClean="0"/>
              <a:t>какие устройства вывода информации не используются обычными пользователями.</a:t>
            </a:r>
            <a:endParaRPr lang="ru-RU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044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14"/>
            <a:ext cx="6965245" cy="46827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Устройства вывода </a:t>
            </a:r>
            <a:r>
              <a:rPr lang="ru-RU" sz="3200" b="1" dirty="0" smtClean="0"/>
              <a:t>информации</a:t>
            </a:r>
            <a:endParaRPr lang="ru-RU" sz="3200" dirty="0"/>
          </a:p>
        </p:txBody>
      </p:sp>
      <p:pic>
        <p:nvPicPr>
          <p:cNvPr id="123906" name="Рисунок 1" descr="http://prologsguat07.narod.ru/1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238931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2500306"/>
            <a:ext cx="2357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Монитор на электронно-лучевой </a:t>
            </a:r>
            <a:r>
              <a:rPr lang="ru-RU" dirty="0" smtClean="0"/>
              <a:t>трубке</a:t>
            </a:r>
          </a:p>
          <a:p>
            <a:pPr algn="ctr"/>
            <a:r>
              <a:rPr lang="ru-RU" dirty="0" smtClean="0"/>
              <a:t>(аналоговый вход VGA)</a:t>
            </a:r>
            <a:endParaRPr lang="ru-RU" dirty="0"/>
          </a:p>
        </p:txBody>
      </p:sp>
      <p:pic>
        <p:nvPicPr>
          <p:cNvPr id="123907" name="Рисунок 2" descr="http://rhhl.ru/images/catalog/24/1890-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571480"/>
            <a:ext cx="27679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929322" y="2571744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Монитор на жидких </a:t>
            </a:r>
            <a:r>
              <a:rPr lang="ru-RU" dirty="0" smtClean="0"/>
              <a:t>кристаллах</a:t>
            </a:r>
          </a:p>
          <a:p>
            <a:pPr algn="ctr"/>
            <a:r>
              <a:rPr lang="ru-RU" dirty="0" smtClean="0"/>
              <a:t>(цифровой </a:t>
            </a:r>
            <a:r>
              <a:rPr lang="ru-RU" dirty="0" smtClean="0"/>
              <a:t>вход </a:t>
            </a:r>
            <a:r>
              <a:rPr lang="ru-RU" dirty="0" smtClean="0"/>
              <a:t>DVI)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571480"/>
            <a:ext cx="2857520" cy="35004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just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</a:t>
            </a:r>
            <a:r>
              <a:rPr lang="ru-RU" dirty="0" smtClean="0"/>
              <a:t> – устройство вывода информации.</a:t>
            </a:r>
          </a:p>
          <a:p>
            <a:pPr indent="457200" algn="just"/>
            <a:r>
              <a:rPr lang="ru-RU" dirty="0" smtClean="0"/>
              <a:t>Информация на экране </a:t>
            </a:r>
            <a:r>
              <a:rPr lang="ru-RU" dirty="0" smtClean="0"/>
              <a:t>монитора представляется </a:t>
            </a:r>
            <a:r>
              <a:rPr lang="ru-RU" dirty="0" smtClean="0"/>
              <a:t>в виде растрового </a:t>
            </a:r>
            <a:r>
              <a:rPr lang="ru-RU" dirty="0" smtClean="0"/>
              <a:t>изображения</a:t>
            </a:r>
            <a:r>
              <a:rPr lang="ru-RU" dirty="0" smtClean="0"/>
              <a:t> </a:t>
            </a:r>
            <a:r>
              <a:rPr lang="ru-RU" dirty="0" smtClean="0"/>
              <a:t>(формируется </a:t>
            </a:r>
            <a:r>
              <a:rPr lang="ru-RU" dirty="0" smtClean="0"/>
              <a:t>из отдельных точек —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пикселей</a:t>
            </a:r>
            <a:r>
              <a:rPr lang="ru-RU" dirty="0" smtClean="0"/>
              <a:t>.</a:t>
            </a:r>
            <a:r>
              <a:rPr lang="ru-RU" dirty="0" smtClean="0"/>
              <a:t> 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4214818"/>
            <a:ext cx="7715304" cy="242889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Качество изображении определяется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разрешающей способностью</a:t>
            </a:r>
            <a:r>
              <a:rPr lang="ru-RU" b="1" dirty="0" smtClean="0"/>
              <a:t> </a:t>
            </a:r>
            <a:r>
              <a:rPr lang="ru-RU" dirty="0" smtClean="0"/>
              <a:t>монитора (количество </a:t>
            </a:r>
            <a:r>
              <a:rPr lang="ru-RU" dirty="0" smtClean="0"/>
              <a:t>точек, из которых </a:t>
            </a:r>
            <a:r>
              <a:rPr lang="ru-RU" dirty="0" smtClean="0"/>
              <a:t>складывается изображение).</a:t>
            </a:r>
          </a:p>
          <a:p>
            <a:r>
              <a:rPr lang="ru-RU" dirty="0" smtClean="0"/>
              <a:t>«Стандартный» </a:t>
            </a:r>
            <a:r>
              <a:rPr lang="ru-RU" dirty="0" smtClean="0"/>
              <a:t>экран: </a:t>
            </a:r>
            <a:r>
              <a:rPr lang="ru-RU" dirty="0" smtClean="0"/>
              <a:t>соотношение ширины и высоты </a:t>
            </a:r>
            <a:r>
              <a:rPr lang="ru-RU" dirty="0" smtClean="0"/>
              <a:t>4:3 (разрешающая способность: 1024х768</a:t>
            </a:r>
            <a:r>
              <a:rPr lang="ru-RU" dirty="0" smtClean="0"/>
              <a:t>, </a:t>
            </a:r>
            <a:r>
              <a:rPr lang="ru-RU" dirty="0" smtClean="0"/>
              <a:t>1280х1024</a:t>
            </a:r>
            <a:r>
              <a:rPr lang="ru-RU" dirty="0" smtClean="0"/>
              <a:t>, </a:t>
            </a:r>
            <a:r>
              <a:rPr lang="ru-RU" dirty="0" smtClean="0"/>
              <a:t>1400х1050)</a:t>
            </a:r>
          </a:p>
          <a:p>
            <a:r>
              <a:rPr lang="ru-RU" dirty="0" smtClean="0"/>
              <a:t>«Широкоформатный» </a:t>
            </a:r>
            <a:r>
              <a:rPr lang="ru-RU" dirty="0" smtClean="0"/>
              <a:t>экран: </a:t>
            </a:r>
            <a:r>
              <a:rPr lang="ru-RU" dirty="0" smtClean="0"/>
              <a:t>соотношение ширины и высоты </a:t>
            </a:r>
            <a:r>
              <a:rPr lang="ru-RU" dirty="0" smtClean="0"/>
              <a:t>16:10 (разрешающая способность: 1440х900</a:t>
            </a:r>
            <a:r>
              <a:rPr lang="ru-RU" dirty="0" smtClean="0"/>
              <a:t>, </a:t>
            </a:r>
            <a:r>
              <a:rPr lang="ru-RU" dirty="0" smtClean="0"/>
              <a:t>1920х1200</a:t>
            </a:r>
            <a:r>
              <a:rPr lang="ru-RU" dirty="0" smtClean="0"/>
              <a:t>, </a:t>
            </a:r>
            <a:r>
              <a:rPr lang="ru-RU" dirty="0" smtClean="0"/>
              <a:t>2260х1600 )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3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243580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214554"/>
            <a:ext cx="2342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Матричный принтер</a:t>
            </a:r>
            <a:endParaRPr lang="ru-RU" dirty="0"/>
          </a:p>
        </p:txBody>
      </p:sp>
      <p:pic>
        <p:nvPicPr>
          <p:cNvPr id="124931" name="Picture 3" descr="11915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571480"/>
            <a:ext cx="2357454" cy="176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14678" y="2214554"/>
            <a:ext cx="218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Струйный принтер</a:t>
            </a:r>
            <a:endParaRPr lang="ru-RU" dirty="0"/>
          </a:p>
        </p:txBody>
      </p:sp>
      <p:pic>
        <p:nvPicPr>
          <p:cNvPr id="124932" name="Рисунок 3" descr="http://ricoh.com.ua/wp-content/uploads/2014/01/wpid-52d90bc1b4f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64291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57818" y="2214554"/>
            <a:ext cx="3106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Лазерный цветной принтер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2714620"/>
            <a:ext cx="7715304" cy="35719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Принтер </a:t>
            </a:r>
            <a:r>
              <a:rPr lang="ru-RU" sz="2000" dirty="0" smtClean="0">
                <a:solidFill>
                  <a:schemeClr val="bg1"/>
                </a:solidFill>
              </a:rPr>
              <a:t>– это устройство </a:t>
            </a:r>
            <a:r>
              <a:rPr lang="ru-RU" sz="2000" dirty="0" smtClean="0"/>
              <a:t>для </a:t>
            </a:r>
            <a:r>
              <a:rPr lang="ru-RU" sz="2000" dirty="0" smtClean="0"/>
              <a:t>вывода на бумагу (создания «твердой копии») числовой, текстовой и графической информации. 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r>
              <a:rPr lang="ru-RU" sz="2000" dirty="0" smtClean="0"/>
              <a:t>Качество печати определяется </a:t>
            </a: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разрешающей способностью </a:t>
            </a:r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ru-RU" sz="2000" dirty="0" smtClean="0"/>
              <a:t>количество </a:t>
            </a:r>
            <a:r>
              <a:rPr lang="ru-RU" sz="2000" dirty="0" smtClean="0"/>
              <a:t>точек изображения на линии длиной 1 </a:t>
            </a:r>
            <a:r>
              <a:rPr lang="ru-RU" sz="2000" dirty="0" smtClean="0"/>
              <a:t>дюйм). </a:t>
            </a:r>
          </a:p>
          <a:p>
            <a:r>
              <a:rPr lang="ru-RU" sz="2000" dirty="0" smtClean="0"/>
              <a:t>Разрешающая </a:t>
            </a:r>
            <a:r>
              <a:rPr lang="ru-RU" sz="2000" dirty="0" smtClean="0"/>
              <a:t>способность </a:t>
            </a:r>
            <a:r>
              <a:rPr lang="ru-RU" sz="2000" dirty="0" smtClean="0"/>
              <a:t>выражается в </a:t>
            </a:r>
            <a:r>
              <a:rPr lang="ru-RU" sz="2000" dirty="0" err="1" smtClean="0"/>
              <a:t>dpi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r>
              <a:rPr lang="ru-RU" sz="2000" dirty="0" smtClean="0"/>
              <a:t>Для подключения принтеров к компьютеру </a:t>
            </a:r>
            <a:r>
              <a:rPr lang="ru-RU" sz="2000" dirty="0" smtClean="0"/>
              <a:t>используется порт </a:t>
            </a:r>
            <a:r>
              <a:rPr lang="ru-RU" sz="2000" dirty="0" smtClean="0"/>
              <a:t>USB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Рисунок 4" descr="http://www.b2b.by/goods_gallery/138435379a0b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86124"/>
            <a:ext cx="7000924" cy="212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857224" y="785794"/>
            <a:ext cx="7429552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Акустические колонки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наушники </a:t>
            </a:r>
            <a:r>
              <a:rPr lang="ru-RU" sz="2400" dirty="0" smtClean="0"/>
              <a:t>– устройства для вывода звуковой информации. Подключаются </a:t>
            </a:r>
            <a:r>
              <a:rPr lang="ru-RU" sz="2400" dirty="0" smtClean="0"/>
              <a:t>к выходу звуковой </a:t>
            </a:r>
            <a:r>
              <a:rPr lang="ru-RU" sz="2400" dirty="0" smtClean="0"/>
              <a:t>платы.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6965245" cy="6111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Оперативная </a:t>
            </a:r>
            <a:r>
              <a:rPr lang="ru-RU" b="1" dirty="0" smtClean="0"/>
              <a:t>память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6248" y="1285860"/>
            <a:ext cx="4071966" cy="221457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Оперативная память </a:t>
            </a:r>
            <a:r>
              <a:rPr lang="ru-RU" dirty="0" smtClean="0"/>
              <a:t>представляет собой последовательность пронумерованных, начиная с нуля, ячеек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Данные </a:t>
            </a:r>
            <a:r>
              <a:rPr lang="ru-RU" dirty="0" smtClean="0"/>
              <a:t>и программы </a:t>
            </a:r>
            <a:r>
              <a:rPr lang="ru-RU" dirty="0" smtClean="0"/>
              <a:t>хранятся в оперативной (внутренней) памяти компьютера.</a:t>
            </a:r>
            <a:endParaRPr lang="ru-RU" dirty="0"/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928662" y="1285860"/>
          <a:ext cx="2928958" cy="1958315"/>
        </p:xfrm>
        <a:graphic>
          <a:graphicData uri="http://schemas.openxmlformats.org/presentationml/2006/ole">
            <p:oleObj spid="_x0000_s129027" name="Точечный рисунок" r:id="rId3" imgW="2505425" imgH="1676634" progId="Paint.Picture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57224" y="3286124"/>
            <a:ext cx="3231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Ячейки оперативной памяти</a:t>
            </a:r>
            <a:endParaRPr lang="ru-RU" dirty="0"/>
          </a:p>
        </p:txBody>
      </p:sp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71472" y="3714752"/>
            <a:ext cx="8143932" cy="2928958"/>
            <a:chOff x="571472" y="3714752"/>
            <a:chExt cx="8143932" cy="292895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1472" y="3714752"/>
              <a:ext cx="8143932" cy="292895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/>
                <a:t>В каждой ячейке оперативной памяти может храниться двоичный код длиной восемь знаков </a:t>
              </a:r>
              <a:r>
                <a:rPr lang="ru-RU" sz="2400" dirty="0" smtClean="0"/>
                <a:t>.</a:t>
              </a:r>
            </a:p>
            <a:p>
              <a:pPr algn="ctr"/>
              <a:r>
                <a:rPr lang="ru-RU" sz="2400" dirty="0" smtClean="0"/>
                <a:t>Объем </a:t>
              </a:r>
              <a:r>
                <a:rPr lang="ru-RU" sz="2400" dirty="0" err="1" smtClean="0"/>
                <a:t>I</a:t>
              </a:r>
              <a:r>
                <a:rPr lang="ru-RU" sz="2400" baseline="-25000" dirty="0" err="1" smtClean="0"/>
                <a:t>оп</a:t>
              </a:r>
              <a:r>
                <a:rPr lang="ru-RU" sz="2400" dirty="0" smtClean="0"/>
                <a:t> оперативной памяти </a:t>
              </a:r>
              <a:r>
                <a:rPr lang="ru-RU" sz="2400" dirty="0" smtClean="0"/>
                <a:t>можно </a:t>
              </a:r>
              <a:r>
                <a:rPr lang="ru-RU" sz="2400" dirty="0" smtClean="0"/>
                <a:t>определить, если количество информации </a:t>
              </a:r>
              <a:r>
                <a:rPr lang="en-US" sz="2400" dirty="0" smtClean="0"/>
                <a:t>I</a:t>
              </a:r>
              <a:r>
                <a:rPr lang="ru-RU" sz="2400" baseline="-25000" dirty="0" err="1" smtClean="0"/>
                <a:t>яч</a:t>
              </a:r>
              <a:r>
                <a:rPr lang="ru-RU" sz="2400" dirty="0" smtClean="0"/>
                <a:t> хранящейся в каждой ячейке, умножить на </a:t>
              </a:r>
              <a:r>
                <a:rPr lang="ru-RU" sz="2400" i="1" dirty="0" smtClean="0"/>
                <a:t>N </a:t>
              </a:r>
              <a:r>
                <a:rPr lang="ru-RU" sz="2400" dirty="0" smtClean="0"/>
                <a:t>— количество ячеек:</a:t>
              </a:r>
            </a:p>
            <a:p>
              <a:pPr algn="ctr"/>
              <a:endParaRPr lang="ru-RU" dirty="0"/>
            </a:p>
          </p:txBody>
        </p:sp>
        <p:graphicFrame>
          <p:nvGraphicFramePr>
            <p:cNvPr id="129029" name="Object 5"/>
            <p:cNvGraphicFramePr>
              <a:graphicFrameLocks noChangeAspect="1"/>
            </p:cNvGraphicFramePr>
            <p:nvPr/>
          </p:nvGraphicFramePr>
          <p:xfrm>
            <a:off x="3286116" y="6072206"/>
            <a:ext cx="2143140" cy="428628"/>
          </p:xfrm>
          <a:graphic>
            <a:graphicData uri="http://schemas.openxmlformats.org/presentationml/2006/ole">
              <p:oleObj spid="_x0000_s129029" name="Точечный рисунок" r:id="rId4" imgW="1181265" imgH="266737" progId="Paint.Picture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03_kingston_kvr1333d3ld8r9s_4gl_ddr3_4gb_dimm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14356"/>
            <a:ext cx="33584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643182"/>
            <a:ext cx="327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Модуль оперативной памяти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965245" cy="6111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Оперативная </a:t>
            </a:r>
            <a:r>
              <a:rPr lang="ru-RU" b="1" dirty="0" smtClean="0"/>
              <a:t>память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7686" y="642918"/>
            <a:ext cx="3929090" cy="22145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Оперативная память изготавливается в виде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модулей памяти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ru-RU" dirty="0" smtClean="0"/>
              <a:t>представляют собой плоские пластины с электрическими контактами, по бокам которых, размещаются большие интегральные схемы (БИС) памяти.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143248"/>
            <a:ext cx="7500990" cy="21431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современных </a:t>
            </a:r>
            <a:r>
              <a:rPr lang="ru-RU" dirty="0" smtClean="0"/>
              <a:t>ПК количество </a:t>
            </a:r>
            <a:r>
              <a:rPr lang="ru-RU" dirty="0" smtClean="0"/>
              <a:t>ячеек </a:t>
            </a:r>
            <a:r>
              <a:rPr lang="ru-RU" dirty="0" smtClean="0"/>
              <a:t>ОП очень велико </a:t>
            </a:r>
          </a:p>
          <a:p>
            <a:pPr algn="ctr"/>
            <a:r>
              <a:rPr lang="ru-RU" i="1" dirty="0" smtClean="0"/>
              <a:t>N </a:t>
            </a:r>
            <a:r>
              <a:rPr lang="ru-RU" i="1" dirty="0" smtClean="0"/>
              <a:t>= </a:t>
            </a:r>
            <a:r>
              <a:rPr lang="ru-RU" dirty="0" smtClean="0"/>
              <a:t>1073741824. </a:t>
            </a:r>
            <a:endParaRPr lang="ru-RU" dirty="0" smtClean="0"/>
          </a:p>
          <a:p>
            <a:pPr algn="ctr"/>
            <a:r>
              <a:rPr lang="ru-RU" dirty="0" smtClean="0"/>
              <a:t>Количество </a:t>
            </a:r>
            <a:r>
              <a:rPr lang="ru-RU" dirty="0" smtClean="0"/>
              <a:t>информации, хранящееся в каждой ячейке, </a:t>
            </a:r>
            <a:endParaRPr lang="ru-RU" dirty="0" smtClean="0"/>
          </a:p>
          <a:p>
            <a:pPr algn="ctr"/>
            <a:r>
              <a:rPr lang="ru-RU" dirty="0" smtClean="0"/>
              <a:t>= </a:t>
            </a:r>
            <a:r>
              <a:rPr lang="ru-RU" dirty="0" smtClean="0"/>
              <a:t>8 битов = 1 байт. </a:t>
            </a:r>
            <a:endParaRPr lang="ru-RU" dirty="0" smtClean="0"/>
          </a:p>
          <a:p>
            <a:pPr algn="ctr"/>
            <a:r>
              <a:rPr lang="ru-RU" dirty="0" smtClean="0"/>
              <a:t>Тогда </a:t>
            </a:r>
            <a:r>
              <a:rPr lang="ru-RU" dirty="0" smtClean="0"/>
              <a:t>информационный объем </a:t>
            </a:r>
            <a:r>
              <a:rPr lang="ru-RU" dirty="0" smtClean="0"/>
              <a:t>ОП данного ПК </a:t>
            </a:r>
            <a:r>
              <a:rPr lang="ru-RU" dirty="0" smtClean="0"/>
              <a:t>равен:</a:t>
            </a:r>
          </a:p>
          <a:p>
            <a:pPr algn="ctr"/>
            <a:endParaRPr lang="ru-RU" dirty="0"/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1285852" y="5357826"/>
          <a:ext cx="6431883" cy="1000132"/>
        </p:xfrm>
        <a:graphic>
          <a:graphicData uri="http://schemas.openxmlformats.org/presentationml/2006/ole">
            <p:oleObj spid="_x0000_s130050" name="Точечный рисунок" r:id="rId4" imgW="5180952" imgH="800212" progId="Paint.Picture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965245" cy="3968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Долговременная </a:t>
            </a:r>
            <a:r>
              <a:rPr lang="ru-RU" b="1" dirty="0" smtClean="0"/>
              <a:t>память</a:t>
            </a:r>
            <a:endParaRPr lang="ru-RU" dirty="0"/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26392"/>
            <a:ext cx="4500594" cy="333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785786" y="714356"/>
            <a:ext cx="3286148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Гибкие магнитные </a:t>
            </a:r>
            <a:r>
              <a:rPr lang="ru-RU" b="1" dirty="0" smtClean="0"/>
              <a:t>диски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714356"/>
            <a:ext cx="3429024" cy="857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Жесткие магнитные диски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1571612"/>
            <a:ext cx="3286148" cy="19288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Дискеты </a:t>
            </a:r>
          </a:p>
          <a:p>
            <a:pPr algn="ctr"/>
            <a:r>
              <a:rPr lang="ru-RU" dirty="0" smtClean="0"/>
              <a:t>(для </a:t>
            </a:r>
            <a:r>
              <a:rPr lang="ru-RU" dirty="0" smtClean="0"/>
              <a:t>хранения информации служит один гибкий магнитный </a:t>
            </a:r>
            <a:r>
              <a:rPr lang="ru-RU" dirty="0" smtClean="0"/>
              <a:t>диск, информационный </a:t>
            </a:r>
            <a:r>
              <a:rPr lang="ru-RU" dirty="0" smtClean="0"/>
              <a:t>объем </a:t>
            </a:r>
            <a:r>
              <a:rPr lang="ru-RU" dirty="0" smtClean="0"/>
              <a:t>1,44 </a:t>
            </a:r>
            <a:r>
              <a:rPr lang="ru-RU" dirty="0" smtClean="0"/>
              <a:t>Мбайт</a:t>
            </a:r>
            <a:r>
              <a:rPr lang="ru-RU" dirty="0" smtClean="0"/>
              <a:t>).</a:t>
            </a:r>
            <a:endParaRPr lang="ru-RU" dirty="0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1571612"/>
            <a:ext cx="3500462" cy="19288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Жесткие диски</a:t>
            </a:r>
          </a:p>
          <a:p>
            <a:pPr algn="ctr"/>
            <a:r>
              <a:rPr lang="ru-RU" dirty="0" smtClean="0"/>
              <a:t>(несколько </a:t>
            </a:r>
            <a:r>
              <a:rPr lang="ru-RU" dirty="0" smtClean="0"/>
              <a:t>тонких металлических дисков, очень быстро вращающихся на одной оси и заключенных в металлический </a:t>
            </a:r>
            <a:r>
              <a:rPr lang="ru-RU" dirty="0" smtClean="0"/>
              <a:t>корпус).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965245" cy="3968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Долговременная </a:t>
            </a:r>
            <a:r>
              <a:rPr lang="ru-RU" b="1" dirty="0" smtClean="0"/>
              <a:t>память</a:t>
            </a:r>
            <a:endParaRPr lang="ru-RU" dirty="0"/>
          </a:p>
        </p:txBody>
      </p:sp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2097" name="Object 1"/>
          <p:cNvGraphicFramePr>
            <a:graphicFrameLocks noChangeAspect="1"/>
          </p:cNvGraphicFramePr>
          <p:nvPr/>
        </p:nvGraphicFramePr>
        <p:xfrm>
          <a:off x="4714876" y="714356"/>
          <a:ext cx="3551691" cy="2357454"/>
        </p:xfrm>
        <a:graphic>
          <a:graphicData uri="http://schemas.openxmlformats.org/presentationml/2006/ole">
            <p:oleObj spid="_x0000_s132097" name="Точечный рисунок" r:id="rId3" imgW="3323810" imgH="2209524" progId="Paint.Picture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929190" y="3143248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Считывание информации с магнитного диска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857232"/>
            <a:ext cx="3786214" cy="31432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Сверхминиатюрные магнитные головки могут </a:t>
            </a:r>
            <a:r>
              <a:rPr lang="ru-RU" dirty="0" smtClean="0"/>
              <a:t>записывать/считывать </a:t>
            </a:r>
            <a:r>
              <a:rPr lang="ru-RU" dirty="0" smtClean="0"/>
              <a:t>информацию с сотен тысяч концентрических дорожек, поэтому информационная емкость жестких дисков </a:t>
            </a:r>
            <a:r>
              <a:rPr lang="ru-RU" dirty="0" smtClean="0"/>
              <a:t>может </a:t>
            </a:r>
            <a:r>
              <a:rPr lang="ru-RU" dirty="0" smtClean="0"/>
              <a:t>достигать 1 терабайта </a:t>
            </a:r>
            <a:r>
              <a:rPr lang="ru-RU" dirty="0" smtClean="0"/>
              <a:t>(Тбайт</a:t>
            </a:r>
            <a:r>
              <a:rPr lang="ru-RU" dirty="0" smtClean="0"/>
              <a:t>) = 210 </a:t>
            </a:r>
            <a:r>
              <a:rPr lang="ru-RU" dirty="0" smtClean="0"/>
              <a:t>Гбайт).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4143380"/>
            <a:ext cx="8072494" cy="214314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Информация на дисках хранится </a:t>
            </a:r>
            <a:r>
              <a:rPr lang="ru-RU" sz="2400" dirty="0" smtClean="0"/>
              <a:t>на концентрических </a:t>
            </a:r>
            <a:r>
              <a:rPr lang="ru-RU" sz="2400" dirty="0" smtClean="0"/>
              <a:t>дорожках, </a:t>
            </a:r>
            <a:r>
              <a:rPr lang="ru-RU" sz="2400" dirty="0" smtClean="0"/>
              <a:t>на </a:t>
            </a:r>
            <a:r>
              <a:rPr lang="ru-RU" sz="2400" dirty="0" smtClean="0"/>
              <a:t>которых </a:t>
            </a:r>
            <a:r>
              <a:rPr lang="ru-RU" sz="2400" dirty="0" smtClean="0"/>
              <a:t>чередуются: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намагниченные </a:t>
            </a:r>
            <a:r>
              <a:rPr lang="ru-RU" sz="2400" dirty="0" smtClean="0">
                <a:solidFill>
                  <a:schemeClr val="bg1"/>
                </a:solidFill>
              </a:rPr>
              <a:t>(</a:t>
            </a:r>
            <a:r>
              <a:rPr lang="ru-RU" sz="2400" dirty="0" smtClean="0"/>
              <a:t>хранит </a:t>
            </a:r>
            <a:r>
              <a:rPr lang="ru-RU" sz="2400" dirty="0" smtClean="0"/>
              <a:t>компьютерную единицу </a:t>
            </a:r>
            <a:r>
              <a:rPr lang="ru-RU" sz="2400" dirty="0" smtClean="0"/>
              <a:t>1)</a:t>
            </a:r>
          </a:p>
          <a:p>
            <a:pPr algn="ctr"/>
            <a:r>
              <a:rPr lang="ru-RU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ненамагниченные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(хранит </a:t>
            </a:r>
            <a:r>
              <a:rPr lang="ru-RU" sz="2400" dirty="0" smtClean="0"/>
              <a:t>компьютерный ноль).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6965245" cy="61115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Оптические дисководы и диски</a:t>
            </a:r>
            <a:endParaRPr lang="ru-RU" sz="3200" b="1" dirty="0"/>
          </a:p>
        </p:txBody>
      </p:sp>
      <p:pic>
        <p:nvPicPr>
          <p:cNvPr id="133122" name="Рисунок 2" descr="http://fullref.ru/files/22/0292d523f4fe7e35ce5e50a4656d0f37.html_files/18.jpg"/>
          <p:cNvPicPr>
            <a:picLocks noChangeAspect="1" noChangeArrowheads="1"/>
          </p:cNvPicPr>
          <p:nvPr/>
        </p:nvPicPr>
        <p:blipFill>
          <a:blip r:embed="rId2"/>
          <a:srcRect l="-160" r="-111" b="-82"/>
          <a:stretch>
            <a:fillRect/>
          </a:stretch>
        </p:blipFill>
        <p:spPr bwMode="auto">
          <a:xfrm>
            <a:off x="785786" y="428604"/>
            <a:ext cx="406990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929190" y="714356"/>
            <a:ext cx="3429024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Информация на оптическом диске хранится на одной спиралевидной дорожке, идущей от центра диска к </a:t>
            </a:r>
            <a:r>
              <a:rPr lang="ru-RU" dirty="0" smtClean="0"/>
              <a:t>краю и </a:t>
            </a:r>
            <a:r>
              <a:rPr lang="ru-RU" dirty="0" smtClean="0"/>
              <a:t>содержащей чередующиеся участки с плохой и хорошей отражающей способностью.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571876"/>
            <a:ext cx="914400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процессе считывания информации с оптического диска луч лазера, в дисководе, падает на поверхность вращающегося диска и отражается: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участок отражается </a:t>
            </a:r>
            <a:r>
              <a:rPr lang="ru-RU" dirty="0" smtClean="0"/>
              <a:t>(компьютерная единица 1),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участок не отражается </a:t>
            </a:r>
            <a:r>
              <a:rPr lang="ru-RU" dirty="0" smtClean="0"/>
              <a:t>(</a:t>
            </a:r>
            <a:r>
              <a:rPr lang="ru-RU" dirty="0" smtClean="0"/>
              <a:t>компьютерный ноль 0).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929198"/>
            <a:ext cx="914400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CD-диски </a:t>
            </a:r>
            <a:r>
              <a:rPr lang="ru-RU" dirty="0" smtClean="0"/>
              <a:t>(компакт-диск </a:t>
            </a:r>
            <a:r>
              <a:rPr lang="ru-RU" dirty="0" smtClean="0"/>
              <a:t> до 700 Мбайт</a:t>
            </a:r>
            <a:r>
              <a:rPr lang="ru-RU" dirty="0" smtClean="0"/>
              <a:t>) </a:t>
            </a:r>
            <a:r>
              <a:rPr lang="ru-RU" dirty="0" smtClean="0"/>
              <a:t>– для </a:t>
            </a:r>
            <a:r>
              <a:rPr lang="ru-RU" dirty="0" smtClean="0"/>
              <a:t>записи/считывания используется </a:t>
            </a:r>
            <a:r>
              <a:rPr lang="ru-RU" dirty="0" smtClean="0"/>
              <a:t>инфракрасный </a:t>
            </a:r>
            <a:r>
              <a:rPr lang="ru-RU" dirty="0" smtClean="0"/>
              <a:t>лазер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DVD-диски </a:t>
            </a:r>
            <a:r>
              <a:rPr lang="ru-RU" dirty="0" smtClean="0"/>
              <a:t>(цифровой </a:t>
            </a:r>
            <a:r>
              <a:rPr lang="ru-RU" dirty="0" smtClean="0"/>
              <a:t>универсальный </a:t>
            </a:r>
            <a:r>
              <a:rPr lang="ru-RU" dirty="0" smtClean="0"/>
              <a:t>диск от 4,7 Гбайт), - для записи/считывания используется </a:t>
            </a:r>
            <a:r>
              <a:rPr lang="ru-RU" dirty="0" smtClean="0"/>
              <a:t>красный </a:t>
            </a:r>
            <a:r>
              <a:rPr lang="ru-RU" dirty="0" smtClean="0"/>
              <a:t>лазер, оптические </a:t>
            </a:r>
            <a:r>
              <a:rPr lang="ru-RU" dirty="0" smtClean="0"/>
              <a:t>дорожки </a:t>
            </a:r>
            <a:r>
              <a:rPr lang="ru-RU" dirty="0" smtClean="0"/>
              <a:t> меньшей толщины </a:t>
            </a:r>
            <a:r>
              <a:rPr lang="ru-RU" dirty="0" smtClean="0"/>
              <a:t>и размещены более плотно.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524</TotalTime>
  <Words>604</Words>
  <Application>Microsoft Office PowerPoint</Application>
  <PresentationFormat>Экран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Кнопка</vt:lpstr>
      <vt:lpstr>Изображение Paintbrush</vt:lpstr>
      <vt:lpstr>Устройство компьютера</vt:lpstr>
      <vt:lpstr>Устройства вывода информации</vt:lpstr>
      <vt:lpstr>Слайд 3</vt:lpstr>
      <vt:lpstr>Слайд 4</vt:lpstr>
      <vt:lpstr>Оперативная память</vt:lpstr>
      <vt:lpstr>Оперативная память</vt:lpstr>
      <vt:lpstr>Долговременная память</vt:lpstr>
      <vt:lpstr>Долговременная память</vt:lpstr>
      <vt:lpstr>Оптические дисководы и диски</vt:lpstr>
      <vt:lpstr>Энергонезависимая память</vt:lpstr>
      <vt:lpstr>Практическое занятие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Corvinis</cp:lastModifiedBy>
  <cp:revision>97</cp:revision>
  <dcterms:created xsi:type="dcterms:W3CDTF">2015-01-11T15:58:15Z</dcterms:created>
  <dcterms:modified xsi:type="dcterms:W3CDTF">2015-11-04T06:37:12Z</dcterms:modified>
</cp:coreProperties>
</file>