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9" r:id="rId2"/>
    <p:sldId id="257" r:id="rId3"/>
    <p:sldId id="263" r:id="rId4"/>
    <p:sldId id="264" r:id="rId5"/>
    <p:sldId id="259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80" r:id="rId15"/>
    <p:sldId id="261" r:id="rId16"/>
    <p:sldId id="260" r:id="rId17"/>
    <p:sldId id="278" r:id="rId18"/>
    <p:sldId id="276" r:id="rId1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4F9F3A-5B89-4E12-9CD8-E226C5B9D671}" type="doc">
      <dgm:prSet loTypeId="urn:microsoft.com/office/officeart/2005/8/layout/hierarchy1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8C7CD5E-4CE5-4FB6-8502-12D49D08C4DA}" type="pres">
      <dgm:prSet presAssocID="{724F9F3A-5B89-4E12-9CD8-E226C5B9D67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59D54E33-173A-4EEF-A5EA-16D34A8E9767}" type="presOf" srcId="{724F9F3A-5B89-4E12-9CD8-E226C5B9D671}" destId="{58C7CD5E-4CE5-4FB6-8502-12D49D08C4DA}" srcOrd="0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1AB5206-B146-4335-9AD3-D833C8331638}" type="datetimeFigureOut">
              <a:rPr lang="ru-RU"/>
              <a:pPr>
                <a:defRPr/>
              </a:pPr>
              <a:t>14.01.2017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11B5F4C-9442-4925-B17E-CFA77C6DD6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49551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55466CF-C839-4699-AE2A-3D3DA9C1882F}" type="slidenum">
              <a:rPr lang="ru-RU" altLang="ru-RU" smtClean="0">
                <a:latin typeface="Calibri" panose="020F0502020204030204" pitchFamily="34" charset="0"/>
              </a:rPr>
              <a:pPr/>
              <a:t>3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865503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1E06A1-67DA-4BDF-B3DA-8BDCCEB2F608}" type="slidenum">
              <a:rPr lang="ru-RU" altLang="ru-RU" smtClean="0">
                <a:latin typeface="Calibri" panose="020F0502020204030204" pitchFamily="34" charset="0"/>
              </a:rPr>
              <a:pPr/>
              <a:t>4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433994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168B815-03F1-4716-9092-74615E3ACAB4}" type="slidenum">
              <a:rPr lang="ru-RU" altLang="ru-RU" smtClean="0">
                <a:latin typeface="Calibri" panose="020F0502020204030204" pitchFamily="34" charset="0"/>
              </a:rPr>
              <a:pPr/>
              <a:t>6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899980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B21B846-BEE3-4894-B920-68E0F4D5473D}" type="slidenum">
              <a:rPr lang="ru-RU" altLang="ru-RU" smtClean="0">
                <a:latin typeface="Calibri" panose="020F0502020204030204" pitchFamily="34" charset="0"/>
              </a:rPr>
              <a:pPr/>
              <a:t>7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948167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F21D550-411A-4667-AAA0-9CD6F927B1C5}" type="slidenum">
              <a:rPr lang="ru-RU" altLang="ru-RU" smtClean="0">
                <a:latin typeface="Calibri" panose="020F0502020204030204" pitchFamily="34" charset="0"/>
              </a:rPr>
              <a:pPr/>
              <a:t>8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774584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CF70C7C-1B39-4F2C-8D10-295B79DB0FF9}" type="slidenum">
              <a:rPr lang="ru-RU" altLang="ru-RU" smtClean="0">
                <a:latin typeface="Calibri" panose="020F0502020204030204" pitchFamily="34" charset="0"/>
              </a:rPr>
              <a:pPr/>
              <a:t>9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244736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56D87B0-26AF-4C38-9454-F4FD707103C3}" type="slidenum">
              <a:rPr lang="ru-RU" altLang="ru-RU" smtClean="0">
                <a:latin typeface="Calibri" panose="020F0502020204030204" pitchFamily="34" charset="0"/>
              </a:rPr>
              <a:pPr/>
              <a:t>13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286207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E7048B4-438A-4D98-8F4B-C03705DDCAD3}" type="slidenum">
              <a:rPr lang="ru-RU" altLang="ru-RU" smtClean="0">
                <a:latin typeface="Calibri" panose="020F0502020204030204" pitchFamily="34" charset="0"/>
              </a:rPr>
              <a:pPr/>
              <a:t>18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084412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2130425"/>
            <a:ext cx="6406480" cy="1470025"/>
          </a:xfrm>
        </p:spPr>
        <p:txBody>
          <a:bodyPr/>
          <a:lstStyle>
            <a:lvl1pPr algn="l">
              <a:defRPr sz="4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3886200"/>
            <a:ext cx="5720680" cy="175260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510137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A3982-C5DF-4EAA-81D5-08CA260A0E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142901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CAA86-C93D-4835-AA10-70F301664B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726106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052736"/>
            <a:ext cx="7643192" cy="507342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643192" cy="634082"/>
          </a:xfrm>
        </p:spPr>
        <p:txBody>
          <a:bodyPr/>
          <a:lstStyle>
            <a:lvl1pPr algn="l">
              <a:defRPr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5765638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643192" cy="634082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1043608" y="1052736"/>
            <a:ext cx="7643192" cy="507342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1630453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2F0C5-5579-4132-A712-C02B81C6DD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591460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CB075-5E46-492B-9EA3-9C0A8A1925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147146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BE3C2-0C6D-4EB1-8BFA-E346E32405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902127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F879F-B750-4DB9-8D0F-9900D2C893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685829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3F7A6-6C51-4106-A8E7-D0FBE8CA66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334100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E635D-9263-4B77-98C5-0A0F1AFB1C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542140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61F5774-4C76-439D-9856-36E9E6FF90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accent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2051050" y="2459038"/>
            <a:ext cx="7092950" cy="14700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/>
              <a:t>СИСТЕМЫ  ОБЪЕКТОВ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38" y="188913"/>
            <a:ext cx="8215312" cy="6334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kern="0" dirty="0">
                <a:solidFill>
                  <a:srgbClr val="1F497D"/>
                </a:solidFill>
              </a:rPr>
              <a:t>Состав и структура системы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643063" y="981075"/>
            <a:ext cx="7215187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300" b="1" u="sng" dirty="0">
                <a:solidFill>
                  <a:schemeClr val="bg1"/>
                </a:solidFill>
                <a:ea typeface="+mj-ea"/>
                <a:cs typeface="Arial" pitchFamily="34" charset="0"/>
              </a:rPr>
              <a:t>Структура</a:t>
            </a:r>
            <a:r>
              <a:rPr lang="ru-RU" sz="2800" b="1" dirty="0">
                <a:solidFill>
                  <a:schemeClr val="bg1"/>
                </a:solidFill>
                <a:ea typeface="+mj-ea"/>
                <a:cs typeface="Arial" pitchFamily="34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ea typeface="+mj-ea"/>
                <a:cs typeface="Arial" pitchFamily="34" charset="0"/>
              </a:rPr>
              <a:t>- </a:t>
            </a:r>
            <a:r>
              <a:rPr lang="ru-RU" sz="3200" dirty="0">
                <a:solidFill>
                  <a:schemeClr val="bg1"/>
                </a:solidFill>
              </a:rPr>
              <a:t>это порядок объединения элементов, составляющих систему. </a:t>
            </a:r>
          </a:p>
        </p:txBody>
      </p:sp>
      <p:sp>
        <p:nvSpPr>
          <p:cNvPr id="11" name="Овал 10"/>
          <p:cNvSpPr/>
          <p:nvPr/>
        </p:nvSpPr>
        <p:spPr>
          <a:xfrm>
            <a:off x="500063" y="1000125"/>
            <a:ext cx="1000125" cy="100012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21514" name="Picture 6" descr="http://www.profi-forex.org/system/news/Nahodka_v_Jakutii_kakoe_mesto_zajmet_sredi_krupnejshih_almazov_mira.gif" hidden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4857750"/>
            <a:ext cx="2214562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867" y="2420888"/>
            <a:ext cx="7704856" cy="403943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0808446"/>
              </p:ext>
            </p:extLst>
          </p:nvPr>
        </p:nvGraphicFramePr>
        <p:xfrm>
          <a:off x="0" y="857232"/>
          <a:ext cx="9144000" cy="5805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2988" y="71438"/>
            <a:ext cx="7643812" cy="6334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kern="0" dirty="0">
                <a:solidFill>
                  <a:srgbClr val="1F497D"/>
                </a:solidFill>
              </a:rPr>
              <a:t>Схема состава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576" y="1052736"/>
            <a:ext cx="7560840" cy="533957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2988" y="71438"/>
            <a:ext cx="7643812" cy="6334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kern="0" dirty="0">
                <a:solidFill>
                  <a:srgbClr val="1F497D"/>
                </a:solidFill>
              </a:rPr>
              <a:t>Система «Парк»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59" y="980728"/>
            <a:ext cx="8403021" cy="55446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063" y="1000125"/>
            <a:ext cx="7234237" cy="157162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600" u="sng" kern="0" dirty="0">
                <a:solidFill>
                  <a:schemeClr val="bg1"/>
                </a:solidFill>
              </a:rPr>
              <a:t>Системный эффект </a:t>
            </a:r>
            <a:r>
              <a:rPr lang="ru-RU" sz="2600" dirty="0">
                <a:solidFill>
                  <a:schemeClr val="bg1"/>
                </a:solidFill>
                <a:latin typeface="Arial" charset="0"/>
              </a:rPr>
              <a:t>- </a:t>
            </a:r>
            <a:r>
              <a:rPr lang="ru-RU" sz="2600" b="0" dirty="0">
                <a:solidFill>
                  <a:schemeClr val="bg1"/>
                </a:solidFill>
                <a:latin typeface="Arial" charset="0"/>
              </a:rPr>
              <a:t>появление </a:t>
            </a:r>
            <a:br>
              <a:rPr lang="ru-RU" sz="2600" b="0" dirty="0">
                <a:solidFill>
                  <a:schemeClr val="bg1"/>
                </a:solidFill>
                <a:latin typeface="Arial" charset="0"/>
              </a:rPr>
            </a:br>
            <a:r>
              <a:rPr lang="ru-RU" sz="2600" b="0" dirty="0">
                <a:solidFill>
                  <a:schemeClr val="bg1"/>
                </a:solidFill>
                <a:latin typeface="Arial" charset="0"/>
              </a:rPr>
              <a:t>у системы свойств, которыми не обладают элементы системы в отдельности.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43063" y="214313"/>
            <a:ext cx="5929312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kern="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Системный эффект</a:t>
            </a:r>
            <a:endParaRPr lang="ru-RU" dirty="0">
              <a:latin typeface="+mn-lt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00063" y="1214438"/>
            <a:ext cx="1000125" cy="100012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355" y="2852936"/>
            <a:ext cx="8171101" cy="355115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2988" y="1052513"/>
            <a:ext cx="7643812" cy="5400675"/>
          </a:xfrm>
        </p:spPr>
        <p:txBody>
          <a:bodyPr/>
          <a:lstStyle/>
          <a:p>
            <a:pPr>
              <a:defRPr/>
            </a:pPr>
            <a:r>
              <a:rPr lang="ru-RU" dirty="0"/>
              <a:t>Стр. 33-36,</a:t>
            </a:r>
          </a:p>
          <a:p>
            <a:pPr>
              <a:defRPr/>
            </a:pPr>
            <a:r>
              <a:rPr lang="ru-RU" dirty="0"/>
              <a:t>Задание: рассматривая объект «телевизор» как систему, выберите из списка элементы этой системы: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dirty="0"/>
              <a:t>свет; звук; электромагнитные волны; электроэнергия; мускульная сила человека; изображение; цвет; пыль; грязь; тепло; холод; регулятор громкости; кнопка включения/выключения; стоимость.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2988" y="188913"/>
            <a:ext cx="7643812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Домашнее задание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5813" y="142875"/>
            <a:ext cx="7643812" cy="63341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kern="0" dirty="0">
                <a:solidFill>
                  <a:srgbClr val="1F497D"/>
                </a:solidFill>
              </a:rPr>
              <a:t>Вопросы и задания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42938" y="785813"/>
            <a:ext cx="8101012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ru-RU" altLang="ru-RU"/>
              <a:t>Приведите примеры материальных, нематериальных и смешанных систем.</a:t>
            </a:r>
          </a:p>
          <a:p>
            <a:pPr eaLnBrk="1" hangingPunct="1">
              <a:buFontTx/>
              <a:buAutoNum type="arabicPeriod"/>
            </a:pPr>
            <a:r>
              <a:rPr lang="ru-RU" altLang="ru-RU"/>
              <a:t>Приведите примеры систем, имеющих одинаковый состав, но разную структуру.</a:t>
            </a:r>
          </a:p>
          <a:p>
            <a:pPr eaLnBrk="1" hangingPunct="1">
              <a:buFontTx/>
              <a:buAutoNum type="arabicPeriod"/>
            </a:pPr>
            <a:r>
              <a:rPr lang="ru-RU" altLang="ru-RU"/>
              <a:t>Назовите компоненты Солнечной системы. Какие из них тоже можно рассматривать, как системы?</a:t>
            </a:r>
          </a:p>
          <a:p>
            <a:pPr eaLnBrk="1" hangingPunct="1">
              <a:buFontTx/>
              <a:buAutoNum type="arabicPeriod"/>
            </a:pPr>
            <a:r>
              <a:rPr lang="ru-RU" altLang="ru-RU"/>
              <a:t>В чем суть системного подхода?</a:t>
            </a:r>
          </a:p>
          <a:p>
            <a:pPr eaLnBrk="1" hangingPunct="1">
              <a:buFontTx/>
              <a:buAutoNum type="arabicPeriod"/>
            </a:pPr>
            <a:r>
              <a:rPr lang="ru-RU" altLang="ru-RU"/>
              <a:t>В чем суть системного эффекта?</a:t>
            </a:r>
          </a:p>
        </p:txBody>
      </p:sp>
      <p:sp>
        <p:nvSpPr>
          <p:cNvPr id="5" name="Овал 4"/>
          <p:cNvSpPr/>
          <p:nvPr/>
        </p:nvSpPr>
        <p:spPr>
          <a:xfrm>
            <a:off x="8001000" y="71438"/>
            <a:ext cx="1000125" cy="1000125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2988" y="142875"/>
            <a:ext cx="7643812" cy="63341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/>
              <a:t>Самое главное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47700" y="1052513"/>
            <a:ext cx="8496300" cy="50403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b="1" i="1" dirty="0">
                <a:latin typeface="+mn-lt"/>
              </a:rPr>
              <a:t>Система</a:t>
            </a:r>
            <a:r>
              <a:rPr lang="ru-RU" sz="3200" dirty="0">
                <a:latin typeface="+mn-lt"/>
              </a:rPr>
              <a:t> - это целое, состоящее из частей, взаимосвязанных между собой.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>
                <a:latin typeface="+mn-lt"/>
              </a:rPr>
              <a:t>Части, образующие систему, - это элементы системы.</a:t>
            </a:r>
          </a:p>
          <a:p>
            <a:pPr marL="342900" indent="-342900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b="1" i="1" dirty="0">
                <a:latin typeface="+mn-lt"/>
              </a:rPr>
              <a:t>Структура</a:t>
            </a:r>
            <a:r>
              <a:rPr lang="ru-RU" sz="3200" dirty="0">
                <a:latin typeface="+mn-lt"/>
              </a:rPr>
              <a:t> - это порядок объединения элементов, составляющих систему.</a:t>
            </a:r>
            <a:br>
              <a:rPr lang="ru-RU" sz="3200" dirty="0">
                <a:latin typeface="+mn-lt"/>
              </a:rPr>
            </a:br>
            <a:r>
              <a:rPr lang="ru-RU" sz="3200" dirty="0">
                <a:latin typeface="+mn-lt"/>
              </a:rPr>
              <a:t>Состав и структуру системы описывает схема состава.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dirty="0">
              <a:solidFill>
                <a:schemeClr val="hlink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2988" y="188913"/>
            <a:ext cx="7643812" cy="6334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/>
              <a:t>Самое главное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47700" y="1428750"/>
            <a:ext cx="8496300" cy="39481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b="1" i="1" dirty="0"/>
              <a:t>Системный подход</a:t>
            </a:r>
            <a:r>
              <a:rPr lang="ru-RU" sz="3200" dirty="0"/>
              <a:t> - рассмотрение составных частей сложного объекта  в их взаимодействии и взаимовлиянии.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>
                <a:latin typeface="+mn-lt"/>
              </a:rPr>
              <a:t>Всякая система приобретает новые качества, которыми не обладал ни один из её элементов в отдельности </a:t>
            </a:r>
            <a:br>
              <a:rPr lang="ru-RU" sz="3200" dirty="0">
                <a:latin typeface="+mn-lt"/>
              </a:rPr>
            </a:br>
            <a:r>
              <a:rPr lang="ru-RU" sz="3200" dirty="0">
                <a:latin typeface="+mn-lt"/>
              </a:rPr>
              <a:t>(свойство </a:t>
            </a:r>
            <a:r>
              <a:rPr lang="ru-RU" sz="3200" b="1" i="1" dirty="0">
                <a:latin typeface="+mn-lt"/>
              </a:rPr>
              <a:t>системного эффекта</a:t>
            </a:r>
            <a:r>
              <a:rPr lang="ru-RU" sz="3200" dirty="0">
                <a:latin typeface="+mn-lt"/>
              </a:rPr>
              <a:t>).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7643812" cy="6334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kern="0" dirty="0">
                <a:solidFill>
                  <a:srgbClr val="1F497D"/>
                </a:solidFill>
              </a:rPr>
              <a:t>Давайте обсудим</a:t>
            </a:r>
          </a:p>
        </p:txBody>
      </p:sp>
      <p:sp>
        <p:nvSpPr>
          <p:cNvPr id="7" name="Овал 6"/>
          <p:cNvSpPr/>
          <p:nvPr/>
        </p:nvSpPr>
        <p:spPr>
          <a:xfrm>
            <a:off x="8001000" y="71438"/>
            <a:ext cx="1000125" cy="1000125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1196752"/>
            <a:ext cx="8192332" cy="50405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42938" y="5418138"/>
            <a:ext cx="8286750" cy="1225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ctr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Состояние сложного объекта определяется не только его признаками, но и состоянием объектов-частей. 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755650" y="71438"/>
            <a:ext cx="83883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4400" b="1" kern="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Сложные объекты</a:t>
            </a:r>
          </a:p>
        </p:txBody>
      </p:sp>
      <p:sp>
        <p:nvSpPr>
          <p:cNvPr id="7177" name="AutoShape 22" descr="http://i53.fastpic.ru/big/2013/0201/94/6c88600e527ec1d8f174c99ac7c4a094.jpg"/>
          <p:cNvSpPr>
            <a:spLocks noChangeAspect="1" noChangeArrowheads="1"/>
          </p:cNvSpPr>
          <p:nvPr/>
        </p:nvSpPr>
        <p:spPr bwMode="auto">
          <a:xfrm>
            <a:off x="63500" y="-136525"/>
            <a:ext cx="531495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7178" name="AutoShape 24" descr="http://i53.fastpic.ru/big/2013/0201/94/6c88600e527ec1d8f174c99ac7c4a094.jpg"/>
          <p:cNvSpPr>
            <a:spLocks noChangeAspect="1" noChangeArrowheads="1"/>
          </p:cNvSpPr>
          <p:nvPr/>
        </p:nvSpPr>
        <p:spPr bwMode="auto">
          <a:xfrm>
            <a:off x="63500" y="-136525"/>
            <a:ext cx="531495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788" y="1247373"/>
            <a:ext cx="6877050" cy="36099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1625" y="785813"/>
            <a:ext cx="7000875" cy="128587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800" b="1" u="sng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Системный подход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рассмотрение составных частей сложного объекта  </a:t>
            </a:r>
            <a:b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их взаимодействии и взаимовлиянии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55650" y="71438"/>
            <a:ext cx="83883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4000" b="1" kern="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Системный подход</a:t>
            </a:r>
          </a:p>
        </p:txBody>
      </p:sp>
      <p:sp>
        <p:nvSpPr>
          <p:cNvPr id="10" name="Овал 9"/>
          <p:cNvSpPr/>
          <p:nvPr/>
        </p:nvSpPr>
        <p:spPr>
          <a:xfrm>
            <a:off x="500063" y="857250"/>
            <a:ext cx="1000125" cy="100012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339" y="2420888"/>
            <a:ext cx="7369085" cy="401853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755650" y="71438"/>
            <a:ext cx="83883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4000" b="1" kern="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Система «Банковский мостик»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49" y="1124744"/>
            <a:ext cx="8307255" cy="453650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755650" y="71438"/>
            <a:ext cx="83883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4000" b="1" kern="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Разнообразие систем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124744"/>
            <a:ext cx="7629660" cy="490324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85750"/>
            <a:ext cx="7786688" cy="10080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kern="0" dirty="0">
                <a:solidFill>
                  <a:srgbClr val="1F497D"/>
                </a:solidFill>
              </a:rPr>
              <a:t>Нематериальные системы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644" y="1196753"/>
            <a:ext cx="8820741" cy="566124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714375" y="142875"/>
            <a:ext cx="8429625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kern="0" dirty="0">
                <a:solidFill>
                  <a:srgbClr val="1F497D"/>
                </a:solidFill>
              </a:rPr>
              <a:t>Материальные </a:t>
            </a:r>
            <a:br>
              <a:rPr lang="ru-RU" kern="0" dirty="0">
                <a:solidFill>
                  <a:srgbClr val="1F497D"/>
                </a:solidFill>
              </a:rPr>
            </a:br>
            <a:r>
              <a:rPr lang="ru-RU" kern="0" dirty="0">
                <a:solidFill>
                  <a:srgbClr val="1F497D"/>
                </a:solidFill>
              </a:rPr>
              <a:t>природные системы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1700808"/>
            <a:ext cx="6838950" cy="42481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1042988" y="142875"/>
            <a:ext cx="7643812" cy="11525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kern="0" dirty="0">
                <a:solidFill>
                  <a:srgbClr val="1F497D"/>
                </a:solidFill>
              </a:rPr>
              <a:t>Материальные </a:t>
            </a:r>
            <a:br>
              <a:rPr lang="ru-RU" kern="0" dirty="0">
                <a:solidFill>
                  <a:srgbClr val="1F497D"/>
                </a:solidFill>
              </a:rPr>
            </a:br>
            <a:r>
              <a:rPr lang="ru-RU" kern="0" dirty="0">
                <a:solidFill>
                  <a:srgbClr val="1F497D"/>
                </a:solidFill>
              </a:rPr>
              <a:t>технические системы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1628800"/>
            <a:ext cx="7920880" cy="468763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Rectangle 9"/>
          <p:cNvSpPr>
            <a:spLocks noGrp="1" noChangeArrowheads="1"/>
          </p:cNvSpPr>
          <p:nvPr>
            <p:ph type="title"/>
          </p:nvPr>
        </p:nvSpPr>
        <p:spPr>
          <a:xfrm>
            <a:off x="1331913" y="0"/>
            <a:ext cx="7126287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kern="0" dirty="0">
                <a:solidFill>
                  <a:srgbClr val="1F497D"/>
                </a:solidFill>
              </a:rPr>
              <a:t>Смешанные системы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1142999"/>
            <a:ext cx="7486600" cy="530695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31859B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638</TotalTime>
  <Words>256</Words>
  <Application>Microsoft Office PowerPoint</Application>
  <PresentationFormat>Экран (4:3)</PresentationFormat>
  <Paragraphs>48</Paragraphs>
  <Slides>18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Georgia</vt:lpstr>
      <vt:lpstr>Times New Roman</vt:lpstr>
      <vt:lpstr>Тема Office</vt:lpstr>
      <vt:lpstr>СИСТЕМЫ  ОБЪЕКТОВ</vt:lpstr>
      <vt:lpstr>Презентация PowerPoint</vt:lpstr>
      <vt:lpstr>Презентация PowerPoint</vt:lpstr>
      <vt:lpstr>Презентация PowerPoint</vt:lpstr>
      <vt:lpstr>Презентация PowerPoint</vt:lpstr>
      <vt:lpstr>Нематериальные системы</vt:lpstr>
      <vt:lpstr>Материальные  природные системы</vt:lpstr>
      <vt:lpstr>Материальные  технические системы</vt:lpstr>
      <vt:lpstr>Смешанные системы</vt:lpstr>
      <vt:lpstr>Состав и структура системы</vt:lpstr>
      <vt:lpstr>Схема состава</vt:lpstr>
      <vt:lpstr>Система «Парк»</vt:lpstr>
      <vt:lpstr>Системный эффект - появление  у системы свойств, которыми не обладают элементы системы в отдельности.</vt:lpstr>
      <vt:lpstr>Домашнее задание</vt:lpstr>
      <vt:lpstr>Вопросы и задания</vt:lpstr>
      <vt:lpstr>Самое главное</vt:lpstr>
      <vt:lpstr>Самое главное</vt:lpstr>
      <vt:lpstr>Давайте обсудим</vt:lpstr>
    </vt:vector>
  </TitlesOfParts>
  <Company>ФИРО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Босова Людмила Леонидовна</dc:creator>
  <cp:lastModifiedBy>User</cp:lastModifiedBy>
  <cp:revision>47</cp:revision>
  <dcterms:created xsi:type="dcterms:W3CDTF">2011-09-19T18:11:49Z</dcterms:created>
  <dcterms:modified xsi:type="dcterms:W3CDTF">2017-01-14T11:28:14Z</dcterms:modified>
</cp:coreProperties>
</file>