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262" r:id="rId3"/>
    <p:sldId id="264" r:id="rId4"/>
    <p:sldId id="265" r:id="rId5"/>
    <p:sldId id="266" r:id="rId6"/>
    <p:sldId id="267" r:id="rId7"/>
    <p:sldId id="268" r:id="rId8"/>
    <p:sldId id="286" r:id="rId9"/>
    <p:sldId id="287" r:id="rId10"/>
    <p:sldId id="271" r:id="rId11"/>
    <p:sldId id="279" r:id="rId12"/>
    <p:sldId id="280" r:id="rId13"/>
    <p:sldId id="273" r:id="rId14"/>
    <p:sldId id="281" r:id="rId15"/>
    <p:sldId id="282" r:id="rId16"/>
    <p:sldId id="283" r:id="rId17"/>
    <p:sldId id="285" r:id="rId18"/>
    <p:sldId id="274" r:id="rId19"/>
    <p:sldId id="275" r:id="rId20"/>
    <p:sldId id="260" r:id="rId21"/>
    <p:sldId id="276" r:id="rId22"/>
    <p:sldId id="288" r:id="rId23"/>
    <p:sldId id="278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33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5D9EE8-6BDD-4F92-82C2-270A73C7847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7B0C3A-710D-4955-AB97-89FE566BF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22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6AB612-938D-4EF4-B778-0E01ED3E9105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4F409-B416-4D82-AA29-FDA62AA917ED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26483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4E8B-73C5-427C-849A-BF57C0671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662544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08EF-127F-4169-B27D-5513000D9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08000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0926320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54876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B1F8-A428-4D64-B86F-23E40EDA6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102071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F7B5-17D7-46A3-B1E8-010E556FB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571872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3D62-8180-4092-990F-E5863818E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968512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2E95-4D27-484E-8E93-24C088768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96972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104C-DE0F-4458-A9BD-91AE9CB41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15142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949B-C0D4-44D9-BE54-A93E30E24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943310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79369B-7A93-4858-B56D-CE8EF62763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124075" y="2492375"/>
            <a:ext cx="6405563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Файлы и папки.</a:t>
            </a:r>
            <a:br>
              <a:rPr lang="ru-RU" sz="4800" dirty="0"/>
            </a:br>
            <a:r>
              <a:rPr lang="ru-RU" sz="4800" dirty="0"/>
              <a:t>Размер файла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1571625"/>
            <a:ext cx="7215188" cy="451643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давать файлу имя, которое не поясняет его содержание;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сохранять файл в той папке, где его потом будет трудно найти;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удалять файл, точно не выяснив, обязательно ли это следует делать;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удалять или перемещать файлы, находящиеся в папках прикладных </a:t>
            </a:r>
            <a:br>
              <a:rPr lang="ru-RU" sz="2400" dirty="0"/>
            </a:br>
            <a:r>
              <a:rPr lang="ru-RU" sz="2400" dirty="0"/>
              <a:t>программ – это может привести </a:t>
            </a:r>
            <a:br>
              <a:rPr lang="ru-RU" sz="2400" dirty="0"/>
            </a:br>
            <a:r>
              <a:rPr lang="ru-RU" sz="2400" dirty="0"/>
              <a:t>к тому, что программы перестанут </a:t>
            </a:r>
            <a:br>
              <a:rPr lang="ru-RU" sz="2400" dirty="0"/>
            </a:br>
            <a:r>
              <a:rPr lang="ru-RU" sz="2400" dirty="0"/>
              <a:t>работать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214438" y="0"/>
            <a:ext cx="6754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При работе с файлами </a:t>
            </a:r>
            <a:b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</a:br>
            <a:r>
              <a:rPr lang="ru-RU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не следует:</a:t>
            </a:r>
          </a:p>
        </p:txBody>
      </p:sp>
      <p:sp>
        <p:nvSpPr>
          <p:cNvPr id="8" name="Овал 7"/>
          <p:cNvSpPr/>
          <p:nvPr/>
        </p:nvSpPr>
        <p:spPr>
          <a:xfrm>
            <a:off x="500063" y="1571625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!</a:t>
            </a:r>
          </a:p>
        </p:txBody>
      </p:sp>
      <p:pic>
        <p:nvPicPr>
          <p:cNvPr id="16389" name="Picture 10" descr="http://www.koipkro.kostroma.ru/galich/school3/eu/so/DocLib/_w/%D0%92%D0%BE%D0%BF%D1%80%D0%BE%D1%81_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00500"/>
            <a:ext cx="20986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85788" y="-903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65138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2" name="Rectangle 20"/>
          <p:cNvSpPr>
            <a:spLocks noChangeArrowheads="1"/>
          </p:cNvSpPr>
          <p:nvPr/>
        </p:nvSpPr>
        <p:spPr bwMode="auto">
          <a:xfrm>
            <a:off x="0" y="2378075"/>
            <a:ext cx="9144000" cy="0"/>
          </a:xfrm>
          <a:prstGeom prst="rect">
            <a:avLst/>
          </a:prstGeom>
          <a:solidFill>
            <a:srgbClr val="FFF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3" name="Rectangle 43"/>
          <p:cNvSpPr>
            <a:spLocks noChangeArrowheads="1"/>
          </p:cNvSpPr>
          <p:nvPr/>
        </p:nvSpPr>
        <p:spPr bwMode="auto">
          <a:xfrm>
            <a:off x="0" y="2992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4" name="Rectangle 61"/>
          <p:cNvSpPr>
            <a:spLocks noChangeArrowheads="1"/>
          </p:cNvSpPr>
          <p:nvPr/>
        </p:nvSpPr>
        <p:spPr bwMode="auto">
          <a:xfrm>
            <a:off x="434975" y="549275"/>
            <a:ext cx="5160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85813" y="8096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Приборы для измерения</a:t>
            </a:r>
          </a:p>
        </p:txBody>
      </p:sp>
      <p:grpSp>
        <p:nvGrpSpPr>
          <p:cNvPr id="17416" name="Группа 1"/>
          <p:cNvGrpSpPr>
            <a:grpSpLocks/>
          </p:cNvGrpSpPr>
          <p:nvPr/>
        </p:nvGrpSpPr>
        <p:grpSpPr bwMode="auto">
          <a:xfrm>
            <a:off x="1095375" y="1071563"/>
            <a:ext cx="8077200" cy="5357812"/>
            <a:chOff x="1095375" y="1071563"/>
            <a:chExt cx="8077200" cy="5357812"/>
          </a:xfrm>
        </p:grpSpPr>
        <p:sp>
          <p:nvSpPr>
            <p:cNvPr id="131135" name="Text Box 63"/>
            <p:cNvSpPr txBox="1">
              <a:spLocks noChangeArrowheads="1"/>
            </p:cNvSpPr>
            <p:nvPr/>
          </p:nvSpPr>
          <p:spPr bwMode="auto">
            <a:xfrm>
              <a:off x="2095500" y="3262313"/>
              <a:ext cx="21193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Время</a:t>
              </a:r>
            </a:p>
          </p:txBody>
        </p:sp>
        <p:sp>
          <p:nvSpPr>
            <p:cNvPr id="131136" name="Text Box 64"/>
            <p:cNvSpPr txBox="1">
              <a:spLocks noChangeArrowheads="1"/>
            </p:cNvSpPr>
            <p:nvPr/>
          </p:nvSpPr>
          <p:spPr bwMode="auto">
            <a:xfrm>
              <a:off x="6188075" y="3286125"/>
              <a:ext cx="1741488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Длина</a:t>
              </a:r>
            </a:p>
          </p:txBody>
        </p:sp>
        <p:sp>
          <p:nvSpPr>
            <p:cNvPr id="131137" name="Text Box 65"/>
            <p:cNvSpPr txBox="1">
              <a:spLocks noChangeArrowheads="1"/>
            </p:cNvSpPr>
            <p:nvPr/>
          </p:nvSpPr>
          <p:spPr bwMode="auto">
            <a:xfrm>
              <a:off x="6081713" y="5905500"/>
              <a:ext cx="213360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Угол</a:t>
              </a:r>
            </a:p>
          </p:txBody>
        </p:sp>
        <p:sp>
          <p:nvSpPr>
            <p:cNvPr id="131138" name="Text Box 66"/>
            <p:cNvSpPr txBox="1">
              <a:spLocks noChangeArrowheads="1"/>
            </p:cNvSpPr>
            <p:nvPr/>
          </p:nvSpPr>
          <p:spPr bwMode="auto">
            <a:xfrm>
              <a:off x="3214688" y="5905500"/>
              <a:ext cx="871537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Вес</a:t>
              </a:r>
            </a:p>
          </p:txBody>
        </p:sp>
        <p:pic>
          <p:nvPicPr>
            <p:cNvPr id="17421" name="Picture 2" descr="http://mnevsegdavezet.ru/wp-content/uploads/2013/05/mnevezet_4asi_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1071563"/>
              <a:ext cx="2830513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4" descr="http://burocratos.ru/images/146027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29"/>
            <a:stretch>
              <a:fillRect/>
            </a:stretch>
          </p:blipFill>
          <p:spPr bwMode="auto">
            <a:xfrm>
              <a:off x="5286375" y="4000500"/>
              <a:ext cx="38862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6" descr="http://biospribor.ru/UserFiles/Image/Giri_dlya_vesov/8297_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8" y="3929063"/>
              <a:ext cx="1957387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0" descr="http://www.kalibr-msk.ru/uploaded/big/33/3342_big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663" y="1071563"/>
              <a:ext cx="286702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214438"/>
            <a:ext cx="955675" cy="203041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Бит и байт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881063" y="3887788"/>
          <a:ext cx="7916862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тография Photo Editor" r:id="rId5" imgW="9469172" imgH="2400635" progId="">
                  <p:embed/>
                </p:oleObj>
              </mc:Choice>
              <mc:Fallback>
                <p:oleObj name="Фотография Photo Editor" r:id="rId5" imgW="9469172" imgH="24006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887788"/>
                        <a:ext cx="7916862" cy="200818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143125" y="1214438"/>
            <a:ext cx="5286375" cy="20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Единицами измерения информации являются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биты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(0 и 1) и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байты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 байт – это 8 битов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1214438"/>
            <a:ext cx="1131887" cy="203041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Память компьютера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8325" y="1296988"/>
            <a:ext cx="736600" cy="69056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9460" name="Группа 1"/>
          <p:cNvGrpSpPr>
            <a:grpSpLocks/>
          </p:cNvGrpSpPr>
          <p:nvPr/>
        </p:nvGrpSpPr>
        <p:grpSpPr bwMode="auto">
          <a:xfrm>
            <a:off x="1285875" y="914400"/>
            <a:ext cx="2571750" cy="476250"/>
            <a:chOff x="1285875" y="914400"/>
            <a:chExt cx="2571750" cy="476250"/>
          </a:xfrm>
        </p:grpSpPr>
        <p:sp>
          <p:nvSpPr>
            <p:cNvPr id="13" name="TextBox 12"/>
            <p:cNvSpPr txBox="1"/>
            <p:nvPr/>
          </p:nvSpPr>
          <p:spPr>
            <a:xfrm>
              <a:off x="1285875" y="928688"/>
              <a:ext cx="9366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БИТ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flipV="1">
              <a:off x="2143125" y="1073150"/>
              <a:ext cx="920750" cy="85725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Левая фигурная скобка 20"/>
            <p:cNvSpPr/>
            <p:nvPr/>
          </p:nvSpPr>
          <p:spPr>
            <a:xfrm rot="5400000" flipV="1">
              <a:off x="3336925" y="693738"/>
              <a:ext cx="300038" cy="741362"/>
            </a:xfrm>
            <a:prstGeom prst="leftBrace">
              <a:avLst>
                <a:gd name="adj1" fmla="val 26218"/>
                <a:gd name="adj2" fmla="val 5126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143000" y="2071688"/>
            <a:ext cx="7286625" cy="604837"/>
            <a:chOff x="1143000" y="2071688"/>
            <a:chExt cx="7286625" cy="604837"/>
          </a:xfrm>
        </p:grpSpPr>
        <p:sp>
          <p:nvSpPr>
            <p:cNvPr id="14" name="TextBox 13"/>
            <p:cNvSpPr txBox="1"/>
            <p:nvPr/>
          </p:nvSpPr>
          <p:spPr>
            <a:xfrm>
              <a:off x="1143000" y="2214563"/>
              <a:ext cx="1420813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БАЙТ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V="1">
              <a:off x="2357438" y="2286000"/>
              <a:ext cx="1512887" cy="3603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Левая фигурная скобка 21"/>
            <p:cNvSpPr/>
            <p:nvPr/>
          </p:nvSpPr>
          <p:spPr>
            <a:xfrm rot="16200000">
              <a:off x="5213351" y="-784225"/>
              <a:ext cx="360362" cy="6072187"/>
            </a:xfrm>
            <a:prstGeom prst="leftBrace">
              <a:avLst>
                <a:gd name="adj1" fmla="val 26218"/>
                <a:gd name="adj2" fmla="val 5288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938" y="5786438"/>
            <a:ext cx="8215312" cy="830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Память компьютера удобно представить в виде листа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клетку, где каждая «клетка» называется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битом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9938" name="Picture 2" descr="http://www.relef.ru/data/catalog/products/082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928938"/>
            <a:ext cx="2214563" cy="269716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4" descr="http://www.jufaka.com/_sales/100100000010351.jpg"/>
          <p:cNvPicPr>
            <a:picLocks noChangeAspect="1" noChangeArrowheads="1"/>
          </p:cNvPicPr>
          <p:nvPr/>
        </p:nvPicPr>
        <p:blipFill>
          <a:blip r:embed="rId4"/>
          <a:srcRect t="24699"/>
          <a:stretch>
            <a:fillRect/>
          </a:stretch>
        </p:blipFill>
        <p:spPr bwMode="auto">
          <a:xfrm>
            <a:off x="4357688" y="2928938"/>
            <a:ext cx="4127500" cy="269716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333652" y="1285860"/>
          <a:ext cx="6096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349361" y="1287886"/>
          <a:ext cx="6078828" cy="712353"/>
        </p:xfrm>
        <a:graphic>
          <a:graphicData uri="http://schemas.openxmlformats.org/drawingml/2006/table">
            <a:tbl>
              <a:tblPr/>
              <a:tblGrid>
                <a:gridCol w="6078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2353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4295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Соотношение единиц</a:t>
            </a:r>
          </a:p>
        </p:txBody>
      </p:sp>
      <p:sp>
        <p:nvSpPr>
          <p:cNvPr id="133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375" y="1714500"/>
            <a:ext cx="8215313" cy="414337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indent="17463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rgbClr val="003399"/>
                </a:solidFill>
              </a:rPr>
              <a:t>1 байт = 8 битов</a:t>
            </a:r>
          </a:p>
          <a:p>
            <a:pPr indent="17463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rgbClr val="003399"/>
                </a:solidFill>
              </a:rPr>
              <a:t>1 Кб (килобайт) = 1024 байтов</a:t>
            </a:r>
          </a:p>
          <a:p>
            <a:pPr indent="17463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rgbClr val="003399"/>
                </a:solidFill>
              </a:rPr>
              <a:t>1 Мб (мегабайт) = 1024 Кб</a:t>
            </a:r>
          </a:p>
          <a:p>
            <a:pPr indent="17463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rgbClr val="003399"/>
                </a:solidFill>
              </a:rPr>
              <a:t>1 Гб (гигабайт) = 1024 Мб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1438"/>
            <a:ext cx="7643813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Байты и килобайты</a:t>
            </a:r>
          </a:p>
        </p:txBody>
      </p:sp>
      <p:grpSp>
        <p:nvGrpSpPr>
          <p:cNvPr id="21507" name="Группа 1"/>
          <p:cNvGrpSpPr>
            <a:grpSpLocks/>
          </p:cNvGrpSpPr>
          <p:nvPr/>
        </p:nvGrpSpPr>
        <p:grpSpPr bwMode="auto">
          <a:xfrm>
            <a:off x="714375" y="1285875"/>
            <a:ext cx="8143875" cy="4649788"/>
            <a:chOff x="714375" y="1285875"/>
            <a:chExt cx="8143875" cy="4649788"/>
          </a:xfrm>
        </p:grpSpPr>
        <p:sp>
          <p:nvSpPr>
            <p:cNvPr id="135171" name="AutoShape 3"/>
            <p:cNvSpPr>
              <a:spLocks noChangeArrowheads="1"/>
            </p:cNvSpPr>
            <p:nvPr/>
          </p:nvSpPr>
          <p:spPr bwMode="auto">
            <a:xfrm>
              <a:off x="714375" y="1285875"/>
              <a:ext cx="4643438" cy="2571750"/>
            </a:xfrm>
            <a:prstGeom prst="foldedCorner">
              <a:avLst>
                <a:gd name="adj" fmla="val 2549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Слово «</a:t>
              </a:r>
              <a:r>
                <a:rPr lang="ru-RU" sz="2800" b="1" i="1" dirty="0">
                  <a:solidFill>
                    <a:schemeClr val="tx2">
                      <a:lumMod val="75000"/>
                    </a:schemeClr>
                  </a:solidFill>
                </a:rPr>
                <a:t>ИНФОРМАТИКА</a:t>
              </a: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» </a:t>
              </a:r>
              <a:b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состоит из </a:t>
              </a:r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11</a:t>
              </a: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 символов, </a:t>
              </a:r>
              <a:b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для хранения каждого </a:t>
              </a:r>
              <a:b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из которых требуется </a:t>
              </a:r>
              <a:b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r>
                <a:rPr lang="ru-RU" sz="2800" dirty="0">
                  <a:solidFill>
                    <a:schemeClr val="tx2">
                      <a:lumMod val="75000"/>
                    </a:schemeClr>
                  </a:solidFill>
                </a:rPr>
                <a:t> битов памяти</a:t>
              </a:r>
            </a:p>
          </p:txBody>
        </p:sp>
        <p:sp>
          <p:nvSpPr>
            <p:cNvPr id="135172" name="Text Box 4"/>
            <p:cNvSpPr txBox="1">
              <a:spLocks noChangeArrowheads="1"/>
            </p:cNvSpPr>
            <p:nvPr/>
          </p:nvSpPr>
          <p:spPr bwMode="auto">
            <a:xfrm>
              <a:off x="714375" y="4857750"/>
              <a:ext cx="4572000" cy="584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88 битов = 11 байтов</a:t>
              </a:r>
            </a:p>
          </p:txBody>
        </p:sp>
        <p:sp>
          <p:nvSpPr>
            <p:cNvPr id="135174" name="Text Box 6"/>
            <p:cNvSpPr txBox="1">
              <a:spLocks noChangeArrowheads="1"/>
            </p:cNvSpPr>
            <p:nvPr/>
          </p:nvSpPr>
          <p:spPr bwMode="auto">
            <a:xfrm>
              <a:off x="6483350" y="4857750"/>
              <a:ext cx="2374900" cy="10779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Примерно </a:t>
              </a:r>
              <a:br>
                <a:rPr lang="ru-RU" sz="3200" b="1" dirty="0">
                  <a:solidFill>
                    <a:schemeClr val="tx2"/>
                  </a:solidFill>
                </a:rPr>
              </a:br>
              <a:r>
                <a:rPr lang="ru-RU" sz="3200" b="1" dirty="0">
                  <a:solidFill>
                    <a:schemeClr val="tx2"/>
                  </a:solidFill>
                </a:rPr>
                <a:t>400 Кбайт</a:t>
              </a:r>
            </a:p>
          </p:txBody>
        </p:sp>
        <p:pic>
          <p:nvPicPr>
            <p:cNvPr id="10" name="Picture 2" descr="Информатика : учебник для 6 класс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0813" y="1285875"/>
              <a:ext cx="2314575" cy="33337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512" name="Прямоугольник 7"/>
            <p:cNvSpPr>
              <a:spLocks noChangeArrowheads="1"/>
            </p:cNvSpPr>
            <p:nvPr/>
          </p:nvSpPr>
          <p:spPr bwMode="auto">
            <a:xfrm>
              <a:off x="714375" y="4000500"/>
              <a:ext cx="4572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000" b="1">
                  <a:solidFill>
                    <a:srgbClr val="003399"/>
                  </a:solidFill>
                </a:rPr>
                <a:t>ИНФОРМАТИКА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1438"/>
            <a:ext cx="7643813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Гигабайты</a:t>
            </a:r>
          </a:p>
        </p:txBody>
      </p:sp>
      <p:sp>
        <p:nvSpPr>
          <p:cNvPr id="22531" name="Rectangle 41"/>
          <p:cNvSpPr>
            <a:spLocks noChangeArrowheads="1"/>
          </p:cNvSpPr>
          <p:nvPr/>
        </p:nvSpPr>
        <p:spPr bwMode="auto">
          <a:xfrm>
            <a:off x="-3065463" y="30670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36240" name="Picture 48" descr="жесткий диск SATA MAXTOR 6B160M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1071563"/>
            <a:ext cx="2655887" cy="23256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533" name="Text Box 51"/>
          <p:cNvSpPr txBox="1">
            <a:spLocks noChangeArrowheads="1"/>
          </p:cNvSpPr>
          <p:nvPr/>
        </p:nvSpPr>
        <p:spPr bwMode="auto">
          <a:xfrm>
            <a:off x="5602288" y="3425825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2534" name="Группа 1"/>
          <p:cNvGrpSpPr>
            <a:grpSpLocks/>
          </p:cNvGrpSpPr>
          <p:nvPr/>
        </p:nvGrpSpPr>
        <p:grpSpPr bwMode="auto">
          <a:xfrm>
            <a:off x="1377950" y="1214438"/>
            <a:ext cx="3929063" cy="4286250"/>
            <a:chOff x="1377950" y="1214438"/>
            <a:chExt cx="3929063" cy="4286250"/>
          </a:xfrm>
        </p:grpSpPr>
        <p:sp>
          <p:nvSpPr>
            <p:cNvPr id="22540" name="Text Box 8"/>
            <p:cNvSpPr txBox="1">
              <a:spLocks noChangeArrowheads="1"/>
            </p:cNvSpPr>
            <p:nvPr/>
          </p:nvSpPr>
          <p:spPr bwMode="auto">
            <a:xfrm>
              <a:off x="1449388" y="5038725"/>
              <a:ext cx="29083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chemeClr val="tx2"/>
                  </a:solidFill>
                </a:rPr>
                <a:t>160 ГБ, 200 ГБ,  …</a:t>
              </a:r>
            </a:p>
          </p:txBody>
        </p:sp>
        <p:sp>
          <p:nvSpPr>
            <p:cNvPr id="22541" name="Text Box 50"/>
            <p:cNvSpPr txBox="1">
              <a:spLocks noChangeArrowheads="1"/>
            </p:cNvSpPr>
            <p:nvPr/>
          </p:nvSpPr>
          <p:spPr bwMode="auto">
            <a:xfrm>
              <a:off x="1377950" y="4467225"/>
              <a:ext cx="2786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chemeClr val="tx2"/>
                  </a:solidFill>
                </a:rPr>
                <a:t>Жёсткий</a:t>
              </a:r>
              <a:r>
                <a:rPr lang="ru-RU" altLang="ru-RU" sz="1800" b="1">
                  <a:solidFill>
                    <a:schemeClr val="tx2"/>
                  </a:solidFill>
                </a:rPr>
                <a:t> </a:t>
              </a:r>
              <a:r>
                <a:rPr lang="ru-RU" altLang="ru-RU" sz="2400" b="1">
                  <a:solidFill>
                    <a:schemeClr val="tx2"/>
                  </a:solidFill>
                </a:rPr>
                <a:t>диск</a:t>
              </a:r>
            </a:p>
          </p:txBody>
        </p:sp>
        <p:pic>
          <p:nvPicPr>
            <p:cNvPr id="22542" name="Picture 2" descr="http://i50.beon.ru/80/33/363380/43/25232443/ImagemBNd7y5toP_full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214438"/>
              <a:ext cx="3735388" cy="315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5" name="Группа 2"/>
          <p:cNvGrpSpPr>
            <a:grpSpLocks/>
          </p:cNvGrpSpPr>
          <p:nvPr/>
        </p:nvGrpSpPr>
        <p:grpSpPr bwMode="auto">
          <a:xfrm>
            <a:off x="5357813" y="1357313"/>
            <a:ext cx="3500437" cy="5033962"/>
            <a:chOff x="5357813" y="1357313"/>
            <a:chExt cx="3500437" cy="5033962"/>
          </a:xfrm>
        </p:grpSpPr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5467350" y="5929313"/>
              <a:ext cx="33909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chemeClr val="tx2"/>
                  </a:solidFill>
                </a:rPr>
                <a:t>4 ГБ, 8 ГБ, 16 ГБ , …</a:t>
              </a:r>
            </a:p>
          </p:txBody>
        </p:sp>
        <p:sp>
          <p:nvSpPr>
            <p:cNvPr id="22537" name="Text Box 52"/>
            <p:cNvSpPr txBox="1">
              <a:spLocks noChangeArrowheads="1"/>
            </p:cNvSpPr>
            <p:nvPr/>
          </p:nvSpPr>
          <p:spPr bwMode="auto">
            <a:xfrm>
              <a:off x="6000750" y="5429250"/>
              <a:ext cx="2279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>
                  <a:solidFill>
                    <a:schemeClr val="tx2"/>
                  </a:solidFill>
                </a:rPr>
                <a:t>Flash-</a:t>
              </a:r>
              <a:r>
                <a:rPr lang="ru-RU" altLang="ru-RU" sz="2400" b="1">
                  <a:solidFill>
                    <a:schemeClr val="tx2"/>
                  </a:solidFill>
                </a:rPr>
                <a:t>память</a:t>
              </a:r>
            </a:p>
          </p:txBody>
        </p:sp>
        <p:pic>
          <p:nvPicPr>
            <p:cNvPr id="22538" name="Picture 6" descr="http://mediasubs.ru/group/uploads/mi/mir-iskusstva-tvorchestva-i-krasotyi/image2/Q1MTg2NDV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3214688"/>
              <a:ext cx="3371850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4" descr="http://pprint.spb.ru/userfiles/catalog/5397_48_bi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1357313"/>
              <a:ext cx="3246438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D:\Личные_документы\Елена\КАРТИНКИ\диск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71750"/>
            <a:ext cx="19637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Это интересно</a:t>
            </a:r>
          </a:p>
        </p:txBody>
      </p:sp>
      <p:sp>
        <p:nvSpPr>
          <p:cNvPr id="24580" name="Rectangle 27"/>
          <p:cNvSpPr>
            <a:spLocks noChangeArrowheads="1"/>
          </p:cNvSpPr>
          <p:nvPr/>
        </p:nvSpPr>
        <p:spPr bwMode="auto">
          <a:xfrm>
            <a:off x="3946525" y="2697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1" name="Rectangle 28"/>
          <p:cNvSpPr>
            <a:spLocks noChangeArrowheads="1"/>
          </p:cNvSpPr>
          <p:nvPr/>
        </p:nvSpPr>
        <p:spPr bwMode="auto">
          <a:xfrm>
            <a:off x="3946525" y="2697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2" name="Rectangle 51"/>
          <p:cNvSpPr>
            <a:spLocks noChangeArrowheads="1"/>
          </p:cNvSpPr>
          <p:nvPr/>
        </p:nvSpPr>
        <p:spPr bwMode="auto">
          <a:xfrm>
            <a:off x="-4763" y="24860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3" name="Rectangle 54"/>
          <p:cNvSpPr>
            <a:spLocks noChangeArrowheads="1"/>
          </p:cNvSpPr>
          <p:nvPr/>
        </p:nvSpPr>
        <p:spPr bwMode="auto">
          <a:xfrm>
            <a:off x="173038" y="2486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7273" name="Text Box 57"/>
          <p:cNvSpPr txBox="1">
            <a:spLocks noChangeArrowheads="1"/>
          </p:cNvSpPr>
          <p:nvPr/>
        </p:nvSpPr>
        <p:spPr bwMode="auto">
          <a:xfrm>
            <a:off x="2071688" y="1071563"/>
            <a:ext cx="6858000" cy="3232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Лазерный диск может хранить:</a:t>
            </a:r>
          </a:p>
          <a:p>
            <a:pPr marL="182563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</a:rPr>
              <a:t>95</a:t>
            </a:r>
            <a:r>
              <a:rPr lang="ru-RU" sz="2600" dirty="0">
                <a:solidFill>
                  <a:schemeClr val="tx2"/>
                </a:solidFill>
              </a:rPr>
              <a:t> копий словаря русского языка </a:t>
            </a:r>
            <a:br>
              <a:rPr lang="ru-RU" sz="2600" dirty="0">
                <a:solidFill>
                  <a:schemeClr val="tx2"/>
                </a:solidFill>
              </a:rPr>
            </a:br>
            <a:r>
              <a:rPr lang="ru-RU" sz="2600" dirty="0">
                <a:solidFill>
                  <a:schemeClr val="tx2"/>
                </a:solidFill>
              </a:rPr>
              <a:t>Сергея Ивановича Ожегова,</a:t>
            </a:r>
          </a:p>
          <a:p>
            <a:pPr marL="182563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</a:rPr>
              <a:t>72 </a:t>
            </a:r>
            <a:r>
              <a:rPr lang="ru-RU" sz="2600" dirty="0">
                <a:solidFill>
                  <a:schemeClr val="tx2"/>
                </a:solidFill>
              </a:rPr>
              <a:t>минуты мультипликационного </a:t>
            </a:r>
            <a:br>
              <a:rPr lang="ru-RU" sz="2600" dirty="0">
                <a:solidFill>
                  <a:schemeClr val="tx2"/>
                </a:solidFill>
              </a:rPr>
            </a:br>
            <a:r>
              <a:rPr lang="ru-RU" sz="2600" dirty="0">
                <a:solidFill>
                  <a:schemeClr val="tx2"/>
                </a:solidFill>
              </a:rPr>
              <a:t>или видеофильма,</a:t>
            </a:r>
          </a:p>
          <a:p>
            <a:pPr marL="182563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</a:rPr>
              <a:t>2</a:t>
            </a:r>
            <a:r>
              <a:rPr lang="ru-RU" sz="2600" dirty="0">
                <a:solidFill>
                  <a:schemeClr val="tx2"/>
                </a:solidFill>
              </a:rPr>
              <a:t> часа музыки или </a:t>
            </a:r>
            <a:r>
              <a:rPr lang="ru-RU" sz="2600" b="1" dirty="0">
                <a:solidFill>
                  <a:schemeClr val="tx2"/>
                </a:solidFill>
              </a:rPr>
              <a:t>19</a:t>
            </a:r>
            <a:r>
              <a:rPr lang="ru-RU" sz="2600" dirty="0">
                <a:solidFill>
                  <a:schemeClr val="tx2"/>
                </a:solidFill>
              </a:rPr>
              <a:t> часов записи речи,</a:t>
            </a:r>
          </a:p>
          <a:p>
            <a:pPr marL="182563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</a:rPr>
              <a:t>600</a:t>
            </a:r>
            <a:r>
              <a:rPr lang="ru-RU" sz="2600" dirty="0">
                <a:solidFill>
                  <a:schemeClr val="tx2"/>
                </a:solidFill>
              </a:rPr>
              <a:t> высококачественных фотографий. </a:t>
            </a:r>
          </a:p>
        </p:txBody>
      </p:sp>
      <p:pic>
        <p:nvPicPr>
          <p:cNvPr id="24585" name="Picture 1" descr="D:\Личные_документы\Елена\КАРТИНКИ\дис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1428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6" name="Группа 21"/>
          <p:cNvGrpSpPr>
            <a:grpSpLocks/>
          </p:cNvGrpSpPr>
          <p:nvPr/>
        </p:nvGrpSpPr>
        <p:grpSpPr bwMode="auto">
          <a:xfrm>
            <a:off x="785813" y="4214813"/>
            <a:ext cx="8170862" cy="2500312"/>
            <a:chOff x="785786" y="4214818"/>
            <a:chExt cx="8171174" cy="2500306"/>
          </a:xfrm>
        </p:grpSpPr>
        <p:pic>
          <p:nvPicPr>
            <p:cNvPr id="24587" name="Picture 4" descr="http://img-fotki.yandex.ru/get/4518/89635038.563/0_6d3f7_77e14ba_X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214818"/>
              <a:ext cx="2643206" cy="19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6" descr="http://img0.liveinternet.ru/images/attach/c/1/62/480/62480039_c091f660907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4857760"/>
              <a:ext cx="3078446" cy="167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0" descr="http://www.circuitstoday.com/wp-content/uploads/2012/12/audio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4720236"/>
              <a:ext cx="1857388" cy="185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2" descr="http://tctechcrunch2011.files.wordpress.com/2010/04/popup_album.jpg?w=468&amp;h=33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4429132"/>
              <a:ext cx="3241952" cy="228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71438"/>
            <a:ext cx="7643812" cy="11525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Объекты </a:t>
            </a:r>
            <a:br>
              <a:rPr lang="ru-RU" kern="0" dirty="0">
                <a:solidFill>
                  <a:srgbClr val="1F497D"/>
                </a:solidFill>
              </a:rPr>
            </a:br>
            <a:r>
              <a:rPr lang="ru-RU" kern="0" dirty="0">
                <a:solidFill>
                  <a:srgbClr val="1F497D"/>
                </a:solidFill>
              </a:rPr>
              <a:t>операционной системы</a:t>
            </a:r>
          </a:p>
        </p:txBody>
      </p:sp>
      <p:grpSp>
        <p:nvGrpSpPr>
          <p:cNvPr id="25603" name="Группа 1"/>
          <p:cNvGrpSpPr>
            <a:grpSpLocks/>
          </p:cNvGrpSpPr>
          <p:nvPr/>
        </p:nvGrpSpPr>
        <p:grpSpPr bwMode="auto">
          <a:xfrm>
            <a:off x="1000125" y="1500188"/>
            <a:ext cx="3000375" cy="4114800"/>
            <a:chOff x="1000125" y="1500188"/>
            <a:chExt cx="3000375" cy="4114800"/>
          </a:xfrm>
        </p:grpSpPr>
        <p:pic>
          <p:nvPicPr>
            <p:cNvPr id="25602" name="Picture 2" descr="http://im6-tub-ru.yandex.net/i?id=237727535-62-72&amp;n=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25" y="1500188"/>
              <a:ext cx="3000375" cy="225107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10" name="TextBox 4"/>
            <p:cNvSpPr txBox="1">
              <a:spLocks noChangeArrowheads="1"/>
            </p:cNvSpPr>
            <p:nvPr/>
          </p:nvSpPr>
          <p:spPr bwMode="auto">
            <a:xfrm>
              <a:off x="1357313" y="3786188"/>
              <a:ext cx="2311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tx2"/>
                  </a:solidFill>
                </a:rPr>
                <a:t>Рабочий стол</a:t>
              </a:r>
            </a:p>
          </p:txBody>
        </p:sp>
        <p:pic>
          <p:nvPicPr>
            <p:cNvPr id="2" name="Picture 4" descr="http://im0-tub-ru.yandex.net/i?id=89518763-00-72&amp;n=21"/>
            <p:cNvPicPr>
              <a:picLocks noChangeAspect="1" noChangeArrowheads="1"/>
            </p:cNvPicPr>
            <p:nvPr/>
          </p:nvPicPr>
          <p:blipFill>
            <a:blip r:embed="rId4"/>
            <a:srcRect t="80639" r="18332" b="1667"/>
            <a:stretch>
              <a:fillRect/>
            </a:stretch>
          </p:blipFill>
          <p:spPr bwMode="auto">
            <a:xfrm>
              <a:off x="1000125" y="4572000"/>
              <a:ext cx="3000375" cy="39211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12" name="TextBox 7"/>
            <p:cNvSpPr txBox="1">
              <a:spLocks noChangeArrowheads="1"/>
            </p:cNvSpPr>
            <p:nvPr/>
          </p:nvSpPr>
          <p:spPr bwMode="auto">
            <a:xfrm>
              <a:off x="1428750" y="5214938"/>
              <a:ext cx="2425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tx2"/>
                  </a:solidFill>
                </a:rPr>
                <a:t>Панель задач</a:t>
              </a:r>
            </a:p>
          </p:txBody>
        </p:sp>
      </p:grp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5524500" y="1500188"/>
            <a:ext cx="3119438" cy="5114925"/>
            <a:chOff x="5524500" y="1500188"/>
            <a:chExt cx="3119438" cy="5114925"/>
          </a:xfrm>
        </p:grpSpPr>
        <p:pic>
          <p:nvPicPr>
            <p:cNvPr id="25606" name="Picture 6" descr="http://im3-tub-ru.yandex.net/i?id=140630189-31-72&amp;n=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2125" y="4214813"/>
              <a:ext cx="3071813" cy="19383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5902325" y="6215063"/>
              <a:ext cx="2533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tx2"/>
                  </a:solidFill>
                </a:rPr>
                <a:t>Окно документа</a:t>
              </a:r>
            </a:p>
          </p:txBody>
        </p:sp>
        <p:sp>
          <p:nvSpPr>
            <p:cNvPr id="25607" name="TextBox 13"/>
            <p:cNvSpPr txBox="1">
              <a:spLocks noChangeArrowheads="1"/>
            </p:cNvSpPr>
            <p:nvPr/>
          </p:nvSpPr>
          <p:spPr bwMode="auto">
            <a:xfrm>
              <a:off x="6194425" y="3814763"/>
              <a:ext cx="1949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tx2"/>
                  </a:solidFill>
                </a:rPr>
                <a:t>Окно папки</a:t>
              </a:r>
            </a:p>
          </p:txBody>
        </p:sp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24500" y="1500188"/>
              <a:ext cx="3048000" cy="2286000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85813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Значки объектов</a:t>
            </a:r>
          </a:p>
        </p:txBody>
      </p:sp>
      <p:grpSp>
        <p:nvGrpSpPr>
          <p:cNvPr id="26627" name="Группа 1"/>
          <p:cNvGrpSpPr>
            <a:grpSpLocks/>
          </p:cNvGrpSpPr>
          <p:nvPr/>
        </p:nvGrpSpPr>
        <p:grpSpPr bwMode="auto">
          <a:xfrm>
            <a:off x="428625" y="1428750"/>
            <a:ext cx="8523288" cy="5081588"/>
            <a:chOff x="428625" y="1428750"/>
            <a:chExt cx="8523288" cy="5081588"/>
          </a:xfrm>
        </p:grpSpPr>
        <p:pic>
          <p:nvPicPr>
            <p:cNvPr id="26628" name="Picture 8" descr="http://im5-tub-ru.yandex.net/i?id=395282521-28-72&amp;n=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3067050"/>
              <a:ext cx="307181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12" descr="http://im7-tub-ru.yandex.net/i?id=42591313-65-72&amp;n=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75" y="1571625"/>
              <a:ext cx="1379538" cy="137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22" descr="http://www.webcorp.ru/graphic/off_exce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13" y="321468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24" descr="http://www.webcorp.ru/graphic/off_wor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3" y="321468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4" descr="http://www.programdizini.com/images/screenshot/21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00188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6" descr="http://picsee.net/upload/2011-10-15/ec2b121a1112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1487488"/>
              <a:ext cx="1714500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8" descr="http://www.veryicon.com/icon/png/System/Cristal%20Intense/Ma%20musiqu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4572000"/>
              <a:ext cx="1938337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10" descr="http://icons.iconarchive.com/icons/media-design/hydropro-v2/512/Folder-Documents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4643438"/>
              <a:ext cx="17145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2" descr="http://icons.iconarchive.com/icons/itzikgur/my-seven/512/Pictures-Canon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4500563"/>
              <a:ext cx="1928813" cy="192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4" descr="http://www.ilovetech.it/wp-content/uploads/Mozilla-Firefox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28750"/>
              <a:ext cx="1643063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6" descr="http://0day.kiev.ua/uploads3/1360264122_5113fbba44da2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3214688"/>
              <a:ext cx="1606550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1071563"/>
            <a:ext cx="7215187" cy="13128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Файл</a:t>
            </a:r>
            <a:r>
              <a:rPr lang="ru-RU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информация, хранящаяся </a:t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долговременной памяти как единое целое и обозначенная именем.</a:t>
            </a:r>
          </a:p>
        </p:txBody>
      </p:sp>
      <p:pic>
        <p:nvPicPr>
          <p:cNvPr id="121880" name="Picture 24" descr="j0297085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2571744"/>
            <a:ext cx="1322300" cy="11516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2096" name="Object 2"/>
          <p:cNvGraphicFramePr>
            <a:graphicFrameLocks noChangeAspect="1"/>
          </p:cNvGraphicFramePr>
          <p:nvPr/>
        </p:nvGraphicFramePr>
        <p:xfrm>
          <a:off x="7659688" y="2571750"/>
          <a:ext cx="141287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Точечный рисунок" r:id="rId5" imgW="1980952" imgH="2000000" progId="PBrush">
                  <p:embed/>
                </p:oleObj>
              </mc:Choice>
              <mc:Fallback>
                <p:oleObj name="Точечный рисунок" r:id="rId5" imgW="1980952" imgH="200000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688" y="2571750"/>
                        <a:ext cx="1412875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3" name="Группа 2"/>
          <p:cNvGrpSpPr>
            <a:grpSpLocks/>
          </p:cNvGrpSpPr>
          <p:nvPr/>
        </p:nvGrpSpPr>
        <p:grpSpPr bwMode="auto">
          <a:xfrm>
            <a:off x="1071563" y="2919413"/>
            <a:ext cx="7600950" cy="3425825"/>
            <a:chOff x="1071563" y="2919413"/>
            <a:chExt cx="7600950" cy="3425825"/>
          </a:xfrm>
        </p:grpSpPr>
        <p:sp>
          <p:nvSpPr>
            <p:cNvPr id="7176" name="Line 7"/>
            <p:cNvSpPr>
              <a:spLocks noChangeShapeType="1"/>
            </p:cNvSpPr>
            <p:nvPr/>
          </p:nvSpPr>
          <p:spPr bwMode="auto">
            <a:xfrm flipH="1">
              <a:off x="3143250" y="3357563"/>
              <a:ext cx="714375" cy="65405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Line 16"/>
            <p:cNvSpPr>
              <a:spLocks noChangeShapeType="1"/>
            </p:cNvSpPr>
            <p:nvPr/>
          </p:nvSpPr>
          <p:spPr bwMode="auto">
            <a:xfrm>
              <a:off x="5694363" y="3376613"/>
              <a:ext cx="666750" cy="62388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860" name="Text Box 4"/>
            <p:cNvSpPr txBox="1">
              <a:spLocks noChangeArrowheads="1"/>
            </p:cNvSpPr>
            <p:nvPr/>
          </p:nvSpPr>
          <p:spPr bwMode="auto">
            <a:xfrm>
              <a:off x="2000250" y="2919413"/>
              <a:ext cx="5872163" cy="5222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Arial" pitchFamily="34" charset="0"/>
                </a:rPr>
                <a:t>Имя файла = </a:t>
              </a:r>
              <a:r>
                <a:rPr lang="ru-RU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Arial" pitchFamily="34" charset="0"/>
                </a:rPr>
                <a:t>имя.расширение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endParaRPr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1071563" y="4068763"/>
              <a:ext cx="3957637" cy="1016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ea typeface="+mj-ea"/>
                  <a:cs typeface="Arial" pitchFamily="34" charset="0"/>
                </a:rPr>
                <a:t>Имя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</a:rPr>
                <a:t>  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ea typeface="+mj-ea"/>
                  <a:cs typeface="Arial" pitchFamily="34" charset="0"/>
                </a:rPr>
                <a:t>файла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rgbClr val="000099"/>
                  </a:solidFill>
                </a:rPr>
                <a:t>в </a:t>
              </a:r>
              <a:r>
                <a:rPr lang="en-US" sz="2000" dirty="0">
                  <a:solidFill>
                    <a:srgbClr val="000099"/>
                  </a:solidFill>
                </a:rPr>
                <a:t>Windows – </a:t>
              </a:r>
              <a:r>
                <a:rPr lang="ru-RU" sz="2000" dirty="0">
                  <a:solidFill>
                    <a:srgbClr val="000099"/>
                  </a:solidFill>
                </a:rPr>
                <a:t/>
              </a:r>
              <a:br>
                <a:rPr lang="ru-RU" sz="2000" dirty="0">
                  <a:solidFill>
                    <a:srgbClr val="000099"/>
                  </a:solidFill>
                </a:rPr>
              </a:br>
              <a:r>
                <a:rPr lang="ru-RU" sz="2000" dirty="0">
                  <a:solidFill>
                    <a:srgbClr val="000099"/>
                  </a:solidFill>
                </a:rPr>
                <a:t>до 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ea typeface="+mj-ea"/>
                  <a:cs typeface="Arial" pitchFamily="34" charset="0"/>
                </a:rPr>
                <a:t>255 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ea typeface="+mj-ea"/>
                  <a:cs typeface="Arial" pitchFamily="34" charset="0"/>
                </a:rPr>
                <a:t>символов </a:t>
              </a:r>
              <a:r>
                <a:rPr lang="ru-RU" sz="2000" dirty="0">
                  <a:solidFill>
                    <a:srgbClr val="000099"/>
                  </a:solidFill>
                </a:rPr>
                <a:t>(рус. или лат.)</a:t>
              </a:r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5654675" y="4062413"/>
              <a:ext cx="3017838" cy="22463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ea typeface="+mj-ea"/>
                  <a:cs typeface="Arial" pitchFamily="34" charset="0"/>
                </a:rPr>
                <a:t>Расширение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rgbClr val="000099"/>
                  </a:solidFill>
                </a:rPr>
                <a:t>обычно  автоматически задается программой, </a:t>
              </a:r>
              <a:br>
                <a:rPr lang="ru-RU" sz="2000" dirty="0">
                  <a:solidFill>
                    <a:srgbClr val="000099"/>
                  </a:solidFill>
                </a:rPr>
              </a:br>
              <a:r>
                <a:rPr lang="ru-RU" sz="2000" dirty="0">
                  <a:solidFill>
                    <a:srgbClr val="000099"/>
                  </a:solidFill>
                </a:rPr>
                <a:t>в которой создаётся файл. Расширение (почти всегда) – это 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ea typeface="+mj-ea"/>
                  <a:cs typeface="Arial" pitchFamily="34" charset="0"/>
                </a:rPr>
                <a:t>три латинские буквы.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7181" name="Group 22"/>
            <p:cNvGrpSpPr>
              <a:grpSpLocks/>
            </p:cNvGrpSpPr>
            <p:nvPr/>
          </p:nvGrpSpPr>
          <p:grpSpPr bwMode="auto">
            <a:xfrm>
              <a:off x="1071563" y="5286375"/>
              <a:ext cx="3714750" cy="1058863"/>
              <a:chOff x="441" y="3186"/>
              <a:chExt cx="2094" cy="621"/>
            </a:xfrm>
          </p:grpSpPr>
          <p:sp>
            <p:nvSpPr>
              <p:cNvPr id="7183" name="Text Box 6"/>
              <p:cNvSpPr txBox="1">
                <a:spLocks noChangeArrowheads="1"/>
              </p:cNvSpPr>
              <p:nvPr/>
            </p:nvSpPr>
            <p:spPr bwMode="auto">
              <a:xfrm>
                <a:off x="1019" y="3362"/>
                <a:ext cx="151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>
                    <a:solidFill>
                      <a:srgbClr val="000099"/>
                    </a:solidFill>
                    <a:latin typeface="Arial Black" panose="020B0A04020102020204" pitchFamily="34" charset="0"/>
                  </a:rPr>
                  <a:t>\ / : * ? </a:t>
                </a:r>
                <a:r>
                  <a:rPr lang="en-US" altLang="ru-RU" sz="2800">
                    <a:solidFill>
                      <a:srgbClr val="000099"/>
                    </a:solidFill>
                    <a:latin typeface="Arial Black" panose="020B0A04020102020204" pitchFamily="34" charset="0"/>
                  </a:rPr>
                  <a:t>“</a:t>
                </a:r>
                <a:r>
                  <a:rPr lang="ru-RU" altLang="ru-RU" sz="2800">
                    <a:solidFill>
                      <a:srgbClr val="000099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altLang="ru-RU" sz="2800">
                    <a:solidFill>
                      <a:srgbClr val="000099"/>
                    </a:solidFill>
                    <a:latin typeface="Arial Black" panose="020B0A04020102020204" pitchFamily="34" charset="0"/>
                  </a:rPr>
                  <a:t>&lt; &gt; |</a:t>
                </a:r>
                <a:endParaRPr lang="ru-RU" altLang="ru-RU" sz="280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7184" name="Group 20"/>
              <p:cNvGrpSpPr>
                <a:grpSpLocks/>
              </p:cNvGrpSpPr>
              <p:nvPr/>
            </p:nvGrpSpPr>
            <p:grpSpPr bwMode="auto">
              <a:xfrm>
                <a:off x="531" y="3258"/>
                <a:ext cx="432" cy="432"/>
                <a:chOff x="531" y="3258"/>
                <a:chExt cx="432" cy="432"/>
              </a:xfrm>
            </p:grpSpPr>
            <p:sp>
              <p:nvSpPr>
                <p:cNvPr id="7186" name="Oval 17"/>
                <p:cNvSpPr>
                  <a:spLocks noChangeArrowheads="1"/>
                </p:cNvSpPr>
                <p:nvPr/>
              </p:nvSpPr>
              <p:spPr bwMode="auto">
                <a:xfrm>
                  <a:off x="531" y="3258"/>
                  <a:ext cx="432" cy="432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87" name="Oval 18"/>
                <p:cNvSpPr>
                  <a:spLocks noChangeArrowheads="1"/>
                </p:cNvSpPr>
                <p:nvPr/>
              </p:nvSpPr>
              <p:spPr bwMode="auto">
                <a:xfrm>
                  <a:off x="594" y="3330"/>
                  <a:ext cx="297" cy="2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188" name="Rectangle 19"/>
                <p:cNvSpPr>
                  <a:spLocks noChangeArrowheads="1"/>
                </p:cNvSpPr>
                <p:nvPr/>
              </p:nvSpPr>
              <p:spPr bwMode="auto">
                <a:xfrm>
                  <a:off x="618" y="3440"/>
                  <a:ext cx="252" cy="72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7185" name="Rectangle 21"/>
              <p:cNvSpPr>
                <a:spLocks noChangeArrowheads="1"/>
              </p:cNvSpPr>
              <p:nvPr/>
            </p:nvSpPr>
            <p:spPr bwMode="auto">
              <a:xfrm>
                <a:off x="441" y="3186"/>
                <a:ext cx="2070" cy="62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294313" y="4300538"/>
              <a:ext cx="17145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0"/>
            <a:ext cx="5915025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Что такое «файл»?</a:t>
            </a:r>
          </a:p>
        </p:txBody>
      </p:sp>
      <p:sp>
        <p:nvSpPr>
          <p:cNvPr id="20" name="Овал 19"/>
          <p:cNvSpPr/>
          <p:nvPr/>
        </p:nvSpPr>
        <p:spPr>
          <a:xfrm>
            <a:off x="500063" y="1071563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188913"/>
            <a:ext cx="8472487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Самое главное</a:t>
            </a:r>
          </a:p>
        </p:txBody>
      </p:sp>
      <p:sp>
        <p:nvSpPr>
          <p:cNvPr id="27651" name="Объект 4"/>
          <p:cNvSpPr>
            <a:spLocks noGrp="1"/>
          </p:cNvSpPr>
          <p:nvPr>
            <p:ph idx="1"/>
          </p:nvPr>
        </p:nvSpPr>
        <p:spPr>
          <a:xfrm>
            <a:off x="500063" y="1409700"/>
            <a:ext cx="8186737" cy="4019550"/>
          </a:xfrm>
        </p:spPr>
        <p:txBody>
          <a:bodyPr/>
          <a:lstStyle/>
          <a:p>
            <a:pPr eaLnBrk="1" hangingPunct="1"/>
            <a:r>
              <a:rPr lang="ru-RU" altLang="ru-RU" smtClean="0"/>
              <a:t>Файл – это информация, хранящаяся в долговременной памяти как единое целое и обозначенная именем.</a:t>
            </a:r>
          </a:p>
          <a:p>
            <a:pPr eaLnBrk="1" hangingPunct="1"/>
            <a:r>
              <a:rPr lang="ru-RU" altLang="ru-RU" smtClean="0"/>
              <a:t>Все файлы хранятся в определенной системе: в папках, которые, в свою очередь, могут быть вложенными в другие папки и т.д.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188913"/>
            <a:ext cx="83296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Самое главное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550" y="1552575"/>
            <a:ext cx="7958138" cy="3733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Размеры файлов выражаются в битах, байтах, килобайтах, мегабайтах и гигабайтах:</a:t>
            </a:r>
          </a:p>
          <a:p>
            <a:pPr indent="3714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 байт = 8 битов;</a:t>
            </a:r>
          </a:p>
          <a:p>
            <a:pPr indent="3714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 Кбайт (один килобайт) = 1024 байта;</a:t>
            </a:r>
          </a:p>
          <a:p>
            <a:pPr indent="3714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 Мбайт (один мегабайт) = 1024 Кбайт;</a:t>
            </a:r>
          </a:p>
          <a:p>
            <a:pPr indent="3714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 Гбайт (один гигабайт) = 1024 Мбайт.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33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8"/>
          <p:cNvSpPr>
            <a:spLocks noGrp="1"/>
          </p:cNvSpPr>
          <p:nvPr>
            <p:ph idx="1"/>
          </p:nvPr>
        </p:nvSpPr>
        <p:spPr>
          <a:xfrm>
            <a:off x="1116013" y="846138"/>
            <a:ext cx="8027987" cy="58229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Стр. 11-18</a:t>
            </a:r>
          </a:p>
          <a:p>
            <a:pPr eaLnBrk="1" hangingPunct="1">
              <a:defRPr/>
            </a:pPr>
            <a:r>
              <a:rPr lang="ru-RU" altLang="ru-RU" sz="2600" dirty="0"/>
              <a:t>Задание: </a:t>
            </a:r>
            <a:r>
              <a:rPr lang="ru-RU" sz="2600" dirty="0"/>
              <a:t>письменно ответьте на следующие вопросы: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/>
              <a:t>1. Что такое байт, килобайт, мегабайт и гигабайт? Как они связаны между собой?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/>
              <a:t>2. Сколько байтов составляют ½ килобайта?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/>
              <a:t>3. Сколько битов содержится в ½ килобайта?</a:t>
            </a:r>
            <a:endParaRPr lang="ru-RU" sz="2600" dirty="0"/>
          </a:p>
        </p:txBody>
      </p:sp>
      <p:sp>
        <p:nvSpPr>
          <p:cNvPr id="29699" name="Заголовок 2"/>
          <p:cNvSpPr txBox="1">
            <a:spLocks/>
          </p:cNvSpPr>
          <p:nvPr/>
        </p:nvSpPr>
        <p:spPr bwMode="auto">
          <a:xfrm>
            <a:off x="1308100" y="128588"/>
            <a:ext cx="7643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1F497D"/>
                </a:solidFill>
                <a:latin typeface="Calibri" panose="020F0502020204030204" pitchFamily="34" charset="0"/>
              </a:rPr>
              <a:t>Домашнее задание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357188"/>
            <a:ext cx="7643812" cy="2447925"/>
          </a:xfrm>
        </p:spPr>
        <p:txBody>
          <a:bodyPr/>
          <a:lstStyle/>
          <a:p>
            <a:pPr marL="447675" indent="-447675" eaLnBrk="1" fontAlgn="auto" hangingPunct="1">
              <a:spcAft>
                <a:spcPts val="0"/>
              </a:spcAft>
              <a:defRPr/>
            </a:pPr>
            <a:r>
              <a:rPr lang="ru-RU" sz="2800" b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Каким типам файлов могут быть поставлены в соответствие эти рисунки?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375" y="71438"/>
            <a:ext cx="7643813" cy="6334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Давайте обсудим</a:t>
            </a:r>
          </a:p>
        </p:txBody>
      </p:sp>
      <p:sp>
        <p:nvSpPr>
          <p:cNvPr id="7" name="Овал 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30725" name="Picture 3" descr="http://gagarin-u.narod.ru/card/images/Virtualnye_otkrytki/Art_otkrytki/big/kartinki_otkrytki_novyj_go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28938"/>
            <a:ext cx="25019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http://rnns.ru/uploads/posts/2009-10/1254637867_bezimen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28875"/>
            <a:ext cx="22860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http://900igr.net/datai/izo/Sochinenie-po-kartine-Druzja/0004-007-Istoricheskij-zhan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27250"/>
            <a:ext cx="22860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00125" y="5572125"/>
            <a:ext cx="1728788" cy="71437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Текстовый файл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7638" y="5572125"/>
            <a:ext cx="1730375" cy="71437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Звуковой файл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13" y="5572125"/>
            <a:ext cx="2014537" cy="71437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Графический файл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1"/>
          <p:cNvSpPr>
            <a:spLocks noGrp="1"/>
          </p:cNvSpPr>
          <p:nvPr>
            <p:ph idx="1"/>
          </p:nvPr>
        </p:nvSpPr>
        <p:spPr>
          <a:xfrm>
            <a:off x="1355725" y="1412875"/>
            <a:ext cx="7345363" cy="50736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Задание 1. Одно из изданий словаря Ожегова состоит из 800 страниц, на каждой странице 2 колонки из 80 строк, в каждой строке 60 символов (включая пробелы). Сколько символов в словаре?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Задание 2. Если один символ текста (пробел — это для компьютера тоже символ) занимает в памяти 1 байт, сколько байтов составит размер файла Словарь, содержащий 7 680 000 символов.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kern="0" dirty="0">
                <a:solidFill>
                  <a:srgbClr val="1F497D"/>
                </a:solidFill>
              </a:rPr>
              <a:t>Вопросы и задания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1"/>
          <p:cNvSpPr>
            <a:spLocks noGrp="1"/>
          </p:cNvSpPr>
          <p:nvPr>
            <p:ph idx="1"/>
          </p:nvPr>
        </p:nvSpPr>
        <p:spPr>
          <a:xfrm>
            <a:off x="1357313" y="1412875"/>
            <a:ext cx="7643812" cy="50736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Задание 3. Выразите размер файла в килобайтах.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Задание 4. Выразите размер файла в мегабайтах.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Задание 5. Информационный объём лазерного диска = 700 Мбайт. Сколько можно разместить книг, схожих по объему со словарем Ожегова?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kern="0" dirty="0">
                <a:solidFill>
                  <a:srgbClr val="1F497D"/>
                </a:solidFill>
              </a:rPr>
              <a:t>Вопросы и задания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Типы файлов</a:t>
            </a:r>
          </a:p>
        </p:txBody>
      </p:sp>
      <p:graphicFrame>
        <p:nvGraphicFramePr>
          <p:cNvPr id="5" name="Group 188"/>
          <p:cNvGraphicFramePr>
            <a:graphicFrameLocks/>
          </p:cNvGraphicFramePr>
          <p:nvPr/>
        </p:nvGraphicFramePr>
        <p:xfrm>
          <a:off x="428625" y="1000125"/>
          <a:ext cx="8643938" cy="5232400"/>
        </p:xfrm>
        <a:graphic>
          <a:graphicData uri="http://schemas.openxmlformats.org/drawingml/2006/table">
            <a:tbl>
              <a:tblPr/>
              <a:tblGrid>
                <a:gridCol w="1841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6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4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6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Название</a:t>
                      </a:r>
                    </a:p>
                  </a:txBody>
                  <a:tcPr marL="89999" marR="89999" marT="126019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Определение</a:t>
                      </a:r>
                    </a:p>
                  </a:txBody>
                  <a:tcPr marL="89999" marR="89999" marT="126019" marB="4680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Расширение</a:t>
                      </a:r>
                    </a:p>
                  </a:txBody>
                  <a:tcPr marL="89999" marR="89999" marT="126019" marB="4680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Значок</a:t>
                      </a:r>
                    </a:p>
                  </a:txBody>
                  <a:tcPr marL="89999" marR="89999" marT="126019" marB="4680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Исполняемые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Файлы, содержащие готовые к исполнению программы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com, exe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161999" marR="89999" marT="108016" marB="4680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Текстовые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Файлы, содержащие текст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txt, doc, rtf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161999" marR="89999" marT="108016" marB="4680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Графические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Файлы, содержащие изображения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bmp, jpg,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gif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и др.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Звуковые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Файлы, содержащие голоса и музыку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waw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, mid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и др.</a:t>
                      </a: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8231" name="Группа 1"/>
          <p:cNvGrpSpPr>
            <a:grpSpLocks/>
          </p:cNvGrpSpPr>
          <p:nvPr/>
        </p:nvGrpSpPr>
        <p:grpSpPr bwMode="auto">
          <a:xfrm>
            <a:off x="7215188" y="1714500"/>
            <a:ext cx="1808162" cy="4389438"/>
            <a:chOff x="7215188" y="1714500"/>
            <a:chExt cx="1808162" cy="4389438"/>
          </a:xfrm>
        </p:grpSpPr>
        <p:pic>
          <p:nvPicPr>
            <p:cNvPr id="6" name="Picture 1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15188" y="1714500"/>
              <a:ext cx="714375" cy="836613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15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31138" y="2071688"/>
              <a:ext cx="1171575" cy="655637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15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5188" y="2928938"/>
              <a:ext cx="1493837" cy="642937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1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15188" y="4130675"/>
              <a:ext cx="984250" cy="655638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1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67650" y="3346450"/>
              <a:ext cx="1133475" cy="582613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18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53400" y="5448300"/>
              <a:ext cx="739775" cy="655638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18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27900" y="5303838"/>
              <a:ext cx="625475" cy="655637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15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58125" y="4492625"/>
              <a:ext cx="925513" cy="655638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16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596313" y="4108450"/>
              <a:ext cx="427037" cy="655638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75" y="4629150"/>
            <a:ext cx="8001000" cy="18002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cs typeface="+mn-cs"/>
              </a:rPr>
              <a:t>На одном компьютерном носителе информации может содержаться множество файлов. </a:t>
            </a:r>
          </a:p>
        </p:txBody>
      </p:sp>
      <p:grpSp>
        <p:nvGrpSpPr>
          <p:cNvPr id="9219" name="Группа 9"/>
          <p:cNvGrpSpPr>
            <a:grpSpLocks/>
          </p:cNvGrpSpPr>
          <p:nvPr/>
        </p:nvGrpSpPr>
        <p:grpSpPr bwMode="auto">
          <a:xfrm>
            <a:off x="1143000" y="785813"/>
            <a:ext cx="7089775" cy="3786187"/>
            <a:chOff x="1475656" y="2643192"/>
            <a:chExt cx="7089576" cy="3786204"/>
          </a:xfrm>
        </p:grpSpPr>
        <p:pic>
          <p:nvPicPr>
            <p:cNvPr id="9221" name="Picture 4" descr="http://im4-tub-ru.yandex.net/i?id=50971587-18-72&amp;n=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643192"/>
              <a:ext cx="2678925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2" name="Группа 8"/>
            <p:cNvGrpSpPr>
              <a:grpSpLocks/>
            </p:cNvGrpSpPr>
            <p:nvPr/>
          </p:nvGrpSpPr>
          <p:grpSpPr bwMode="auto">
            <a:xfrm>
              <a:off x="1475656" y="2714630"/>
              <a:ext cx="7089576" cy="3714766"/>
              <a:chOff x="1475656" y="2223104"/>
              <a:chExt cx="7089576" cy="3714766"/>
            </a:xfrm>
          </p:grpSpPr>
          <p:pic>
            <p:nvPicPr>
              <p:cNvPr id="9223" name="Picture 6" descr="http://im0-tub-ru.yandex.net/i?id=71334252-16-72&amp;n=2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2068" y="2223104"/>
                <a:ext cx="1739012" cy="1739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4" name="Picture 8" descr="http://im6-tub-ru.yandex.net/i?id=20936818-38-72&amp;n=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2294542"/>
                <a:ext cx="2132185" cy="1915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5" name="Picture 10" descr="http://im7-tub-ru.yandex.net/i?id=119631736-34-72&amp;n=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4007334"/>
                <a:ext cx="228601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12" descr="http://im7-tub-ru.yandex.net/i?id=130373196-58-72&amp;n=2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8862" y="4055982"/>
                <a:ext cx="1881888" cy="188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14" descr="http://im7-tub-ru.yandex.net/i?id=66415137-67-72&amp;n=2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0564" y="4012853"/>
                <a:ext cx="2374668" cy="178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85913" y="0"/>
            <a:ext cx="5915025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Файл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643063" y="1089025"/>
            <a:ext cx="7215187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Папка</a:t>
            </a:r>
            <a:r>
              <a:rPr lang="ru-RU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группа файлов, объединенных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некоторому принципу, имеющая имя.</a:t>
            </a:r>
          </a:p>
        </p:txBody>
      </p:sp>
      <p:grpSp>
        <p:nvGrpSpPr>
          <p:cNvPr id="10243" name="Группа 2"/>
          <p:cNvGrpSpPr>
            <a:grpSpLocks/>
          </p:cNvGrpSpPr>
          <p:nvPr/>
        </p:nvGrpSpPr>
        <p:grpSpPr bwMode="auto">
          <a:xfrm>
            <a:off x="1000125" y="2143125"/>
            <a:ext cx="7913688" cy="4500563"/>
            <a:chOff x="1000125" y="2143125"/>
            <a:chExt cx="7913688" cy="4500563"/>
          </a:xfrm>
        </p:grpSpPr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5572125" y="4397375"/>
              <a:ext cx="3341688" cy="22463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  <a:t>Папка </a:t>
              </a:r>
              <a:r>
                <a:rPr lang="en-US" sz="2400" b="1" dirty="0" err="1">
                  <a:solidFill>
                    <a:srgbClr val="0033CC"/>
                  </a:solidFill>
                </a:rPr>
                <a:t>Pic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  <a:t>хранит графические файлы.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  <a:t>Папка </a:t>
              </a:r>
              <a:r>
                <a:rPr lang="ru-RU" sz="2400" b="1" dirty="0">
                  <a:solidFill>
                    <a:srgbClr val="0033CC"/>
                  </a:solidFill>
                </a:rPr>
                <a:t>Уроки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  <a:t> хранит </a:t>
              </a:r>
              <a:b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  <a:t>в себе другие папки </a:t>
              </a:r>
              <a:b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</a:rPr>
                <a:t>и файлы с информацией об уроках по классам.</a:t>
              </a:r>
            </a:p>
          </p:txBody>
        </p:sp>
        <p:grpSp>
          <p:nvGrpSpPr>
            <p:cNvPr id="10247" name="Группа 1"/>
            <p:cNvGrpSpPr>
              <a:grpSpLocks/>
            </p:cNvGrpSpPr>
            <p:nvPr/>
          </p:nvGrpSpPr>
          <p:grpSpPr bwMode="auto">
            <a:xfrm>
              <a:off x="1000125" y="2143125"/>
              <a:ext cx="4251325" cy="4500563"/>
              <a:chOff x="1000125" y="2143125"/>
              <a:chExt cx="4251325" cy="4500563"/>
            </a:xfrm>
          </p:grpSpPr>
          <p:pic>
            <p:nvPicPr>
              <p:cNvPr id="122892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 l="10518" r="6976" b="11175"/>
              <a:stretch>
                <a:fillRect/>
              </a:stretch>
            </p:blipFill>
            <p:spPr bwMode="auto">
              <a:xfrm>
                <a:off x="1000125" y="4459288"/>
                <a:ext cx="1262063" cy="7556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22893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19250" y="4986338"/>
                <a:ext cx="3632200" cy="16573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22894" name="Picture 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00125" y="2143125"/>
                <a:ext cx="1087438" cy="7540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22895" name="Picture 1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68463" y="2665413"/>
                <a:ext cx="3546475" cy="16557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pic>
          <p:nvPicPr>
            <p:cNvPr id="122900" name="Picture 20" descr="Выбор клипов мультимедиа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3750" y="2357438"/>
              <a:ext cx="1711325" cy="17113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0"/>
            <a:ext cx="5915025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Что такое «папка»?</a:t>
            </a:r>
          </a:p>
        </p:txBody>
      </p:sp>
      <p:sp>
        <p:nvSpPr>
          <p:cNvPr id="10" name="Овал 9"/>
          <p:cNvSpPr/>
          <p:nvPr/>
        </p:nvSpPr>
        <p:spPr>
          <a:xfrm>
            <a:off x="500063" y="1071563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http://www.geek.com/wp-content/uploads/2009/06/dv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31875"/>
            <a:ext cx="15001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Система хранения файлов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714375" y="5857875"/>
            <a:ext cx="8215313" cy="892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Компьютерная система хранения файлов напоминает хранение книг в библиотеке.</a:t>
            </a:r>
          </a:p>
        </p:txBody>
      </p:sp>
      <p:grpSp>
        <p:nvGrpSpPr>
          <p:cNvPr id="11269" name="Группа 1"/>
          <p:cNvGrpSpPr>
            <a:grpSpLocks/>
          </p:cNvGrpSpPr>
          <p:nvPr/>
        </p:nvGrpSpPr>
        <p:grpSpPr bwMode="auto">
          <a:xfrm>
            <a:off x="1168400" y="3379788"/>
            <a:ext cx="7327900" cy="2397125"/>
            <a:chOff x="1169140" y="3378994"/>
            <a:chExt cx="7327900" cy="2397125"/>
          </a:xfrm>
        </p:grpSpPr>
        <p:grpSp>
          <p:nvGrpSpPr>
            <p:cNvPr id="11272" name="Group 16"/>
            <p:cNvGrpSpPr>
              <a:grpSpLocks/>
            </p:cNvGrpSpPr>
            <p:nvPr/>
          </p:nvGrpSpPr>
          <p:grpSpPr bwMode="auto">
            <a:xfrm>
              <a:off x="1169140" y="3378994"/>
              <a:ext cx="7327900" cy="2397125"/>
              <a:chOff x="388" y="2010"/>
              <a:chExt cx="4616" cy="1510"/>
            </a:xfrm>
          </p:grpSpPr>
          <p:sp>
            <p:nvSpPr>
              <p:cNvPr id="125956" name="Text Box 4"/>
              <p:cNvSpPr txBox="1">
                <a:spLocks noChangeArrowheads="1"/>
              </p:cNvSpPr>
              <p:nvPr/>
            </p:nvSpPr>
            <p:spPr bwMode="auto">
              <a:xfrm>
                <a:off x="388" y="2350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Шкаф</a:t>
                </a:r>
              </a:p>
            </p:txBody>
          </p:sp>
          <p:sp>
            <p:nvSpPr>
              <p:cNvPr id="125957" name="Text Box 5"/>
              <p:cNvSpPr txBox="1">
                <a:spLocks noChangeArrowheads="1"/>
              </p:cNvSpPr>
              <p:nvPr/>
            </p:nvSpPr>
            <p:spPr bwMode="auto">
              <a:xfrm>
                <a:off x="388" y="2010"/>
                <a:ext cx="1719" cy="2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Библиотека</a:t>
                </a:r>
              </a:p>
            </p:txBody>
          </p:sp>
          <p:sp>
            <p:nvSpPr>
              <p:cNvPr id="125958" name="Text Box 6"/>
              <p:cNvSpPr txBox="1">
                <a:spLocks noChangeArrowheads="1"/>
              </p:cNvSpPr>
              <p:nvPr/>
            </p:nvSpPr>
            <p:spPr bwMode="auto">
              <a:xfrm>
                <a:off x="388" y="2649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Полка</a:t>
                </a:r>
              </a:p>
            </p:txBody>
          </p:sp>
          <p:sp>
            <p:nvSpPr>
              <p:cNvPr id="125959" name="Text Box 7"/>
              <p:cNvSpPr txBox="1">
                <a:spLocks noChangeArrowheads="1"/>
              </p:cNvSpPr>
              <p:nvPr/>
            </p:nvSpPr>
            <p:spPr bwMode="auto">
              <a:xfrm>
                <a:off x="388" y="2953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Книга</a:t>
                </a:r>
              </a:p>
            </p:txBody>
          </p:sp>
          <p:sp>
            <p:nvSpPr>
              <p:cNvPr id="125960" name="Text Box 8"/>
              <p:cNvSpPr txBox="1">
                <a:spLocks noChangeArrowheads="1"/>
              </p:cNvSpPr>
              <p:nvPr/>
            </p:nvSpPr>
            <p:spPr bwMode="auto">
              <a:xfrm>
                <a:off x="388" y="3268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33CC"/>
                    </a:solidFill>
                  </a:rPr>
                  <a:t>Название книги</a:t>
                </a:r>
              </a:p>
            </p:txBody>
          </p:sp>
          <p:sp>
            <p:nvSpPr>
              <p:cNvPr id="125961" name="Text Box 9"/>
              <p:cNvSpPr txBox="1">
                <a:spLocks noChangeArrowheads="1"/>
              </p:cNvSpPr>
              <p:nvPr/>
            </p:nvSpPr>
            <p:spPr bwMode="auto">
              <a:xfrm>
                <a:off x="3285" y="2010"/>
                <a:ext cx="1719" cy="2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Диск</a:t>
                </a:r>
              </a:p>
            </p:txBody>
          </p:sp>
          <p:sp>
            <p:nvSpPr>
              <p:cNvPr id="125962" name="Text Box 10"/>
              <p:cNvSpPr txBox="1">
                <a:spLocks noChangeArrowheads="1"/>
              </p:cNvSpPr>
              <p:nvPr/>
            </p:nvSpPr>
            <p:spPr bwMode="auto">
              <a:xfrm>
                <a:off x="3285" y="2350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Папка</a:t>
                </a:r>
              </a:p>
            </p:txBody>
          </p:sp>
          <p:sp>
            <p:nvSpPr>
              <p:cNvPr id="125963" name="Text Box 11"/>
              <p:cNvSpPr txBox="1">
                <a:spLocks noChangeArrowheads="1"/>
              </p:cNvSpPr>
              <p:nvPr/>
            </p:nvSpPr>
            <p:spPr bwMode="auto">
              <a:xfrm>
                <a:off x="3285" y="2649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Вложенная</a:t>
                </a:r>
                <a:r>
                  <a:rPr lang="ru-RU" sz="20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папка</a:t>
                </a:r>
              </a:p>
            </p:txBody>
          </p:sp>
          <p:sp>
            <p:nvSpPr>
              <p:cNvPr id="125964" name="Text Box 12"/>
              <p:cNvSpPr txBox="1">
                <a:spLocks noChangeArrowheads="1"/>
              </p:cNvSpPr>
              <p:nvPr/>
            </p:nvSpPr>
            <p:spPr bwMode="auto">
              <a:xfrm>
                <a:off x="3285" y="2953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</a:rPr>
                  <a:t>Файл</a:t>
                </a:r>
              </a:p>
            </p:txBody>
          </p:sp>
          <p:sp>
            <p:nvSpPr>
              <p:cNvPr id="125965" name="Text Box 13"/>
              <p:cNvSpPr txBox="1">
                <a:spLocks noChangeArrowheads="1"/>
              </p:cNvSpPr>
              <p:nvPr/>
            </p:nvSpPr>
            <p:spPr bwMode="auto">
              <a:xfrm>
                <a:off x="3285" y="3268"/>
                <a:ext cx="1719" cy="2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33CC"/>
                    </a:solidFill>
                  </a:rPr>
                  <a:t>Имя файла</a:t>
                </a:r>
              </a:p>
            </p:txBody>
          </p:sp>
        </p:grpSp>
        <p:sp>
          <p:nvSpPr>
            <p:cNvPr id="125974" name="Line 22"/>
            <p:cNvSpPr>
              <a:spLocks noChangeShapeType="1"/>
            </p:cNvSpPr>
            <p:nvPr/>
          </p:nvSpPr>
          <p:spPr bwMode="auto">
            <a:xfrm>
              <a:off x="4001240" y="3618706"/>
              <a:ext cx="156686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975" name="Line 23"/>
            <p:cNvSpPr>
              <a:spLocks noChangeShapeType="1"/>
            </p:cNvSpPr>
            <p:nvPr/>
          </p:nvSpPr>
          <p:spPr bwMode="auto">
            <a:xfrm>
              <a:off x="4001240" y="4079081"/>
              <a:ext cx="156686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976" name="Line 24"/>
            <p:cNvSpPr>
              <a:spLocks noChangeShapeType="1"/>
            </p:cNvSpPr>
            <p:nvPr/>
          </p:nvSpPr>
          <p:spPr bwMode="auto">
            <a:xfrm>
              <a:off x="4001240" y="4558506"/>
              <a:ext cx="156686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977" name="Line 25"/>
            <p:cNvSpPr>
              <a:spLocks noChangeShapeType="1"/>
            </p:cNvSpPr>
            <p:nvPr/>
          </p:nvSpPr>
          <p:spPr bwMode="auto">
            <a:xfrm>
              <a:off x="4001240" y="5079206"/>
              <a:ext cx="156686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978" name="Line 26"/>
            <p:cNvSpPr>
              <a:spLocks noChangeShapeType="1"/>
            </p:cNvSpPr>
            <p:nvPr/>
          </p:nvSpPr>
          <p:spPr bwMode="auto">
            <a:xfrm>
              <a:off x="4001240" y="5571331"/>
              <a:ext cx="156686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4578" name="Picture 2" descr="http://afisha.cheb.ru/pics/big/131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8400" y="1009650"/>
            <a:ext cx="2714625" cy="228758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1" name="Picture 8" descr="http://www.bursahaber.com/images/haberler/500_gblik_en_ince_tasinabilir_disk_h2644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471613"/>
            <a:ext cx="35004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6229350" y="3071813"/>
            <a:ext cx="0" cy="25193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Операции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kern="0" dirty="0">
                <a:solidFill>
                  <a:srgbClr val="1F497D"/>
                </a:solidFill>
              </a:rPr>
              <a:t>с файлами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714375" y="1285875"/>
            <a:ext cx="3035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715000" y="1285875"/>
            <a:ext cx="3035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Файловая система</a:t>
            </a:r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 flipV="1">
            <a:off x="3786188" y="2643188"/>
            <a:ext cx="1836737" cy="20637"/>
          </a:xfrm>
          <a:prstGeom prst="line">
            <a:avLst/>
          </a:prstGeom>
          <a:ln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214688" y="3071813"/>
            <a:ext cx="0" cy="25193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6" name="Группа 1"/>
          <p:cNvGrpSpPr>
            <a:grpSpLocks/>
          </p:cNvGrpSpPr>
          <p:nvPr/>
        </p:nvGrpSpPr>
        <p:grpSpPr bwMode="auto">
          <a:xfrm>
            <a:off x="357188" y="2286000"/>
            <a:ext cx="8872537" cy="3786188"/>
            <a:chOff x="357188" y="2286000"/>
            <a:chExt cx="8872537" cy="3786188"/>
          </a:xfrm>
        </p:grpSpPr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714375" y="2286000"/>
              <a:ext cx="3035300" cy="769938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Реставрировать книгу</a:t>
              </a:r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5657850" y="2301875"/>
              <a:ext cx="3035300" cy="769938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Модифицировать файл </a:t>
              </a:r>
            </a:p>
          </p:txBody>
        </p:sp>
        <p:sp>
          <p:nvSpPr>
            <p:cNvPr id="126991" name="Text Box 15"/>
            <p:cNvSpPr txBox="1">
              <a:spLocks noChangeArrowheads="1"/>
            </p:cNvSpPr>
            <p:nvPr/>
          </p:nvSpPr>
          <p:spPr bwMode="auto">
            <a:xfrm>
              <a:off x="357188" y="3643313"/>
              <a:ext cx="2843212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Снять книгу с полки</a:t>
              </a:r>
            </a:p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Заменить поврежденные страницы</a:t>
              </a:r>
            </a:p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Поставить на место</a:t>
              </a:r>
            </a:p>
          </p:txBody>
        </p:sp>
        <p:sp>
          <p:nvSpPr>
            <p:cNvPr id="126993" name="Text Box 17"/>
            <p:cNvSpPr txBox="1">
              <a:spLocks noChangeArrowheads="1"/>
            </p:cNvSpPr>
            <p:nvPr/>
          </p:nvSpPr>
          <p:spPr bwMode="auto">
            <a:xfrm>
              <a:off x="6229350" y="3643313"/>
              <a:ext cx="3000375" cy="1938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Открыть файл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Внести в него изменения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Сохранить </a:t>
              </a:r>
              <a:b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</a:b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под тем же именем</a:t>
              </a:r>
            </a:p>
          </p:txBody>
        </p:sp>
        <p:pic>
          <p:nvPicPr>
            <p:cNvPr id="12301" name="Picture 1" descr="D:\Личные_документы\Елена\КАРТИНКИ\пк и книги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3214688"/>
              <a:ext cx="2389187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6229350" y="3071813"/>
            <a:ext cx="0" cy="25193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Операции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kern="0" dirty="0">
                <a:solidFill>
                  <a:srgbClr val="1F497D"/>
                </a:solidFill>
              </a:rPr>
              <a:t>с файлами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714375" y="1285875"/>
            <a:ext cx="3035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715000" y="1285875"/>
            <a:ext cx="3035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Файловая система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5657850" y="2301875"/>
            <a:ext cx="3035300" cy="7715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3399"/>
                </a:solidFill>
              </a:rPr>
              <a:t>Копировать файл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214688" y="3071813"/>
            <a:ext cx="0" cy="25193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20" name="Группа 17"/>
          <p:cNvGrpSpPr>
            <a:grpSpLocks/>
          </p:cNvGrpSpPr>
          <p:nvPr/>
        </p:nvGrpSpPr>
        <p:grpSpPr bwMode="auto">
          <a:xfrm>
            <a:off x="3500438" y="3286125"/>
            <a:ext cx="2251075" cy="2987675"/>
            <a:chOff x="3500430" y="3286124"/>
            <a:chExt cx="2251398" cy="2987855"/>
          </a:xfrm>
        </p:grpSpPr>
        <p:pic>
          <p:nvPicPr>
            <p:cNvPr id="14" name="Picture 2" descr="Информатика : учебник для 6 класс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0" y="3286124"/>
              <a:ext cx="1471823" cy="211944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 descr="Информатика : учебник для 6 класс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98934">
              <a:off x="4280004" y="4154539"/>
              <a:ext cx="1471824" cy="21194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7188" y="3214688"/>
            <a:ext cx="28432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Сделать копию при помощи ксерокса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Переплести её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Поставить в другой шкаф или на другую полку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 – две одинаковые книги в библиотеке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229350" y="3259138"/>
            <a:ext cx="2843213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Выбрать файл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Скопировать его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Сохранить в другой папке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 – два одинаковых файла </a:t>
            </a:r>
          </a:p>
        </p:txBody>
      </p:sp>
      <p:grpSp>
        <p:nvGrpSpPr>
          <p:cNvPr id="13323" name="Группа 1"/>
          <p:cNvGrpSpPr>
            <a:grpSpLocks/>
          </p:cNvGrpSpPr>
          <p:nvPr/>
        </p:nvGrpSpPr>
        <p:grpSpPr bwMode="auto">
          <a:xfrm>
            <a:off x="371475" y="2286000"/>
            <a:ext cx="8715375" cy="4251325"/>
            <a:chOff x="371476" y="2286000"/>
            <a:chExt cx="8715375" cy="4251201"/>
          </a:xfrm>
        </p:grpSpPr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714376" y="2286000"/>
              <a:ext cx="3035300" cy="769916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Изготовить </a:t>
              </a:r>
              <a:br>
                <a:rPr lang="ru-RU" sz="2200" b="1" dirty="0">
                  <a:solidFill>
                    <a:srgbClr val="003399"/>
                  </a:solidFill>
                </a:rPr>
              </a:br>
              <a:r>
                <a:rPr lang="ru-RU" sz="2200" b="1" dirty="0">
                  <a:solidFill>
                    <a:srgbClr val="003399"/>
                  </a:solidFill>
                </a:rPr>
                <a:t>копию книги</a:t>
              </a:r>
            </a:p>
          </p:txBody>
        </p:sp>
        <p:sp>
          <p:nvSpPr>
            <p:cNvPr id="126996" name="Line 20"/>
            <p:cNvSpPr>
              <a:spLocks noChangeShapeType="1"/>
            </p:cNvSpPr>
            <p:nvPr/>
          </p:nvSpPr>
          <p:spPr bwMode="auto">
            <a:xfrm flipV="1">
              <a:off x="3786189" y="2643178"/>
              <a:ext cx="1836737" cy="20636"/>
            </a:xfrm>
            <a:prstGeom prst="line">
              <a:avLst/>
            </a:prstGeom>
            <a:ln>
              <a:solidFill>
                <a:schemeClr val="tx2"/>
              </a:solidFill>
              <a:headEnd type="stealth" w="lg" len="lg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26" name="Группа 18"/>
            <p:cNvGrpSpPr>
              <a:grpSpLocks/>
            </p:cNvGrpSpPr>
            <p:nvPr/>
          </p:nvGrpSpPr>
          <p:grpSpPr bwMode="auto">
            <a:xfrm>
              <a:off x="3514726" y="3284413"/>
              <a:ext cx="2251075" cy="2987675"/>
              <a:chOff x="3500430" y="3286124"/>
              <a:chExt cx="2251398" cy="2987855"/>
            </a:xfrm>
          </p:grpSpPr>
          <p:pic>
            <p:nvPicPr>
              <p:cNvPr id="20" name="Picture 2" descr="Информатика : учебник для 6 класса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00430" y="3286220"/>
                <a:ext cx="1471824" cy="211937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" descr="Информатика : учебник для 6 класса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898934">
                <a:off x="4280005" y="4154609"/>
                <a:ext cx="1471823" cy="211937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71476" y="3213073"/>
              <a:ext cx="2843213" cy="332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Сделать копию при помощи ксерокса</a:t>
              </a:r>
            </a:p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Переплести её</a:t>
              </a:r>
            </a:p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Поставить в другой шкаф или на другую полку</a:t>
              </a:r>
            </a:p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Результат – две одинаковые книги в библиотеке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243639" y="3257522"/>
              <a:ext cx="2843212" cy="2400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Выбрать файл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Скопировать его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Сохранить в другой папке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Результат – два одинаковых файла 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Операции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kern="0" dirty="0">
                <a:solidFill>
                  <a:srgbClr val="1F497D"/>
                </a:solidFill>
              </a:rPr>
              <a:t>с файлами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714375" y="1285875"/>
            <a:ext cx="3035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715000" y="1285875"/>
            <a:ext cx="3035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Файловая система</a:t>
            </a:r>
          </a:p>
        </p:txBody>
      </p:sp>
      <p:grpSp>
        <p:nvGrpSpPr>
          <p:cNvPr id="14341" name="Группа 1"/>
          <p:cNvGrpSpPr>
            <a:grpSpLocks/>
          </p:cNvGrpSpPr>
          <p:nvPr/>
        </p:nvGrpSpPr>
        <p:grpSpPr bwMode="auto">
          <a:xfrm>
            <a:off x="700088" y="2286000"/>
            <a:ext cx="7993062" cy="3930650"/>
            <a:chOff x="700088" y="2286000"/>
            <a:chExt cx="7993062" cy="3930650"/>
          </a:xfrm>
        </p:grpSpPr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714375" y="2286000"/>
              <a:ext cx="3035300" cy="1108075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Переставить книгу из одного шкафа </a:t>
              </a:r>
              <a:br>
                <a:rPr lang="ru-RU" sz="2200" b="1" dirty="0">
                  <a:solidFill>
                    <a:srgbClr val="003399"/>
                  </a:solidFill>
                </a:rPr>
              </a:br>
              <a:r>
                <a:rPr lang="ru-RU" sz="2200" b="1" dirty="0">
                  <a:solidFill>
                    <a:srgbClr val="003399"/>
                  </a:solidFill>
                </a:rPr>
                <a:t>в другой </a:t>
              </a:r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5657850" y="2301875"/>
              <a:ext cx="3035300" cy="1108075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Переместить файл   из одной папки </a:t>
              </a:r>
              <a:br>
                <a:rPr lang="ru-RU" sz="2200" b="1" dirty="0">
                  <a:solidFill>
                    <a:srgbClr val="003399"/>
                  </a:solidFill>
                </a:rPr>
              </a:br>
              <a:r>
                <a:rPr lang="ru-RU" sz="2200" b="1" dirty="0">
                  <a:solidFill>
                    <a:srgbClr val="003399"/>
                  </a:solidFill>
                </a:rPr>
                <a:t>в другую</a:t>
              </a:r>
            </a:p>
          </p:txBody>
        </p:sp>
        <p:sp>
          <p:nvSpPr>
            <p:cNvPr id="126996" name="Line 20"/>
            <p:cNvSpPr>
              <a:spLocks noChangeShapeType="1"/>
            </p:cNvSpPr>
            <p:nvPr/>
          </p:nvSpPr>
          <p:spPr bwMode="auto">
            <a:xfrm flipV="1">
              <a:off x="3786188" y="2836863"/>
              <a:ext cx="1836737" cy="20637"/>
            </a:xfrm>
            <a:prstGeom prst="line">
              <a:avLst/>
            </a:prstGeom>
            <a:ln>
              <a:solidFill>
                <a:schemeClr val="tx2"/>
              </a:solidFill>
              <a:headEnd type="stealth" w="lg" len="lg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00088" y="5429250"/>
              <a:ext cx="3035300" cy="769938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Убрать книгу из библиотеки 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643563" y="5445125"/>
              <a:ext cx="3035300" cy="771525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3399"/>
                  </a:solidFill>
                </a:rPr>
                <a:t>Удалить файл 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3771900" y="5822950"/>
              <a:ext cx="1836738" cy="19050"/>
            </a:xfrm>
            <a:prstGeom prst="line">
              <a:avLst/>
            </a:prstGeom>
            <a:ln>
              <a:solidFill>
                <a:schemeClr val="tx2"/>
              </a:solidFill>
              <a:headEnd type="stealth" w="lg" len="lg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86" name="Picture 2" descr="http://mag30.site-discount.ru/images/cms/thumbs/a5b0aeaa3fa7d6e58d75710c18673bd7ec6d5f6d/main_960_aut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813" y="3714750"/>
              <a:ext cx="5314950" cy="13335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742</Words>
  <Application>Microsoft Office PowerPoint</Application>
  <PresentationFormat>Экран (4:3)</PresentationFormat>
  <Paragraphs>166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Arial Black</vt:lpstr>
      <vt:lpstr>Times New Roman</vt:lpstr>
      <vt:lpstr>Wingdings</vt:lpstr>
      <vt:lpstr>Georgia</vt:lpstr>
      <vt:lpstr>Comic Sans MS</vt:lpstr>
      <vt:lpstr>Тема Office</vt:lpstr>
      <vt:lpstr>Точечный рисунок</vt:lpstr>
      <vt:lpstr>Фотография Photo Editor</vt:lpstr>
      <vt:lpstr>Файлы и папки. Размер файла</vt:lpstr>
      <vt:lpstr>Что такое «файл»?</vt:lpstr>
      <vt:lpstr>Типы файлов</vt:lpstr>
      <vt:lpstr>На одном компьютерном носителе информации может содержаться множество файлов. </vt:lpstr>
      <vt:lpstr>Что такое «папка»?</vt:lpstr>
      <vt:lpstr>Система хранения файлов</vt:lpstr>
      <vt:lpstr>Операции с файлами</vt:lpstr>
      <vt:lpstr>Операции с файлами</vt:lpstr>
      <vt:lpstr>Операции с файлами</vt:lpstr>
      <vt:lpstr>Презентация PowerPoint</vt:lpstr>
      <vt:lpstr>Приборы для измерения</vt:lpstr>
      <vt:lpstr>Бит и байт</vt:lpstr>
      <vt:lpstr>Память компьютера</vt:lpstr>
      <vt:lpstr>Соотношение единиц</vt:lpstr>
      <vt:lpstr>Байты и килобайты</vt:lpstr>
      <vt:lpstr>Гигабайты</vt:lpstr>
      <vt:lpstr>Это интересно</vt:lpstr>
      <vt:lpstr>Объекты  операционной системы</vt:lpstr>
      <vt:lpstr>Значки объектов</vt:lpstr>
      <vt:lpstr>Самое главное</vt:lpstr>
      <vt:lpstr>Самое главное</vt:lpstr>
      <vt:lpstr>Презентация PowerPoint</vt:lpstr>
      <vt:lpstr>Каким типам файлов могут быть поставлены в соответствие эти рисунки?</vt:lpstr>
      <vt:lpstr>Вопросы и задания</vt:lpstr>
      <vt:lpstr>Вопросы и задания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58</cp:revision>
  <dcterms:created xsi:type="dcterms:W3CDTF">2011-09-19T18:11:49Z</dcterms:created>
  <dcterms:modified xsi:type="dcterms:W3CDTF">2017-01-14T11:12:59Z</dcterms:modified>
</cp:coreProperties>
</file>