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8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0" r:id="rId13"/>
    <p:sldId id="282" r:id="rId14"/>
    <p:sldId id="261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B79A16-6F16-4546-8F06-CDBC3FAC34E9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D3ED64-0C18-45CF-AE4D-6C4572B8D7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877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E5AE42-651E-4AF8-BF22-87866B6C315F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7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61796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C03E-C455-4F14-B0E4-91065909C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81881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0FF6-1D15-4AAB-B999-2296172EC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698431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258260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231566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E0EE-3CB3-4C14-861D-0D6703E10A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645305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DAF3-09D4-49E5-95C5-393837639A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961644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3731-562D-4779-BEB4-3A6DB37053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415471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ACC1-67D7-4CDD-B7E1-D786117F7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40729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401E-2182-4E32-8AD5-8F6E46F664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743365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0C43-B120-44C7-B630-59CD04B51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183640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9BF918-DFCC-4B0D-83BA-0900CF8B7A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051050" y="2276475"/>
            <a:ext cx="640715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ПОНЯТИЕ КАК ФОРМА МЫШЛЕНИЯ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8072437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err="1" smtClean="0">
                <a:solidFill>
                  <a:srgbClr val="1F497D"/>
                </a:solidFill>
                <a:effectLst/>
              </a:rPr>
              <a:t>Абстагирование</a:t>
            </a:r>
            <a:endParaRPr lang="ru-RU" b="0" dirty="0">
              <a:solidFill>
                <a:srgbClr val="99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00" y="857250"/>
            <a:ext cx="7805248" cy="561002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8072437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Обобщение</a:t>
            </a:r>
            <a:endParaRPr lang="ru-RU" b="0" dirty="0">
              <a:solidFill>
                <a:srgbClr val="99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18" y="876740"/>
            <a:ext cx="7913638" cy="551387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188913"/>
            <a:ext cx="8472487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18435" name="Объект 4"/>
          <p:cNvSpPr>
            <a:spLocks noGrp="1"/>
          </p:cNvSpPr>
          <p:nvPr>
            <p:ph idx="1"/>
          </p:nvPr>
        </p:nvSpPr>
        <p:spPr>
          <a:xfrm>
            <a:off x="885825" y="1052513"/>
            <a:ext cx="8186738" cy="5073650"/>
          </a:xfrm>
        </p:spPr>
        <p:txBody>
          <a:bodyPr/>
          <a:lstStyle/>
          <a:p>
            <a:pPr eaLnBrk="1" hangingPunct="1"/>
            <a:r>
              <a:rPr lang="ru-RU" altLang="ru-RU" smtClean="0"/>
              <a:t>В понятии отражается совокупность существенных признаков отдельного объекта или класса однородных объектов.</a:t>
            </a:r>
          </a:p>
          <a:p>
            <a:pPr eaLnBrk="1" hangingPunct="1"/>
            <a:r>
              <a:rPr lang="ru-RU" altLang="ru-RU" smtClean="0"/>
              <a:t>Анализ, синтез, сравнение. Абстрагирование и обобщение являются основными логическими приёмами формирования понятий.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altLang="ru-RU" smtClean="0"/>
              <a:t>Стр. 47-49.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altLang="ru-RU" smtClean="0"/>
              <a:t>Задание: Катя, Соня, Галя и Тамара родились 2 марта, 17 мая, 2 июля и 20 марта. Соня и Галя родились в одном месяце, а дни рождения Гали и Кати обозначаются одинаковыми числами. Назовите дату рождения каждой девочки.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Домашнее задание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Что такое понятие?</a:t>
            </a:r>
          </a:p>
          <a:p>
            <a:pPr marL="514350" indent="-51435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Приведите примеры слов-омонимов, выражающих различные понятия.</a:t>
            </a:r>
          </a:p>
          <a:p>
            <a:pPr marL="514350" indent="-51435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Приведите примеры слов-синонимов, выражающих одно понятие.</a:t>
            </a:r>
          </a:p>
          <a:p>
            <a:pPr marL="514350" indent="-51435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Что является основными логическими приемами  формирования понятия?</a:t>
            </a:r>
          </a:p>
          <a:p>
            <a:pPr marL="514350" indent="-51435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Вспомните, в каких ситуациях вы сталкивались с анализом на уроках русского языка, математики.</a:t>
            </a:r>
          </a:p>
          <a:p>
            <a:pPr marL="349250" indent="-3492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Давайте обсудим</a:t>
            </a:r>
          </a:p>
        </p:txBody>
      </p:sp>
      <p:sp>
        <p:nvSpPr>
          <p:cNvPr id="6" name="Овал 5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143000" y="1071563"/>
            <a:ext cx="7429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</a:rPr>
              <a:t>Сколько треугольников в фигуре, </a:t>
            </a:r>
            <a:br>
              <a:rPr lang="ru-RU" altLang="ru-RU" sz="2800" b="1">
                <a:solidFill>
                  <a:schemeClr val="tx2"/>
                </a:solidFill>
              </a:rPr>
            </a:br>
            <a:r>
              <a:rPr lang="ru-RU" altLang="ru-RU" sz="2800" b="1">
                <a:solidFill>
                  <a:schemeClr val="tx2"/>
                </a:solidFill>
              </a:rPr>
              <a:t>изображенной на рисунке?</a:t>
            </a:r>
            <a:endParaRPr lang="ru-RU" altLang="ru-RU" sz="2800">
              <a:solidFill>
                <a:schemeClr val="tx2"/>
              </a:solidFill>
            </a:endParaRPr>
          </a:p>
        </p:txBody>
      </p:sp>
      <p:grpSp>
        <p:nvGrpSpPr>
          <p:cNvPr id="21507" name="Group 60"/>
          <p:cNvGrpSpPr>
            <a:grpSpLocks/>
          </p:cNvGrpSpPr>
          <p:nvPr/>
        </p:nvGrpSpPr>
        <p:grpSpPr bwMode="auto">
          <a:xfrm>
            <a:off x="2571750" y="2071688"/>
            <a:ext cx="4545013" cy="4138612"/>
            <a:chOff x="1968" y="1344"/>
            <a:chExt cx="2112" cy="1923"/>
          </a:xfrm>
        </p:grpSpPr>
        <p:sp>
          <p:nvSpPr>
            <p:cNvPr id="21511" name="AutoShape 10"/>
            <p:cNvSpPr>
              <a:spLocks noChangeArrowheads="1"/>
            </p:cNvSpPr>
            <p:nvPr/>
          </p:nvSpPr>
          <p:spPr bwMode="auto">
            <a:xfrm rot="-1813783">
              <a:off x="2013" y="1347"/>
              <a:ext cx="1789" cy="158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1512" name="AutoShape 11"/>
            <p:cNvSpPr>
              <a:spLocks noChangeArrowheads="1"/>
            </p:cNvSpPr>
            <p:nvPr/>
          </p:nvSpPr>
          <p:spPr bwMode="auto">
            <a:xfrm>
              <a:off x="1968" y="1440"/>
              <a:ext cx="2112" cy="1827"/>
            </a:xfrm>
            <a:prstGeom prst="hexagon">
              <a:avLst>
                <a:gd name="adj" fmla="val 28900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1513" name="AutoShape 12"/>
            <p:cNvSpPr>
              <a:spLocks noChangeArrowheads="1"/>
            </p:cNvSpPr>
            <p:nvPr/>
          </p:nvSpPr>
          <p:spPr bwMode="auto">
            <a:xfrm rot="1772684">
              <a:off x="2243" y="1344"/>
              <a:ext cx="1789" cy="158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Давайте обсудим</a:t>
            </a:r>
          </a:p>
        </p:txBody>
      </p:sp>
      <p:sp>
        <p:nvSpPr>
          <p:cNvPr id="10" name="Овал 9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sp>
        <p:nvSpPr>
          <p:cNvPr id="9" name="Багетная рамка 8">
            <a:hlinkClick r:id="rId3" action="ppaction://hlinksldjump"/>
          </p:cNvPr>
          <p:cNvSpPr/>
          <p:nvPr/>
        </p:nvSpPr>
        <p:spPr>
          <a:xfrm>
            <a:off x="642938" y="5857875"/>
            <a:ext cx="2786062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задачи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2819400" y="2147888"/>
            <a:ext cx="3352800" cy="3052762"/>
            <a:chOff x="1968" y="1344"/>
            <a:chExt cx="2112" cy="1923"/>
          </a:xfrm>
        </p:grpSpPr>
        <p:sp>
          <p:nvSpPr>
            <p:cNvPr id="22546" name="AutoShape 4"/>
            <p:cNvSpPr>
              <a:spLocks noChangeArrowheads="1"/>
            </p:cNvSpPr>
            <p:nvPr/>
          </p:nvSpPr>
          <p:spPr bwMode="auto">
            <a:xfrm rot="-1813783">
              <a:off x="2013" y="1347"/>
              <a:ext cx="1789" cy="158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2547" name="AutoShape 5"/>
            <p:cNvSpPr>
              <a:spLocks noChangeArrowheads="1"/>
            </p:cNvSpPr>
            <p:nvPr/>
          </p:nvSpPr>
          <p:spPr bwMode="auto">
            <a:xfrm>
              <a:off x="1968" y="1440"/>
              <a:ext cx="2112" cy="1827"/>
            </a:xfrm>
            <a:prstGeom prst="hexagon">
              <a:avLst>
                <a:gd name="adj" fmla="val 28900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2548" name="AutoShape 6"/>
            <p:cNvSpPr>
              <a:spLocks noChangeArrowheads="1"/>
            </p:cNvSpPr>
            <p:nvPr/>
          </p:nvSpPr>
          <p:spPr bwMode="auto">
            <a:xfrm rot="1772684">
              <a:off x="2243" y="1344"/>
              <a:ext cx="1789" cy="158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200" name="AutoShape 8"/>
          <p:cNvSpPr>
            <a:spLocks noChangeArrowheads="1"/>
          </p:cNvSpPr>
          <p:nvPr/>
        </p:nvSpPr>
        <p:spPr bwMode="auto">
          <a:xfrm rot="-1812409">
            <a:off x="3436938" y="4246563"/>
            <a:ext cx="938212" cy="812800"/>
          </a:xfrm>
          <a:prstGeom prst="triangle">
            <a:avLst>
              <a:gd name="adj" fmla="val 49843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1812409" flipH="1">
            <a:off x="4652963" y="4260850"/>
            <a:ext cx="942975" cy="771525"/>
          </a:xfrm>
          <a:prstGeom prst="triangle">
            <a:avLst>
              <a:gd name="adj" fmla="val 52778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-1812409" flipH="1" flipV="1">
            <a:off x="4643438" y="2505075"/>
            <a:ext cx="919162" cy="790575"/>
          </a:xfrm>
          <a:prstGeom prst="triangle">
            <a:avLst>
              <a:gd name="adj" fmla="val 50514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812409" flipV="1">
            <a:off x="3408363" y="2497138"/>
            <a:ext cx="952500" cy="800100"/>
          </a:xfrm>
          <a:prstGeom prst="triangle">
            <a:avLst>
              <a:gd name="adj" fmla="val 52583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 rot="1812409" flipV="1">
            <a:off x="5018088" y="3449638"/>
            <a:ext cx="1011237" cy="8937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 rot="-1812409" flipH="1" flipV="1">
            <a:off x="2944813" y="3465513"/>
            <a:ext cx="1030287" cy="908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2806700" y="2312988"/>
            <a:ext cx="893763" cy="1447800"/>
          </a:xfrm>
          <a:custGeom>
            <a:avLst/>
            <a:gdLst>
              <a:gd name="T0" fmla="*/ 2147483646 w 547"/>
              <a:gd name="T1" fmla="*/ 0 h 912"/>
              <a:gd name="T2" fmla="*/ 2147483646 w 547"/>
              <a:gd name="T3" fmla="*/ 2147483646 h 912"/>
              <a:gd name="T4" fmla="*/ 0 w 547"/>
              <a:gd name="T5" fmla="*/ 2147483646 h 912"/>
              <a:gd name="T6" fmla="*/ 2147483646 w 547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547"/>
              <a:gd name="T13" fmla="*/ 0 h 912"/>
              <a:gd name="T14" fmla="*/ 547 w 547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7" h="912">
                <a:moveTo>
                  <a:pt x="528" y="0"/>
                </a:moveTo>
                <a:lnTo>
                  <a:pt x="547" y="613"/>
                </a:lnTo>
                <a:lnTo>
                  <a:pt x="0" y="912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 rot="3566931">
            <a:off x="4087018" y="1589882"/>
            <a:ext cx="868363" cy="1447800"/>
          </a:xfrm>
          <a:custGeom>
            <a:avLst/>
            <a:gdLst>
              <a:gd name="T0" fmla="*/ 2147483646 w 547"/>
              <a:gd name="T1" fmla="*/ 0 h 912"/>
              <a:gd name="T2" fmla="*/ 2147483646 w 547"/>
              <a:gd name="T3" fmla="*/ 2147483646 h 912"/>
              <a:gd name="T4" fmla="*/ 0 w 547"/>
              <a:gd name="T5" fmla="*/ 2147483646 h 912"/>
              <a:gd name="T6" fmla="*/ 2147483646 w 547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547"/>
              <a:gd name="T13" fmla="*/ 0 h 912"/>
              <a:gd name="T14" fmla="*/ 547 w 547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7" h="912">
                <a:moveTo>
                  <a:pt x="528" y="0"/>
                </a:moveTo>
                <a:lnTo>
                  <a:pt x="547" y="613"/>
                </a:lnTo>
                <a:lnTo>
                  <a:pt x="0" y="912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 rot="7200427">
            <a:off x="5319713" y="2298700"/>
            <a:ext cx="858837" cy="1477963"/>
          </a:xfrm>
          <a:custGeom>
            <a:avLst/>
            <a:gdLst>
              <a:gd name="T0" fmla="*/ 2147483646 w 547"/>
              <a:gd name="T1" fmla="*/ 0 h 912"/>
              <a:gd name="T2" fmla="*/ 2147483646 w 547"/>
              <a:gd name="T3" fmla="*/ 2147483646 h 912"/>
              <a:gd name="T4" fmla="*/ 0 w 547"/>
              <a:gd name="T5" fmla="*/ 2147483646 h 912"/>
              <a:gd name="T6" fmla="*/ 2147483646 w 547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547"/>
              <a:gd name="T13" fmla="*/ 0 h 912"/>
              <a:gd name="T14" fmla="*/ 547 w 547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7" h="912">
                <a:moveTo>
                  <a:pt x="528" y="0"/>
                </a:moveTo>
                <a:lnTo>
                  <a:pt x="547" y="613"/>
                </a:lnTo>
                <a:lnTo>
                  <a:pt x="0" y="912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 rot="10800000">
            <a:off x="5300663" y="3783013"/>
            <a:ext cx="857250" cy="1446212"/>
          </a:xfrm>
          <a:custGeom>
            <a:avLst/>
            <a:gdLst>
              <a:gd name="T0" fmla="*/ 2147483646 w 547"/>
              <a:gd name="T1" fmla="*/ 0 h 912"/>
              <a:gd name="T2" fmla="*/ 2147483646 w 547"/>
              <a:gd name="T3" fmla="*/ 2147483646 h 912"/>
              <a:gd name="T4" fmla="*/ 0 w 547"/>
              <a:gd name="T5" fmla="*/ 2147483646 h 912"/>
              <a:gd name="T6" fmla="*/ 2147483646 w 547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547"/>
              <a:gd name="T13" fmla="*/ 0 h 912"/>
              <a:gd name="T14" fmla="*/ 547 w 547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7" h="912">
                <a:moveTo>
                  <a:pt x="528" y="0"/>
                </a:moveTo>
                <a:lnTo>
                  <a:pt x="547" y="613"/>
                </a:lnTo>
                <a:lnTo>
                  <a:pt x="0" y="912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 rot="-7201423">
            <a:off x="4102101" y="4511675"/>
            <a:ext cx="823912" cy="1443037"/>
          </a:xfrm>
          <a:custGeom>
            <a:avLst/>
            <a:gdLst>
              <a:gd name="T0" fmla="*/ 2147483646 w 547"/>
              <a:gd name="T1" fmla="*/ 0 h 912"/>
              <a:gd name="T2" fmla="*/ 2147483646 w 547"/>
              <a:gd name="T3" fmla="*/ 2147483646 h 912"/>
              <a:gd name="T4" fmla="*/ 0 w 547"/>
              <a:gd name="T5" fmla="*/ 2147483646 h 912"/>
              <a:gd name="T6" fmla="*/ 2147483646 w 547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547"/>
              <a:gd name="T13" fmla="*/ 0 h 912"/>
              <a:gd name="T14" fmla="*/ 547 w 547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7" h="912">
                <a:moveTo>
                  <a:pt x="528" y="0"/>
                </a:moveTo>
                <a:lnTo>
                  <a:pt x="547" y="613"/>
                </a:lnTo>
                <a:lnTo>
                  <a:pt x="0" y="912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 rot="-3684269">
            <a:off x="2817019" y="3788569"/>
            <a:ext cx="884237" cy="1476375"/>
          </a:xfrm>
          <a:custGeom>
            <a:avLst/>
            <a:gdLst>
              <a:gd name="T0" fmla="*/ 2147483646 w 547"/>
              <a:gd name="T1" fmla="*/ 0 h 912"/>
              <a:gd name="T2" fmla="*/ 2147483646 w 547"/>
              <a:gd name="T3" fmla="*/ 2147483646 h 912"/>
              <a:gd name="T4" fmla="*/ 0 w 547"/>
              <a:gd name="T5" fmla="*/ 2147483646 h 912"/>
              <a:gd name="T6" fmla="*/ 2147483646 w 547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547"/>
              <a:gd name="T13" fmla="*/ 0 h 912"/>
              <a:gd name="T14" fmla="*/ 547 w 547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7" h="912">
                <a:moveTo>
                  <a:pt x="528" y="0"/>
                </a:moveTo>
                <a:lnTo>
                  <a:pt x="547" y="613"/>
                </a:lnTo>
                <a:lnTo>
                  <a:pt x="0" y="912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572000" y="5500688"/>
            <a:ext cx="4357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i="1">
                <a:solidFill>
                  <a:schemeClr val="tx2"/>
                </a:solidFill>
              </a:rPr>
              <a:t>12 маленьких треугольников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43000" y="1071563"/>
            <a:ext cx="7429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</a:rPr>
              <a:t>Подсчитаем самые маленькие треугольники: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chemeClr val="tx2"/>
              </a:solidFill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/>
              </a:rPr>
              <a:t>Решение задачи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2786063" y="1857375"/>
            <a:ext cx="3352800" cy="3052763"/>
            <a:chOff x="1968" y="1344"/>
            <a:chExt cx="2112" cy="1923"/>
          </a:xfrm>
        </p:grpSpPr>
        <p:sp>
          <p:nvSpPr>
            <p:cNvPr id="23570" name="AutoShape 4"/>
            <p:cNvSpPr>
              <a:spLocks noChangeArrowheads="1"/>
            </p:cNvSpPr>
            <p:nvPr/>
          </p:nvSpPr>
          <p:spPr bwMode="auto">
            <a:xfrm rot="-1813783">
              <a:off x="2013" y="1347"/>
              <a:ext cx="1789" cy="158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71" name="AutoShape 5"/>
            <p:cNvSpPr>
              <a:spLocks noChangeArrowheads="1"/>
            </p:cNvSpPr>
            <p:nvPr/>
          </p:nvSpPr>
          <p:spPr bwMode="auto">
            <a:xfrm>
              <a:off x="1968" y="1440"/>
              <a:ext cx="2112" cy="1827"/>
            </a:xfrm>
            <a:prstGeom prst="hexagon">
              <a:avLst>
                <a:gd name="adj" fmla="val 28900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72" name="AutoShape 6"/>
            <p:cNvSpPr>
              <a:spLocks noChangeArrowheads="1"/>
            </p:cNvSpPr>
            <p:nvPr/>
          </p:nvSpPr>
          <p:spPr bwMode="auto">
            <a:xfrm rot="1772684">
              <a:off x="2243" y="1344"/>
              <a:ext cx="1789" cy="158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3662363" y="3990975"/>
            <a:ext cx="1614487" cy="947738"/>
          </a:xfrm>
          <a:prstGeom prst="rtTriangle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 flipH="1" flipV="1">
            <a:off x="3651250" y="2022475"/>
            <a:ext cx="1638300" cy="977900"/>
          </a:xfrm>
          <a:prstGeom prst="rtTriangle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 rot="3535066" flipH="1" flipV="1">
            <a:off x="4445795" y="2478881"/>
            <a:ext cx="1662112" cy="1063625"/>
          </a:xfrm>
          <a:prstGeom prst="rtTriangle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7276808" flipH="1" flipV="1">
            <a:off x="2801938" y="3436938"/>
            <a:ext cx="1692275" cy="1019175"/>
          </a:xfrm>
          <a:prstGeom prst="rtTriangle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3548247" flipH="1" flipV="1">
            <a:off x="2819400" y="2479676"/>
            <a:ext cx="1684337" cy="1039812"/>
          </a:xfrm>
          <a:prstGeom prst="rtTriangle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211887" flipH="1" flipV="1">
            <a:off x="4409281" y="3410744"/>
            <a:ext cx="1690688" cy="1060450"/>
          </a:xfrm>
          <a:prstGeom prst="rtTriangle">
            <a:avLst/>
          </a:pr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flipV="1">
            <a:off x="3649663" y="2035175"/>
            <a:ext cx="1638300" cy="1036638"/>
          </a:xfrm>
          <a:prstGeom prst="rtTriangle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17987313" flipV="1">
            <a:off x="2811462" y="2492376"/>
            <a:ext cx="1687513" cy="1046162"/>
          </a:xfrm>
          <a:prstGeom prst="rtTriangle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7229931" flipV="1">
            <a:off x="4425157" y="3432969"/>
            <a:ext cx="1687512" cy="1028700"/>
          </a:xfrm>
          <a:prstGeom prst="rtTriangle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3548247" flipV="1">
            <a:off x="4459288" y="2506662"/>
            <a:ext cx="1652588" cy="1039813"/>
          </a:xfrm>
          <a:prstGeom prst="rtTriangle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14396149" flipV="1">
            <a:off x="2813844" y="3472657"/>
            <a:ext cx="1627187" cy="1003300"/>
          </a:xfrm>
          <a:prstGeom prst="rtTriangle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43000" y="1071563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</a:rPr>
              <a:t>Подсчитаем «двойные» треугольники: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/>
              </a:rPr>
              <a:t>Решение задачи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572000" y="5500688"/>
            <a:ext cx="4357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chemeClr val="tx2"/>
                </a:solidFill>
              </a:rPr>
              <a:t>12 «двойных»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chemeClr val="tx2"/>
                </a:solidFill>
              </a:rPr>
              <a:t>треугольников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flipH="1">
            <a:off x="3595688" y="3808413"/>
            <a:ext cx="1668462" cy="1136650"/>
          </a:xfrm>
          <a:prstGeom prst="rtTriangle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20" grpId="0"/>
      <p:bldP spid="22" grpId="0"/>
      <p:bldP spid="92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2819400" y="1857375"/>
            <a:ext cx="3352800" cy="3052763"/>
            <a:chOff x="1968" y="1344"/>
            <a:chExt cx="2112" cy="1923"/>
          </a:xfrm>
        </p:grpSpPr>
        <p:sp>
          <p:nvSpPr>
            <p:cNvPr id="24588" name="AutoShape 4"/>
            <p:cNvSpPr>
              <a:spLocks noChangeArrowheads="1"/>
            </p:cNvSpPr>
            <p:nvPr/>
          </p:nvSpPr>
          <p:spPr bwMode="auto">
            <a:xfrm rot="-1813783">
              <a:off x="2013" y="1347"/>
              <a:ext cx="1789" cy="158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4589" name="AutoShape 5"/>
            <p:cNvSpPr>
              <a:spLocks noChangeArrowheads="1"/>
            </p:cNvSpPr>
            <p:nvPr/>
          </p:nvSpPr>
          <p:spPr bwMode="auto">
            <a:xfrm>
              <a:off x="1968" y="1440"/>
              <a:ext cx="2112" cy="1827"/>
            </a:xfrm>
            <a:prstGeom prst="hexagon">
              <a:avLst>
                <a:gd name="adj" fmla="val 28900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4590" name="AutoShape 6"/>
            <p:cNvSpPr>
              <a:spLocks noChangeArrowheads="1"/>
            </p:cNvSpPr>
            <p:nvPr/>
          </p:nvSpPr>
          <p:spPr bwMode="auto">
            <a:xfrm rot="1772684">
              <a:off x="2243" y="1344"/>
              <a:ext cx="1789" cy="158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0252" name="Freeform 12"/>
          <p:cNvSpPr>
            <a:spLocks/>
          </p:cNvSpPr>
          <p:nvPr/>
        </p:nvSpPr>
        <p:spPr bwMode="auto">
          <a:xfrm rot="-7179690">
            <a:off x="2816225" y="3446463"/>
            <a:ext cx="2524125" cy="1524000"/>
          </a:xfrm>
          <a:custGeom>
            <a:avLst/>
            <a:gdLst>
              <a:gd name="T0" fmla="*/ 0 w 1590"/>
              <a:gd name="T1" fmla="*/ 2147483646 h 960"/>
              <a:gd name="T2" fmla="*/ 2147483646 w 1590"/>
              <a:gd name="T3" fmla="*/ 0 h 960"/>
              <a:gd name="T4" fmla="*/ 2147483646 w 1590"/>
              <a:gd name="T5" fmla="*/ 2147483646 h 960"/>
              <a:gd name="T6" fmla="*/ 0 w 1590"/>
              <a:gd name="T7" fmla="*/ 2147483646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590"/>
              <a:gd name="T13" fmla="*/ 0 h 960"/>
              <a:gd name="T14" fmla="*/ 1590 w 159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0" h="960">
                <a:moveTo>
                  <a:pt x="0" y="960"/>
                </a:moveTo>
                <a:lnTo>
                  <a:pt x="534" y="0"/>
                </a:lnTo>
                <a:lnTo>
                  <a:pt x="1590" y="4"/>
                </a:lnTo>
                <a:lnTo>
                  <a:pt x="0" y="960"/>
                </a:lnTo>
                <a:close/>
              </a:path>
            </a:pathLst>
          </a:custGeom>
          <a:solidFill>
            <a:srgbClr val="CC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 rot="-3481498">
            <a:off x="2420937" y="2728913"/>
            <a:ext cx="2498725" cy="1574800"/>
          </a:xfrm>
          <a:custGeom>
            <a:avLst/>
            <a:gdLst>
              <a:gd name="T0" fmla="*/ 0 w 1590"/>
              <a:gd name="T1" fmla="*/ 2147483646 h 960"/>
              <a:gd name="T2" fmla="*/ 2147483646 w 1590"/>
              <a:gd name="T3" fmla="*/ 0 h 960"/>
              <a:gd name="T4" fmla="*/ 2147483646 w 1590"/>
              <a:gd name="T5" fmla="*/ 2147483646 h 960"/>
              <a:gd name="T6" fmla="*/ 0 w 1590"/>
              <a:gd name="T7" fmla="*/ 2147483646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590"/>
              <a:gd name="T13" fmla="*/ 0 h 960"/>
              <a:gd name="T14" fmla="*/ 1590 w 159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0" h="960">
                <a:moveTo>
                  <a:pt x="0" y="960"/>
                </a:moveTo>
                <a:lnTo>
                  <a:pt x="534" y="0"/>
                </a:lnTo>
                <a:lnTo>
                  <a:pt x="1590" y="4"/>
                </a:lnTo>
                <a:lnTo>
                  <a:pt x="0" y="960"/>
                </a:lnTo>
                <a:close/>
              </a:path>
            </a:pathLst>
          </a:custGeom>
          <a:solidFill>
            <a:srgbClr val="CC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2786063" y="2016125"/>
            <a:ext cx="2544762" cy="1455738"/>
          </a:xfrm>
          <a:custGeom>
            <a:avLst/>
            <a:gdLst>
              <a:gd name="T0" fmla="*/ 0 w 1590"/>
              <a:gd name="T1" fmla="*/ 2147483646 h 960"/>
              <a:gd name="T2" fmla="*/ 2147483646 w 1590"/>
              <a:gd name="T3" fmla="*/ 0 h 960"/>
              <a:gd name="T4" fmla="*/ 2147483646 w 1590"/>
              <a:gd name="T5" fmla="*/ 2147483646 h 960"/>
              <a:gd name="T6" fmla="*/ 0 w 1590"/>
              <a:gd name="T7" fmla="*/ 2147483646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590"/>
              <a:gd name="T13" fmla="*/ 0 h 960"/>
              <a:gd name="T14" fmla="*/ 1590 w 159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0" h="960">
                <a:moveTo>
                  <a:pt x="0" y="960"/>
                </a:moveTo>
                <a:lnTo>
                  <a:pt x="534" y="0"/>
                </a:lnTo>
                <a:lnTo>
                  <a:pt x="1590" y="4"/>
                </a:lnTo>
                <a:lnTo>
                  <a:pt x="0" y="960"/>
                </a:lnTo>
                <a:close/>
              </a:path>
            </a:pathLst>
          </a:custGeom>
          <a:solidFill>
            <a:srgbClr val="CC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3676165">
            <a:off x="3636962" y="1997076"/>
            <a:ext cx="2524125" cy="1524000"/>
          </a:xfrm>
          <a:custGeom>
            <a:avLst/>
            <a:gdLst>
              <a:gd name="T0" fmla="*/ 0 w 1590"/>
              <a:gd name="T1" fmla="*/ 2147483646 h 960"/>
              <a:gd name="T2" fmla="*/ 2147483646 w 1590"/>
              <a:gd name="T3" fmla="*/ 0 h 960"/>
              <a:gd name="T4" fmla="*/ 2147483646 w 1590"/>
              <a:gd name="T5" fmla="*/ 2147483646 h 960"/>
              <a:gd name="T6" fmla="*/ 0 w 1590"/>
              <a:gd name="T7" fmla="*/ 2147483646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590"/>
              <a:gd name="T13" fmla="*/ 0 h 960"/>
              <a:gd name="T14" fmla="*/ 1590 w 159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0" h="960">
                <a:moveTo>
                  <a:pt x="0" y="960"/>
                </a:moveTo>
                <a:lnTo>
                  <a:pt x="534" y="0"/>
                </a:lnTo>
                <a:lnTo>
                  <a:pt x="1590" y="4"/>
                </a:lnTo>
                <a:lnTo>
                  <a:pt x="0" y="960"/>
                </a:lnTo>
                <a:close/>
              </a:path>
            </a:pathLst>
          </a:custGeom>
          <a:solidFill>
            <a:srgbClr val="CC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 rot="7301786">
            <a:off x="4059237" y="2700338"/>
            <a:ext cx="2524125" cy="1524000"/>
          </a:xfrm>
          <a:custGeom>
            <a:avLst/>
            <a:gdLst>
              <a:gd name="T0" fmla="*/ 0 w 1590"/>
              <a:gd name="T1" fmla="*/ 2147483646 h 960"/>
              <a:gd name="T2" fmla="*/ 2147483646 w 1590"/>
              <a:gd name="T3" fmla="*/ 0 h 960"/>
              <a:gd name="T4" fmla="*/ 2147483646 w 1590"/>
              <a:gd name="T5" fmla="*/ 2147483646 h 960"/>
              <a:gd name="T6" fmla="*/ 0 w 1590"/>
              <a:gd name="T7" fmla="*/ 2147483646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590"/>
              <a:gd name="T13" fmla="*/ 0 h 960"/>
              <a:gd name="T14" fmla="*/ 1590 w 159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0" h="960">
                <a:moveTo>
                  <a:pt x="0" y="960"/>
                </a:moveTo>
                <a:lnTo>
                  <a:pt x="534" y="0"/>
                </a:lnTo>
                <a:lnTo>
                  <a:pt x="1590" y="4"/>
                </a:lnTo>
                <a:lnTo>
                  <a:pt x="0" y="960"/>
                </a:lnTo>
                <a:close/>
              </a:path>
            </a:pathLst>
          </a:custGeom>
          <a:solidFill>
            <a:srgbClr val="CC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 rot="10800000">
            <a:off x="3644900" y="3490913"/>
            <a:ext cx="2527300" cy="1482725"/>
          </a:xfrm>
          <a:custGeom>
            <a:avLst/>
            <a:gdLst>
              <a:gd name="T0" fmla="*/ 0 w 1590"/>
              <a:gd name="T1" fmla="*/ 2147483646 h 960"/>
              <a:gd name="T2" fmla="*/ 2147483646 w 1590"/>
              <a:gd name="T3" fmla="*/ 0 h 960"/>
              <a:gd name="T4" fmla="*/ 2147483646 w 1590"/>
              <a:gd name="T5" fmla="*/ 2147483646 h 960"/>
              <a:gd name="T6" fmla="*/ 0 w 1590"/>
              <a:gd name="T7" fmla="*/ 2147483646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590"/>
              <a:gd name="T13" fmla="*/ 0 h 960"/>
              <a:gd name="T14" fmla="*/ 1590 w 159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0" h="960">
                <a:moveTo>
                  <a:pt x="0" y="960"/>
                </a:moveTo>
                <a:lnTo>
                  <a:pt x="534" y="0"/>
                </a:lnTo>
                <a:lnTo>
                  <a:pt x="1590" y="4"/>
                </a:lnTo>
                <a:lnTo>
                  <a:pt x="0" y="960"/>
                </a:lnTo>
                <a:close/>
              </a:path>
            </a:pathLst>
          </a:custGeom>
          <a:solidFill>
            <a:srgbClr val="CC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43000" y="1071563"/>
            <a:ext cx="7429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</a:rPr>
              <a:t>Подсчитаем тройные треугольники: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chemeClr val="tx2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/>
              </a:rPr>
              <a:t>Решение задачи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572000" y="5500688"/>
            <a:ext cx="4357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chemeClr val="tx2"/>
                </a:solidFill>
              </a:rPr>
              <a:t>6 «тройных»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chemeClr val="tx2"/>
                </a:solidFill>
              </a:rPr>
              <a:t>треугольников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48" grpId="0" animBg="1"/>
      <p:bldP spid="10249" grpId="0" animBg="1"/>
      <p:bldP spid="10250" grpId="0" animBg="1"/>
      <p:bldP spid="10251" grpId="0" animBg="1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0"/>
          <p:cNvGrpSpPr>
            <a:grpSpLocks/>
          </p:cNvGrpSpPr>
          <p:nvPr/>
        </p:nvGrpSpPr>
        <p:grpSpPr bwMode="auto">
          <a:xfrm>
            <a:off x="2928938" y="1857375"/>
            <a:ext cx="3214687" cy="2927350"/>
            <a:chOff x="1968" y="1344"/>
            <a:chExt cx="2112" cy="1923"/>
          </a:xfrm>
        </p:grpSpPr>
        <p:sp>
          <p:nvSpPr>
            <p:cNvPr id="25608" name="AutoShape 10"/>
            <p:cNvSpPr>
              <a:spLocks noChangeArrowheads="1"/>
            </p:cNvSpPr>
            <p:nvPr/>
          </p:nvSpPr>
          <p:spPr bwMode="auto">
            <a:xfrm rot="-1813783">
              <a:off x="2013" y="1347"/>
              <a:ext cx="1789" cy="158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5609" name="AutoShape 11"/>
            <p:cNvSpPr>
              <a:spLocks noChangeArrowheads="1"/>
            </p:cNvSpPr>
            <p:nvPr/>
          </p:nvSpPr>
          <p:spPr bwMode="auto">
            <a:xfrm>
              <a:off x="1968" y="1440"/>
              <a:ext cx="2112" cy="1827"/>
            </a:xfrm>
            <a:prstGeom prst="hexagon">
              <a:avLst>
                <a:gd name="adj" fmla="val 28900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5610" name="AutoShape 12"/>
            <p:cNvSpPr>
              <a:spLocks noChangeArrowheads="1"/>
            </p:cNvSpPr>
            <p:nvPr/>
          </p:nvSpPr>
          <p:spPr bwMode="auto">
            <a:xfrm rot="1772684">
              <a:off x="2243" y="1344"/>
              <a:ext cx="1789" cy="158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5603" name="AutoShape 4"/>
          <p:cNvSpPr>
            <a:spLocks noChangeArrowheads="1"/>
          </p:cNvSpPr>
          <p:nvPr/>
        </p:nvSpPr>
        <p:spPr bwMode="auto">
          <a:xfrm rot="-1813783">
            <a:off x="2940050" y="1860550"/>
            <a:ext cx="2840038" cy="2422525"/>
          </a:xfrm>
          <a:prstGeom prst="triangle">
            <a:avLst>
              <a:gd name="adj" fmla="val 50528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1772684">
            <a:off x="3321050" y="1873250"/>
            <a:ext cx="2794000" cy="2398713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0" y="1071563"/>
            <a:ext cx="7429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</a:rPr>
              <a:t>А теперь не забудем про самые большие:</a:t>
            </a:r>
            <a:endParaRPr lang="ru-RU" altLang="ru-RU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/>
              </a:rPr>
              <a:t>Решение задачи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572000" y="5500688"/>
            <a:ext cx="4357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chemeClr val="tx2"/>
                </a:solidFill>
              </a:rPr>
              <a:t>2 больших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chemeClr val="tx2"/>
                </a:solidFill>
              </a:rPr>
              <a:t>треугольника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13318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643063" y="1500188"/>
            <a:ext cx="7286625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6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Понятие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это форма мышления, которая отражает совокупность существенных </a:t>
            </a:r>
            <a:r>
              <a:rPr lang="ru-RU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признаков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объекта или нескольких объектов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285750"/>
            <a:ext cx="864393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Понятие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500063" y="1428750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93844"/>
            <a:ext cx="7960369" cy="360511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9"/>
          <p:cNvGrpSpPr>
            <a:grpSpLocks/>
          </p:cNvGrpSpPr>
          <p:nvPr/>
        </p:nvGrpSpPr>
        <p:grpSpPr bwMode="auto">
          <a:xfrm>
            <a:off x="3910013" y="1905000"/>
            <a:ext cx="4448175" cy="4024313"/>
            <a:chOff x="3788395" y="1786073"/>
            <a:chExt cx="4447887" cy="4024431"/>
          </a:xfrm>
        </p:grpSpPr>
        <p:sp>
          <p:nvSpPr>
            <p:cNvPr id="26630" name="AutoShape 4"/>
            <p:cNvSpPr>
              <a:spLocks noChangeArrowheads="1"/>
            </p:cNvSpPr>
            <p:nvPr/>
          </p:nvSpPr>
          <p:spPr bwMode="auto">
            <a:xfrm rot="-1813783">
              <a:off x="3810769" y="1823630"/>
              <a:ext cx="3822319" cy="3250777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6631" name="AutoShape 5"/>
            <p:cNvSpPr>
              <a:spLocks noChangeArrowheads="1"/>
            </p:cNvSpPr>
            <p:nvPr/>
          </p:nvSpPr>
          <p:spPr bwMode="auto">
            <a:xfrm>
              <a:off x="3788395" y="1989208"/>
              <a:ext cx="4447887" cy="3821296"/>
            </a:xfrm>
            <a:prstGeom prst="hexagon">
              <a:avLst>
                <a:gd name="adj" fmla="val 28900"/>
                <a:gd name="vf" fmla="val 115470"/>
              </a:avLst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6632" name="AutoShape 6"/>
            <p:cNvSpPr>
              <a:spLocks noChangeArrowheads="1"/>
            </p:cNvSpPr>
            <p:nvPr/>
          </p:nvSpPr>
          <p:spPr bwMode="auto">
            <a:xfrm rot="1772684">
              <a:off x="4346978" y="1786073"/>
              <a:ext cx="3800884" cy="3303855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714375" y="1928813"/>
            <a:ext cx="32861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2800" b="1">
                <a:solidFill>
                  <a:srgbClr val="0033CC"/>
                </a:solidFill>
              </a:rPr>
              <a:t>  12 маленьких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2800" b="1">
                <a:solidFill>
                  <a:srgbClr val="0033CC"/>
                </a:solidFill>
              </a:rPr>
              <a:t>  12 «двойных»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2800" b="1">
                <a:solidFill>
                  <a:srgbClr val="0033CC"/>
                </a:solidFill>
              </a:rPr>
              <a:t>  6 «тройных»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sz="2800" b="1">
                <a:solidFill>
                  <a:srgbClr val="0033CC"/>
                </a:solidFill>
              </a:rPr>
              <a:t>  2 больших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800">
              <a:solidFill>
                <a:srgbClr val="0033CC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071563"/>
            <a:ext cx="7429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</a:rPr>
              <a:t>Мы смогли насчитать 32 треугольника:</a:t>
            </a:r>
            <a:endParaRPr lang="ru-RU" altLang="ru-RU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chemeClr val="tx2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Результат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7879100" cy="525658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kern="0" dirty="0" smtClean="0">
                <a:solidFill>
                  <a:srgbClr val="1F497D"/>
                </a:solidFill>
              </a:rPr>
              <a:t>Синонимы</a:t>
            </a:r>
            <a:endParaRPr lang="ru-RU" b="0" dirty="0">
              <a:solidFill>
                <a:srgbClr val="990033"/>
              </a:solidFill>
            </a:endParaRPr>
          </a:p>
        </p:txBody>
      </p:sp>
      <p:graphicFrame>
        <p:nvGraphicFramePr>
          <p:cNvPr id="121921" name="Group 65"/>
          <p:cNvGraphicFramePr>
            <a:graphicFrameLocks noGrp="1"/>
          </p:cNvGraphicFramePr>
          <p:nvPr/>
        </p:nvGraphicFramePr>
        <p:xfrm>
          <a:off x="1143000" y="1214438"/>
          <a:ext cx="7221538" cy="5137152"/>
        </p:xfrm>
        <a:graphic>
          <a:graphicData uri="http://schemas.openxmlformats.org/drawingml/2006/table">
            <a:tbl>
              <a:tblPr/>
              <a:tblGrid>
                <a:gridCol w="3071834"/>
                <a:gridCol w="4149704"/>
              </a:tblGrid>
              <a:tr h="256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Множество</a:t>
                      </a:r>
                    </a:p>
                  </a:txBody>
                  <a:tcPr marL="288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Масса</a:t>
                      </a:r>
                    </a:p>
                    <a:p>
                      <a:pPr marL="900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Уйма</a:t>
                      </a:r>
                    </a:p>
                    <a:p>
                      <a:pPr marL="900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Бездна</a:t>
                      </a:r>
                    </a:p>
                    <a:p>
                      <a:pPr marL="900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Тьма</a:t>
                      </a:r>
                    </a:p>
                    <a:p>
                      <a:pPr marL="900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Пропасть</a:t>
                      </a:r>
                    </a:p>
                  </a:txBody>
                  <a:tcPr marL="432000" marR="18000" marT="46800" marB="46800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Малость</a:t>
                      </a:r>
                    </a:p>
                  </a:txBody>
                  <a:tcPr marL="288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Мелочь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Небольшое число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Горсть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Немножко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Щепотка</a:t>
                      </a:r>
                    </a:p>
                  </a:txBody>
                  <a:tcPr marL="432000" marR="90000" marT="46800" marB="46800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Омонимы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58" y="980728"/>
            <a:ext cx="7056784" cy="557768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428625"/>
            <a:ext cx="7250112" cy="77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Как образуются понятия</a:t>
            </a: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306" name="Text Box 8"/>
          <p:cNvSpPr txBox="1">
            <a:spLocks noChangeArrowheads="1"/>
          </p:cNvSpPr>
          <p:nvPr/>
        </p:nvSpPr>
        <p:spPr bwMode="auto">
          <a:xfrm>
            <a:off x="879475" y="150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509713"/>
            <a:ext cx="7776914" cy="492008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8072437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Анализ</a:t>
            </a:r>
            <a:endParaRPr lang="ru-RU" b="0" dirty="0">
              <a:solidFill>
                <a:srgbClr val="99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57250"/>
            <a:ext cx="8064896" cy="566847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8072437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Синтез</a:t>
            </a:r>
            <a:endParaRPr lang="ru-RU" b="0" dirty="0">
              <a:solidFill>
                <a:srgbClr val="99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57250"/>
            <a:ext cx="8174682" cy="564414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8072437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Сравнение</a:t>
            </a:r>
            <a:endParaRPr lang="ru-RU" b="0" dirty="0">
              <a:solidFill>
                <a:srgbClr val="99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08720"/>
            <a:ext cx="8280250" cy="482453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31859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256</Words>
  <Application>Microsoft Office PowerPoint</Application>
  <PresentationFormat>Экран (4:3)</PresentationFormat>
  <Paragraphs>63</Paragraphs>
  <Slides>20</Slides>
  <Notes>1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Georgia</vt:lpstr>
      <vt:lpstr>Times New Roman</vt:lpstr>
      <vt:lpstr>Wingdings</vt:lpstr>
      <vt:lpstr>Тема Office</vt:lpstr>
      <vt:lpstr>ПОНЯТИЕ КАК ФОРМА МЫШЛЕНИЯ</vt:lpstr>
      <vt:lpstr>Презентация PowerPoint</vt:lpstr>
      <vt:lpstr>Презентация PowerPoint</vt:lpstr>
      <vt:lpstr>Синонимы</vt:lpstr>
      <vt:lpstr>Омонимы</vt:lpstr>
      <vt:lpstr>Как образуются понятия</vt:lpstr>
      <vt:lpstr>Анализ</vt:lpstr>
      <vt:lpstr>Синтез</vt:lpstr>
      <vt:lpstr>Сравнение</vt:lpstr>
      <vt:lpstr>Абстагирование</vt:lpstr>
      <vt:lpstr>Обобщение</vt:lpstr>
      <vt:lpstr>Самое главное</vt:lpstr>
      <vt:lpstr>Домашнее задание</vt:lpstr>
      <vt:lpstr>Давайте обсудим</vt:lpstr>
      <vt:lpstr>Давайте обсудим</vt:lpstr>
      <vt:lpstr>Решение задачи</vt:lpstr>
      <vt:lpstr>Решение задачи</vt:lpstr>
      <vt:lpstr>Решение задачи</vt:lpstr>
      <vt:lpstr>Решение задачи</vt:lpstr>
      <vt:lpstr>Результат</vt:lpstr>
    </vt:vector>
  </TitlesOfParts>
  <Company>ФИРО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User</cp:lastModifiedBy>
  <cp:revision>39</cp:revision>
  <dcterms:created xsi:type="dcterms:W3CDTF">2011-09-19T18:11:49Z</dcterms:created>
  <dcterms:modified xsi:type="dcterms:W3CDTF">2017-01-14T12:11:49Z</dcterms:modified>
</cp:coreProperties>
</file>