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148" autoAdjust="0"/>
    <p:restoredTop sz="94660"/>
  </p:normalViewPr>
  <p:slideViewPr>
    <p:cSldViewPr>
      <p:cViewPr varScale="1">
        <p:scale>
          <a:sx n="70" d="100"/>
          <a:sy n="70" d="100"/>
        </p:scale>
        <p:origin x="-114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4210B0-B191-43A5-BE71-A981BE2B497C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6DC723D-E156-4297-852B-B937CCD74A5A}">
      <dgm:prSet phldrT="[Текст]"/>
      <dgm:spPr/>
      <dgm:t>
        <a:bodyPr/>
        <a:lstStyle/>
        <a:p>
          <a:r>
            <a:rPr lang="ru-RU" dirty="0" smtClean="0"/>
            <a:t>по отпечаткам пальцев;</a:t>
          </a:r>
          <a:endParaRPr lang="ru-RU" dirty="0"/>
        </a:p>
      </dgm:t>
    </dgm:pt>
    <dgm:pt modelId="{EDCF585B-4916-4A14-9EE7-3DBC6E388CE1}" type="parTrans" cxnId="{3F067B93-F693-40C5-BF05-1D4B36615893}">
      <dgm:prSet/>
      <dgm:spPr/>
      <dgm:t>
        <a:bodyPr/>
        <a:lstStyle/>
        <a:p>
          <a:endParaRPr lang="ru-RU"/>
        </a:p>
      </dgm:t>
    </dgm:pt>
    <dgm:pt modelId="{AFF53844-50FD-4AE1-819F-30C4ECC7809A}" type="sibTrans" cxnId="{3F067B93-F693-40C5-BF05-1D4B36615893}">
      <dgm:prSet/>
      <dgm:spPr/>
      <dgm:t>
        <a:bodyPr/>
        <a:lstStyle/>
        <a:p>
          <a:endParaRPr lang="ru-RU"/>
        </a:p>
      </dgm:t>
    </dgm:pt>
    <dgm:pt modelId="{441EDA9A-CE51-4F3B-AD4C-04DDEC557F1C}">
      <dgm:prSet phldrT="[Текст]"/>
      <dgm:spPr/>
      <dgm:t>
        <a:bodyPr/>
        <a:lstStyle/>
        <a:p>
          <a:r>
            <a:rPr lang="ru-RU" dirty="0" smtClean="0"/>
            <a:t>по характеристикам речи;</a:t>
          </a:r>
        </a:p>
      </dgm:t>
    </dgm:pt>
    <dgm:pt modelId="{302804DF-5D80-4E65-B731-75D7E8868093}" type="parTrans" cxnId="{2041366B-1D41-4D47-BAAE-18DDD7B343D9}">
      <dgm:prSet/>
      <dgm:spPr/>
      <dgm:t>
        <a:bodyPr/>
        <a:lstStyle/>
        <a:p>
          <a:endParaRPr lang="ru-RU"/>
        </a:p>
      </dgm:t>
    </dgm:pt>
    <dgm:pt modelId="{02ABF658-493A-444C-BF9B-027A631B02EE}" type="sibTrans" cxnId="{2041366B-1D41-4D47-BAAE-18DDD7B343D9}">
      <dgm:prSet/>
      <dgm:spPr/>
      <dgm:t>
        <a:bodyPr/>
        <a:lstStyle/>
        <a:p>
          <a:endParaRPr lang="ru-RU"/>
        </a:p>
      </dgm:t>
    </dgm:pt>
    <dgm:pt modelId="{1D39D5A2-907C-4331-9A01-F9A92540C377}">
      <dgm:prSet phldrT="[Текст]"/>
      <dgm:spPr/>
      <dgm:t>
        <a:bodyPr/>
        <a:lstStyle/>
        <a:p>
          <a:r>
            <a:rPr lang="ru-RU" dirty="0" smtClean="0"/>
            <a:t>по радужной оболочке глаза;</a:t>
          </a:r>
        </a:p>
      </dgm:t>
    </dgm:pt>
    <dgm:pt modelId="{138CDEAE-CCC9-498D-B20E-4E08FC7A3C63}" type="parTrans" cxnId="{8DAF6EB8-62C7-4A8D-A135-C160BD38EA70}">
      <dgm:prSet/>
      <dgm:spPr/>
      <dgm:t>
        <a:bodyPr/>
        <a:lstStyle/>
        <a:p>
          <a:endParaRPr lang="ru-RU"/>
        </a:p>
      </dgm:t>
    </dgm:pt>
    <dgm:pt modelId="{9269E54D-CAB8-4ABB-A935-F7EF1D41A85F}" type="sibTrans" cxnId="{8DAF6EB8-62C7-4A8D-A135-C160BD38EA70}">
      <dgm:prSet/>
      <dgm:spPr/>
      <dgm:t>
        <a:bodyPr/>
        <a:lstStyle/>
        <a:p>
          <a:endParaRPr lang="ru-RU"/>
        </a:p>
      </dgm:t>
    </dgm:pt>
    <dgm:pt modelId="{B1D80EE2-17B1-4A0D-AC13-D578DBBCDA97}">
      <dgm:prSet phldrT="[Текст]"/>
      <dgm:spPr/>
      <dgm:t>
        <a:bodyPr/>
        <a:lstStyle/>
        <a:p>
          <a:r>
            <a:rPr lang="ru-RU" smtClean="0"/>
            <a:t>по изображению лица;</a:t>
          </a:r>
          <a:endParaRPr lang="ru-RU" dirty="0" smtClean="0"/>
        </a:p>
      </dgm:t>
    </dgm:pt>
    <dgm:pt modelId="{D54A0C1B-EA9F-44C5-9F95-0F591052B69A}" type="parTrans" cxnId="{7FF9A8EA-7B9E-4B45-ABB1-062FE79826FA}">
      <dgm:prSet/>
      <dgm:spPr/>
      <dgm:t>
        <a:bodyPr/>
        <a:lstStyle/>
        <a:p>
          <a:endParaRPr lang="ru-RU"/>
        </a:p>
      </dgm:t>
    </dgm:pt>
    <dgm:pt modelId="{6362697A-A3AD-4381-9170-633B21E166CE}" type="sibTrans" cxnId="{7FF9A8EA-7B9E-4B45-ABB1-062FE79826FA}">
      <dgm:prSet/>
      <dgm:spPr/>
      <dgm:t>
        <a:bodyPr/>
        <a:lstStyle/>
        <a:p>
          <a:endParaRPr lang="ru-RU"/>
        </a:p>
      </dgm:t>
    </dgm:pt>
    <dgm:pt modelId="{B3D3B936-8ABC-4666-841B-D9883BF90E81}">
      <dgm:prSet phldrT="[Текст]"/>
      <dgm:spPr/>
      <dgm:t>
        <a:bodyPr/>
        <a:lstStyle/>
        <a:p>
          <a:r>
            <a:rPr lang="ru-RU" dirty="0" smtClean="0"/>
            <a:t>по геометрии ладони руки.</a:t>
          </a:r>
        </a:p>
      </dgm:t>
    </dgm:pt>
    <dgm:pt modelId="{E6245C4B-0AE9-4951-9FF3-A4E0B5A98242}" type="parTrans" cxnId="{3019AF6A-A61E-4532-8FFA-8575B07F4763}">
      <dgm:prSet/>
      <dgm:spPr/>
      <dgm:t>
        <a:bodyPr/>
        <a:lstStyle/>
        <a:p>
          <a:endParaRPr lang="ru-RU"/>
        </a:p>
      </dgm:t>
    </dgm:pt>
    <dgm:pt modelId="{F4EE40D3-0B45-4F3E-A491-064683F82265}" type="sibTrans" cxnId="{3019AF6A-A61E-4532-8FFA-8575B07F4763}">
      <dgm:prSet/>
      <dgm:spPr/>
      <dgm:t>
        <a:bodyPr/>
        <a:lstStyle/>
        <a:p>
          <a:endParaRPr lang="ru-RU"/>
        </a:p>
      </dgm:t>
    </dgm:pt>
    <dgm:pt modelId="{D20506BA-8279-4D55-8248-6272B8A0E5BF}" type="pres">
      <dgm:prSet presAssocID="{F74210B0-B191-43A5-BE71-A981BE2B497C}" presName="linear" presStyleCnt="0">
        <dgm:presLayoutVars>
          <dgm:animLvl val="lvl"/>
          <dgm:resizeHandles val="exact"/>
        </dgm:presLayoutVars>
      </dgm:prSet>
      <dgm:spPr/>
    </dgm:pt>
    <dgm:pt modelId="{27707FEA-A5C9-4D73-8347-D87E0B19EAED}" type="pres">
      <dgm:prSet presAssocID="{A6DC723D-E156-4297-852B-B937CCD74A5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6DAA9F-0E11-497F-9581-F360FE641969}" type="pres">
      <dgm:prSet presAssocID="{AFF53844-50FD-4AE1-819F-30C4ECC7809A}" presName="spacer" presStyleCnt="0"/>
      <dgm:spPr/>
    </dgm:pt>
    <dgm:pt modelId="{0D0F98C7-8010-46DD-83E8-24A944BF0B4D}" type="pres">
      <dgm:prSet presAssocID="{441EDA9A-CE51-4F3B-AD4C-04DDEC557F1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999FF-596B-40FA-AE2F-EF4D7DA848F7}" type="pres">
      <dgm:prSet presAssocID="{02ABF658-493A-444C-BF9B-027A631B02EE}" presName="spacer" presStyleCnt="0"/>
      <dgm:spPr/>
    </dgm:pt>
    <dgm:pt modelId="{4D1DA2A1-A406-49F9-A6FB-18C254920189}" type="pres">
      <dgm:prSet presAssocID="{1D39D5A2-907C-4331-9A01-F9A92540C37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B917B-EC9B-4CA4-8260-15B79AFD871F}" type="pres">
      <dgm:prSet presAssocID="{9269E54D-CAB8-4ABB-A935-F7EF1D41A85F}" presName="spacer" presStyleCnt="0"/>
      <dgm:spPr/>
    </dgm:pt>
    <dgm:pt modelId="{F6E45C5D-2231-4CD0-9A2E-062640B08E0B}" type="pres">
      <dgm:prSet presAssocID="{B1D80EE2-17B1-4A0D-AC13-D578DBBCDA9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3FF2D-AC5B-427A-AA8A-A4D2BE1CA375}" type="pres">
      <dgm:prSet presAssocID="{6362697A-A3AD-4381-9170-633B21E166CE}" presName="spacer" presStyleCnt="0"/>
      <dgm:spPr/>
    </dgm:pt>
    <dgm:pt modelId="{5C98A8BB-6B7B-4733-B151-BBD35F3DF93E}" type="pres">
      <dgm:prSet presAssocID="{B3D3B936-8ABC-4666-841B-D9883BF90E8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284898-68FF-499B-BC3C-538377DE981F}" type="presOf" srcId="{1D39D5A2-907C-4331-9A01-F9A92540C377}" destId="{4D1DA2A1-A406-49F9-A6FB-18C254920189}" srcOrd="0" destOrd="0" presId="urn:microsoft.com/office/officeart/2005/8/layout/vList2"/>
    <dgm:cxn modelId="{AE347602-BD58-4CCB-B65C-47CD15B923EC}" type="presOf" srcId="{441EDA9A-CE51-4F3B-AD4C-04DDEC557F1C}" destId="{0D0F98C7-8010-46DD-83E8-24A944BF0B4D}" srcOrd="0" destOrd="0" presId="urn:microsoft.com/office/officeart/2005/8/layout/vList2"/>
    <dgm:cxn modelId="{E3C5A9DE-D310-4F28-AE56-E4A4B4A20565}" type="presOf" srcId="{B1D80EE2-17B1-4A0D-AC13-D578DBBCDA97}" destId="{F6E45C5D-2231-4CD0-9A2E-062640B08E0B}" srcOrd="0" destOrd="0" presId="urn:microsoft.com/office/officeart/2005/8/layout/vList2"/>
    <dgm:cxn modelId="{8DAF6EB8-62C7-4A8D-A135-C160BD38EA70}" srcId="{F74210B0-B191-43A5-BE71-A981BE2B497C}" destId="{1D39D5A2-907C-4331-9A01-F9A92540C377}" srcOrd="2" destOrd="0" parTransId="{138CDEAE-CCC9-498D-B20E-4E08FC7A3C63}" sibTransId="{9269E54D-CAB8-4ABB-A935-F7EF1D41A85F}"/>
    <dgm:cxn modelId="{8C8A0143-1E28-44BD-8EF8-93FA660813EE}" type="presOf" srcId="{F74210B0-B191-43A5-BE71-A981BE2B497C}" destId="{D20506BA-8279-4D55-8248-6272B8A0E5BF}" srcOrd="0" destOrd="0" presId="urn:microsoft.com/office/officeart/2005/8/layout/vList2"/>
    <dgm:cxn modelId="{769825C7-9EFD-48A0-9311-49FCE82CDA4B}" type="presOf" srcId="{B3D3B936-8ABC-4666-841B-D9883BF90E81}" destId="{5C98A8BB-6B7B-4733-B151-BBD35F3DF93E}" srcOrd="0" destOrd="0" presId="urn:microsoft.com/office/officeart/2005/8/layout/vList2"/>
    <dgm:cxn modelId="{3019AF6A-A61E-4532-8FFA-8575B07F4763}" srcId="{F74210B0-B191-43A5-BE71-A981BE2B497C}" destId="{B3D3B936-8ABC-4666-841B-D9883BF90E81}" srcOrd="4" destOrd="0" parTransId="{E6245C4B-0AE9-4951-9FF3-A4E0B5A98242}" sibTransId="{F4EE40D3-0B45-4F3E-A491-064683F82265}"/>
    <dgm:cxn modelId="{7FF9A8EA-7B9E-4B45-ABB1-062FE79826FA}" srcId="{F74210B0-B191-43A5-BE71-A981BE2B497C}" destId="{B1D80EE2-17B1-4A0D-AC13-D578DBBCDA97}" srcOrd="3" destOrd="0" parTransId="{D54A0C1B-EA9F-44C5-9F95-0F591052B69A}" sibTransId="{6362697A-A3AD-4381-9170-633B21E166CE}"/>
    <dgm:cxn modelId="{2041366B-1D41-4D47-BAAE-18DDD7B343D9}" srcId="{F74210B0-B191-43A5-BE71-A981BE2B497C}" destId="{441EDA9A-CE51-4F3B-AD4C-04DDEC557F1C}" srcOrd="1" destOrd="0" parTransId="{302804DF-5D80-4E65-B731-75D7E8868093}" sibTransId="{02ABF658-493A-444C-BF9B-027A631B02EE}"/>
    <dgm:cxn modelId="{3F067B93-F693-40C5-BF05-1D4B36615893}" srcId="{F74210B0-B191-43A5-BE71-A981BE2B497C}" destId="{A6DC723D-E156-4297-852B-B937CCD74A5A}" srcOrd="0" destOrd="0" parTransId="{EDCF585B-4916-4A14-9EE7-3DBC6E388CE1}" sibTransId="{AFF53844-50FD-4AE1-819F-30C4ECC7809A}"/>
    <dgm:cxn modelId="{A7DE504E-DAD1-4B47-BBF4-F9510AF04EF9}" type="presOf" srcId="{A6DC723D-E156-4297-852B-B937CCD74A5A}" destId="{27707FEA-A5C9-4D73-8347-D87E0B19EAED}" srcOrd="0" destOrd="0" presId="urn:microsoft.com/office/officeart/2005/8/layout/vList2"/>
    <dgm:cxn modelId="{895BA9EC-B9A2-4681-9A1D-19B38E26FDDA}" type="presParOf" srcId="{D20506BA-8279-4D55-8248-6272B8A0E5BF}" destId="{27707FEA-A5C9-4D73-8347-D87E0B19EAED}" srcOrd="0" destOrd="0" presId="urn:microsoft.com/office/officeart/2005/8/layout/vList2"/>
    <dgm:cxn modelId="{F2D1D91F-67A1-4ED8-809F-4C3FCABFE08E}" type="presParOf" srcId="{D20506BA-8279-4D55-8248-6272B8A0E5BF}" destId="{A36DAA9F-0E11-497F-9581-F360FE641969}" srcOrd="1" destOrd="0" presId="urn:microsoft.com/office/officeart/2005/8/layout/vList2"/>
    <dgm:cxn modelId="{69EA3A1F-BCF5-41C4-AF11-1373079A1444}" type="presParOf" srcId="{D20506BA-8279-4D55-8248-6272B8A0E5BF}" destId="{0D0F98C7-8010-46DD-83E8-24A944BF0B4D}" srcOrd="2" destOrd="0" presId="urn:microsoft.com/office/officeart/2005/8/layout/vList2"/>
    <dgm:cxn modelId="{D3AA9C93-7F0F-4D18-A090-E3F89E3594B1}" type="presParOf" srcId="{D20506BA-8279-4D55-8248-6272B8A0E5BF}" destId="{B75999FF-596B-40FA-AE2F-EF4D7DA848F7}" srcOrd="3" destOrd="0" presId="urn:microsoft.com/office/officeart/2005/8/layout/vList2"/>
    <dgm:cxn modelId="{A9907C65-5462-48B1-96F2-C1D3AFC6C402}" type="presParOf" srcId="{D20506BA-8279-4D55-8248-6272B8A0E5BF}" destId="{4D1DA2A1-A406-49F9-A6FB-18C254920189}" srcOrd="4" destOrd="0" presId="urn:microsoft.com/office/officeart/2005/8/layout/vList2"/>
    <dgm:cxn modelId="{070D9756-7F00-4E15-BCC3-7E178AEA79A8}" type="presParOf" srcId="{D20506BA-8279-4D55-8248-6272B8A0E5BF}" destId="{905B917B-EC9B-4CA4-8260-15B79AFD871F}" srcOrd="5" destOrd="0" presId="urn:microsoft.com/office/officeart/2005/8/layout/vList2"/>
    <dgm:cxn modelId="{9A27D6E0-6BBB-46E6-9E91-D38BAC2D0F37}" type="presParOf" srcId="{D20506BA-8279-4D55-8248-6272B8A0E5BF}" destId="{F6E45C5D-2231-4CD0-9A2E-062640B08E0B}" srcOrd="6" destOrd="0" presId="urn:microsoft.com/office/officeart/2005/8/layout/vList2"/>
    <dgm:cxn modelId="{62706B54-8A51-4A00-8DC6-02946E88F783}" type="presParOf" srcId="{D20506BA-8279-4D55-8248-6272B8A0E5BF}" destId="{7663FF2D-AC5B-427A-AA8A-A4D2BE1CA375}" srcOrd="7" destOrd="0" presId="urn:microsoft.com/office/officeart/2005/8/layout/vList2"/>
    <dgm:cxn modelId="{04E5BF2A-5B07-4F81-9496-FD32C5110FA4}" type="presParOf" srcId="{D20506BA-8279-4D55-8248-6272B8A0E5BF}" destId="{5C98A8BB-6B7B-4733-B151-BBD35F3DF93E}" srcOrd="8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4"/>
            <a:ext cx="8077200" cy="3886216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Защита от несанкционированного доступа к </a:t>
            </a:r>
            <a:r>
              <a:rPr lang="ru-RU" sz="4800" b="1" dirty="0" smtClean="0"/>
              <a:t>информации</a:t>
            </a:r>
            <a:endParaRPr lang="ru-RU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28600"/>
            <a:ext cx="8623204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Идентификация по характеристикам речи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428736"/>
            <a:ext cx="8551766" cy="31146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Интерес </a:t>
            </a:r>
            <a:r>
              <a:rPr lang="ru-RU" sz="2400" dirty="0" smtClean="0"/>
              <a:t>к этому методу связан </a:t>
            </a:r>
            <a:r>
              <a:rPr lang="ru-RU" sz="2400" dirty="0" smtClean="0"/>
              <a:t>с </a:t>
            </a:r>
            <a:r>
              <a:rPr lang="ru-RU" sz="2400" dirty="0" smtClean="0"/>
              <a:t>прогнозами внедрения голосовых интерфейсов в операционные системы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400" dirty="0" smtClean="0"/>
              <a:t>Голосовая идентификация бесконтактна и существуют системы ограничения доступа к информации на основании частотного анализа </a:t>
            </a:r>
            <a:r>
              <a:rPr lang="ru-RU" sz="2400" dirty="0" smtClean="0"/>
              <a:t>речи.</a:t>
            </a:r>
          </a:p>
          <a:p>
            <a:pPr>
              <a:buNone/>
            </a:pPr>
            <a:r>
              <a:rPr lang="ru-RU" sz="2400" dirty="0" smtClean="0"/>
              <a:t>Каждому человеку присуща индивидуальная частотная характеристика каждого звука (фонемы).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23554" name="Picture 2" descr="pic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214818"/>
            <a:ext cx="4286280" cy="250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Идентификация по радужной оболочке глаза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001156" cy="332899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Радужная оболочка глаза является уникальной для каждого человека биометрической </a:t>
            </a:r>
            <a:r>
              <a:rPr lang="ru-RU" dirty="0" smtClean="0"/>
              <a:t>характеристикой. Она </a:t>
            </a:r>
            <a:r>
              <a:rPr lang="ru-RU" dirty="0" smtClean="0"/>
              <a:t>формируется в первые полтора года жизни и остается практически неизменной в течение всей жизни.</a:t>
            </a:r>
          </a:p>
          <a:p>
            <a:pPr>
              <a:buNone/>
            </a:pPr>
            <a:r>
              <a:rPr lang="ru-RU" dirty="0" smtClean="0"/>
              <a:t>Изображение глаза выделяется из изображения лица и на него накладывается специальная маска </a:t>
            </a:r>
            <a:r>
              <a:rPr lang="ru-RU" dirty="0" err="1" smtClean="0"/>
              <a:t>штрих-кодов</a:t>
            </a:r>
            <a:r>
              <a:rPr lang="ru-RU" dirty="0" smtClean="0"/>
              <a:t>. </a:t>
            </a:r>
            <a:r>
              <a:rPr lang="ru-RU" dirty="0" smtClean="0"/>
              <a:t>Результатом является матрица, индивидуальная для каждого человека.</a:t>
            </a:r>
          </a:p>
          <a:p>
            <a:pPr>
              <a:buNone/>
            </a:pPr>
            <a:r>
              <a:rPr lang="ru-RU" dirty="0" smtClean="0"/>
              <a:t>Для идентификации по радужной оболочке глаза применяются специальные сканеры, подключенные к компьютеру.</a:t>
            </a:r>
          </a:p>
          <a:p>
            <a:endParaRPr lang="ru-RU" dirty="0"/>
          </a:p>
        </p:txBody>
      </p:sp>
      <p:pic>
        <p:nvPicPr>
          <p:cNvPr id="24578" name="Picture 2" descr="1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8277" y="4643446"/>
            <a:ext cx="3423921" cy="208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Идентификация по изображению лица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929718" cy="4495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300" dirty="0" smtClean="0"/>
              <a:t>Распознавание </a:t>
            </a:r>
            <a:r>
              <a:rPr lang="ru-RU" sz="2300" dirty="0" smtClean="0"/>
              <a:t>человека происходит на расстоянии, без задержек и отвлечения внимания и не ограничивают пользователя в свободе перемещений.</a:t>
            </a:r>
          </a:p>
          <a:p>
            <a:pPr>
              <a:spcBef>
                <a:spcPts val="0"/>
              </a:spcBef>
              <a:buNone/>
            </a:pPr>
            <a:r>
              <a:rPr lang="ru-RU" sz="2300" dirty="0" smtClean="0"/>
              <a:t>По лицу человека можно узнать его историю, симпатии и антипатии, болезни, эмоциональное состояние, чувства и намерения по отношению к окружающим. Всё это представляет особый интерес для автоматического распознавания лиц (например, для выявления потенциальных преступников).</a:t>
            </a:r>
          </a:p>
          <a:p>
            <a:pPr>
              <a:spcBef>
                <a:spcPts val="0"/>
              </a:spcBef>
              <a:buNone/>
            </a:pPr>
            <a:r>
              <a:rPr lang="ru-RU" sz="2300" dirty="0" smtClean="0"/>
              <a:t>Идентификационные признаки учитывают форму лица, его цвет, а также цвет волос. К важным признакам можно отнести также координаты точек лица в местах, соответствующих смене контраста (брови, глаза, нос, уши, рот и овал).</a:t>
            </a:r>
          </a:p>
          <a:p>
            <a:pPr>
              <a:spcBef>
                <a:spcPts val="0"/>
              </a:spcBef>
              <a:buNone/>
            </a:pPr>
            <a:r>
              <a:rPr lang="ru-RU" sz="2300" dirty="0" smtClean="0"/>
              <a:t>В настоящее время начинается выдача новых загранпаспортов, в микросхеме которых хранится цифровая фотография владельца</a:t>
            </a:r>
            <a:r>
              <a:rPr lang="ru-RU" sz="2300" dirty="0" smtClean="0"/>
              <a:t>.</a:t>
            </a:r>
            <a:endParaRPr lang="ru-RU" sz="23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Идентификация по ладони руки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428736"/>
            <a:ext cx="8858312" cy="332899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В биометрике в целях идентификации используется простая геометрия руки — размеры и форма, а также некоторые информационные знак и на тыльной стороне руки (образы на сгибах между фалангами пальцев, узоры расположения кровеносных сосудов).</a:t>
            </a:r>
          </a:p>
          <a:p>
            <a:pPr>
              <a:buNone/>
            </a:pPr>
            <a:r>
              <a:rPr lang="ru-RU" dirty="0" smtClean="0"/>
              <a:t>Сканеры идентификации по ладони руки установлены в некоторых аэропортах, банках и на атомных </a:t>
            </a:r>
            <a:r>
              <a:rPr lang="ru-RU" dirty="0" smtClean="0"/>
              <a:t>электростанциях.</a:t>
            </a:r>
            <a:endParaRPr lang="ru-RU" dirty="0"/>
          </a:p>
        </p:txBody>
      </p:sp>
      <p:pic>
        <p:nvPicPr>
          <p:cNvPr id="25602" name="Picture 2" descr="fms_20060309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4143379"/>
            <a:ext cx="3929090" cy="261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Физическая защита данных на </a:t>
            </a:r>
            <a:r>
              <a:rPr lang="ru-RU" b="1" dirty="0" smtClean="0"/>
              <a:t>дисках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715436" cy="4495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Для обеспечения большей скорости чтения/записи и надежности хранения данных на жестких дисках используются </a:t>
            </a:r>
            <a:r>
              <a:rPr lang="en-US" dirty="0" smtClean="0">
                <a:solidFill>
                  <a:srgbClr val="FF0000"/>
                </a:solidFill>
              </a:rPr>
              <a:t>RAID</a:t>
            </a:r>
            <a:r>
              <a:rPr lang="ru-RU" dirty="0" smtClean="0">
                <a:solidFill>
                  <a:srgbClr val="FF0000"/>
                </a:solidFill>
              </a:rPr>
              <a:t>-массивы </a:t>
            </a:r>
            <a:r>
              <a:rPr lang="ru-RU" dirty="0" smtClean="0"/>
              <a:t>(</a:t>
            </a:r>
            <a:r>
              <a:rPr lang="en-US" dirty="0" smtClean="0"/>
              <a:t>Redundant Arrays of Independent </a:t>
            </a:r>
            <a:r>
              <a:rPr lang="ru-RU" dirty="0" err="1" smtClean="0"/>
              <a:t>Disks</a:t>
            </a:r>
            <a:r>
              <a:rPr lang="ru-RU" dirty="0" smtClean="0"/>
              <a:t> — избыточный массив независимых дисков</a:t>
            </a:r>
            <a:r>
              <a:rPr lang="ru-RU" dirty="0" smtClean="0"/>
              <a:t>).</a:t>
            </a:r>
          </a:p>
          <a:p>
            <a:pPr>
              <a:buNone/>
            </a:pPr>
            <a:r>
              <a:rPr lang="ru-RU" dirty="0" smtClean="0"/>
              <a:t>Несколько жестких дисков подключаются к RAID-контроллеру, который рассматривает их как единый логический носитель информации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Физическая защита данных на дисках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14612" y="1643050"/>
            <a:ext cx="3714776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Способы реализации </a:t>
            </a:r>
            <a:r>
              <a:rPr lang="ru-RU" sz="2400" dirty="0" smtClean="0"/>
              <a:t>RAID-массива</a:t>
            </a:r>
            <a:endParaRPr lang="ru-RU" sz="24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2786050" y="2571744"/>
            <a:ext cx="78581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214942" y="2500306"/>
            <a:ext cx="85725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1000100" y="3000372"/>
            <a:ext cx="2571768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Аппаратный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86380" y="3000372"/>
            <a:ext cx="2571768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Программный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71538" y="4286256"/>
            <a:ext cx="2428892" cy="2286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состоит из нескольких жестких дисков, управляемых при помощи специальной платы контроллера RAID-массива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57818" y="4286256"/>
            <a:ext cx="2428892" cy="2286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реализуется при помощи специального драйвера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Физическая защита данных на дисках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14546" y="1500174"/>
            <a:ext cx="392909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Уровни RAID-массивов</a:t>
            </a:r>
            <a:endParaRPr lang="ru-RU" sz="24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2893207" y="2321711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4822033" y="2321711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714348" y="2786058"/>
            <a:ext cx="292895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RAID О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72000" y="2786058"/>
            <a:ext cx="292895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RAID 1</a:t>
            </a:r>
            <a:endParaRPr lang="ru-RU" dirty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1357290" y="4500570"/>
          <a:ext cx="1717718" cy="2214578"/>
        </p:xfrm>
        <a:graphic>
          <a:graphicData uri="http://schemas.openxmlformats.org/presentationml/2006/ole">
            <p:oleObj spid="_x0000_s26625" name="Точечный рисунок" r:id="rId3" imgW="1152381" imgH="1486107" progId="Paint.Picture">
              <p:embed/>
            </p:oleObj>
          </a:graphicData>
        </a:graphic>
      </p:graphicFrame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5572132" y="4608313"/>
          <a:ext cx="1681958" cy="2178273"/>
        </p:xfrm>
        <a:graphic>
          <a:graphicData uri="http://schemas.openxmlformats.org/presentationml/2006/ole">
            <p:oleObj spid="_x0000_s26627" name="Точечный рисунок" r:id="rId4" imgW="1162212" imgH="1504762" progId="Paint.Picture">
              <p:embed/>
            </p:oleObj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214282" y="3357562"/>
            <a:ext cx="4143372" cy="12144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Запись осуществляется по принципу чередования: данные делятся на порции одинакового размера ( A </a:t>
            </a:r>
            <a:r>
              <a:rPr lang="ru-RU" sz="1600" dirty="0" err="1" smtClean="0"/>
              <a:t>l</a:t>
            </a:r>
            <a:r>
              <a:rPr lang="ru-RU" sz="1600" dirty="0" smtClean="0"/>
              <a:t> , А2, A3 и т. д.), и поочередно распределяются по всем дискам, входящим в массив</a:t>
            </a:r>
            <a:endParaRPr lang="ru-RU" sz="16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429124" y="3357562"/>
            <a:ext cx="4143372" cy="12144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Запись осуществляется </a:t>
            </a:r>
            <a:r>
              <a:rPr lang="ru-RU" sz="1600" dirty="0" smtClean="0"/>
              <a:t>по </a:t>
            </a:r>
            <a:r>
              <a:rPr lang="ru-RU" sz="1600" dirty="0" smtClean="0"/>
              <a:t>принципу </a:t>
            </a:r>
            <a:r>
              <a:rPr lang="ru-RU" sz="1600" dirty="0" err="1" smtClean="0"/>
              <a:t>зеркалирования</a:t>
            </a:r>
            <a:r>
              <a:rPr lang="ru-RU" sz="1600" dirty="0" smtClean="0"/>
              <a:t>, при котором все порции данных (А1, А2, A3 и т.д.), записанные на одном диске, дублируются на другом</a:t>
            </a:r>
            <a:endParaRPr lang="ru-RU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Домашнее задание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643050"/>
            <a:ext cx="8543956" cy="5214950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  <a:buNone/>
            </a:pPr>
            <a:endParaRPr lang="ru-RU" sz="24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Стр. </a:t>
            </a:r>
            <a:r>
              <a:rPr lang="ru-RU" sz="2400" dirty="0" smtClean="0">
                <a:latin typeface="Times New Roman"/>
                <a:ea typeface="Times New Roman"/>
              </a:rPr>
              <a:t>43-50</a:t>
            </a:r>
            <a:r>
              <a:rPr lang="ru-RU" sz="2400" dirty="0" smtClean="0">
                <a:latin typeface="Times New Roman"/>
                <a:ea typeface="Times New Roman"/>
              </a:rPr>
              <a:t>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Подготовить </a:t>
            </a:r>
            <a:r>
              <a:rPr lang="ru-RU" sz="2400" dirty="0" smtClean="0"/>
              <a:t>доклад на тему: </a:t>
            </a:r>
          </a:p>
          <a:p>
            <a:r>
              <a:rPr lang="ru-RU" sz="2400" dirty="0" smtClean="0"/>
              <a:t>1. Основные типы вредоносных программ.</a:t>
            </a:r>
          </a:p>
          <a:p>
            <a:r>
              <a:rPr lang="ru-RU" sz="2400" dirty="0" smtClean="0"/>
              <a:t>2. Антивирусные программы.</a:t>
            </a:r>
          </a:p>
          <a:p>
            <a:r>
              <a:rPr lang="ru-RU" sz="2400" dirty="0" smtClean="0"/>
              <a:t>3. Признаки заражения компьютера.</a:t>
            </a:r>
          </a:p>
          <a:p>
            <a:r>
              <a:rPr lang="ru-RU" sz="2400" dirty="0" smtClean="0"/>
              <a:t>4. Действия при наличии признаков заражения компьютера.</a:t>
            </a:r>
            <a:endParaRPr lang="ru-RU" sz="2400" dirty="0" smtClean="0"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Защита с использованием </a:t>
            </a:r>
            <a:r>
              <a:rPr lang="ru-RU" b="1" dirty="0" smtClean="0"/>
              <a:t>паролей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8370512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Для защиты от несанкционированного </a:t>
            </a:r>
            <a:r>
              <a:rPr lang="ru-RU" i="1" dirty="0" smtClean="0"/>
              <a:t>доступа </a:t>
            </a:r>
            <a:r>
              <a:rPr lang="ru-RU" dirty="0" smtClean="0"/>
              <a:t>к программам и данным, хранящимся на компьютере, используются </a:t>
            </a:r>
            <a:r>
              <a:rPr lang="ru-RU" b="1" dirty="0" smtClean="0"/>
              <a:t>пароли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Пароль</a:t>
            </a:r>
            <a:r>
              <a:rPr lang="ru-RU" dirty="0" smtClean="0"/>
              <a:t> - набор</a:t>
            </a:r>
            <a:r>
              <a:rPr lang="ru-RU" dirty="0" smtClean="0"/>
              <a:t> знаков, предназначенный для подтверждения </a:t>
            </a:r>
            <a:r>
              <a:rPr lang="ru-RU" dirty="0" smtClean="0"/>
              <a:t>личности </a:t>
            </a:r>
            <a:r>
              <a:rPr lang="ru-RU" dirty="0" smtClean="0"/>
              <a:t>или </a:t>
            </a:r>
            <a:r>
              <a:rPr lang="ru-RU" dirty="0" smtClean="0"/>
              <a:t>полномочий.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Компьютер разрешает доступ к своим ресурсам только тем пользователям, которые зарегистрированы и ввели правильный пароль.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794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Защита с использованием паролей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Каждому конкретному пользователю может быть разрешен доступ только к определенным информационным ресурсам. </a:t>
            </a:r>
            <a:endParaRPr lang="ru-RU" dirty="0" smtClean="0"/>
          </a:p>
          <a:p>
            <a:r>
              <a:rPr lang="ru-RU" dirty="0" smtClean="0"/>
              <a:t>Производится </a:t>
            </a:r>
            <a:r>
              <a:rPr lang="ru-RU" dirty="0" smtClean="0"/>
              <a:t>регистрация всех попыток несанкционированного доступа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Вход по паролю может быть установлен в программе BIOS </a:t>
            </a:r>
            <a:r>
              <a:rPr lang="ru-RU" dirty="0" err="1" smtClean="0"/>
              <a:t>Setup</a:t>
            </a:r>
            <a:r>
              <a:rPr lang="ru-RU" dirty="0" smtClean="0"/>
              <a:t>, компьютер не начнет загрузку операционной системы, если не введен правильный </a:t>
            </a:r>
            <a:r>
              <a:rPr lang="ru-RU" dirty="0" smtClean="0"/>
              <a:t>пароль.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Защита с использованием паролей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97167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Преодолеть такую защиту нелегко, более того, возникнут серьезные проблемы доступа к данным, если пользователь забудет этот пароль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357562"/>
            <a:ext cx="50006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14290"/>
            <a:ext cx="8715436" cy="1828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Защита с использованием пароля используется при загрузке операционной системы (при загрузке системы каждый пользователь должен </a:t>
            </a:r>
            <a:r>
              <a:rPr lang="ru-RU" dirty="0" smtClean="0"/>
              <a:t>ввести </a:t>
            </a:r>
            <a:r>
              <a:rPr lang="ru-RU" dirty="0" smtClean="0"/>
              <a:t>свой пароль</a:t>
            </a:r>
            <a:r>
              <a:rPr lang="ru-RU" dirty="0" smtClean="0"/>
              <a:t>). </a:t>
            </a:r>
            <a:endParaRPr lang="ru-RU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214282" y="2285993"/>
          <a:ext cx="4381530" cy="3286148"/>
        </p:xfrm>
        <a:graphic>
          <a:graphicData uri="http://schemas.openxmlformats.org/presentationml/2006/ole">
            <p:oleObj spid="_x0000_s18433" name="Точечный рисунок" r:id="rId3" imgW="7602011" imgH="5687219" progId="Paint.Picture">
              <p:embed/>
            </p:oleObj>
          </a:graphicData>
        </a:graphic>
      </p:graphicFrame>
      <p:pic>
        <p:nvPicPr>
          <p:cNvPr id="18435" name="Picture 3" descr="kd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8709" y="2285992"/>
            <a:ext cx="436046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5786454"/>
            <a:ext cx="428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Ввод пароля в операционной системе </a:t>
            </a:r>
            <a:r>
              <a:rPr lang="ru-RU" dirty="0" err="1" smtClean="0"/>
              <a:t>Windows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5786454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Ввод пароля в операционной системе </a:t>
            </a:r>
            <a:r>
              <a:rPr lang="ru-RU" dirty="0" err="1" smtClean="0"/>
              <a:t>Linux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714488"/>
            <a:ext cx="5286412" cy="48577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От несанкционированного доступа может быть защищен каждый диск, папка или файл </a:t>
            </a:r>
            <a:r>
              <a:rPr lang="ru-RU" dirty="0" smtClean="0"/>
              <a:t>локального </a:t>
            </a:r>
            <a:r>
              <a:rPr lang="ru-RU" dirty="0" smtClean="0"/>
              <a:t>компьютера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Для них могут быть установлены определенные права доступа (полный доступ, изменение, чтение, запись и др.), причем права могут быть различными для различных </a:t>
            </a:r>
            <a:r>
              <a:rPr lang="ru-RU" dirty="0" smtClean="0"/>
              <a:t>пользователей.</a:t>
            </a:r>
            <a:endParaRPr lang="ru-RU" dirty="0"/>
          </a:p>
        </p:txBody>
      </p:sp>
      <p:pic>
        <p:nvPicPr>
          <p:cNvPr id="19458" name="Picture 2" descr="84e4e6e4b9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2345" y="1643050"/>
            <a:ext cx="3657341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Права доступа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Биометрические системы </a:t>
            </a:r>
            <a:r>
              <a:rPr lang="ru-RU" b="1" dirty="0" smtClean="0"/>
              <a:t>защиты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785926"/>
            <a:ext cx="8510590" cy="4786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Биометрические признаки — это четкие, индивидуальные, биологически обусловленные характеристики каждого человека.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Используемые </a:t>
            </a:r>
            <a:r>
              <a:rPr lang="ru-RU" dirty="0" smtClean="0"/>
              <a:t>в этих системах характеристики являются неотъемлемыми качествами личности человека и поэтому не могут быть утерянными и подделанными. </a:t>
            </a:r>
            <a:endParaRPr lang="ru-RU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28600"/>
            <a:ext cx="9001156" cy="9906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К биометрическим системам защиты информации относятся системы идентификации</a:t>
            </a:r>
            <a:r>
              <a:rPr lang="ru-RU" sz="3200" b="1" dirty="0" smtClean="0"/>
              <a:t>:</a:t>
            </a:r>
            <a:endParaRPr lang="ru-RU" sz="3200" b="1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500034" y="1714488"/>
          <a:ext cx="821537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28600"/>
            <a:ext cx="8643998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Идентификация по отпечаткам пальцев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786874" cy="37576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Оптические сканеры считывания отпечатков пальцев устанавливаются на ноутбуки, мыши, клавиатуры, </a:t>
            </a:r>
            <a:r>
              <a:rPr lang="ru-RU" sz="2400" dirty="0" err="1" smtClean="0"/>
              <a:t>флэш-диски</a:t>
            </a:r>
            <a:r>
              <a:rPr lang="ru-RU" sz="2400" dirty="0" smtClean="0"/>
              <a:t>, а также применяются в виде отдельных внешних устройств и терминалов (например, в аэропортах и банках</a:t>
            </a:r>
            <a:r>
              <a:rPr lang="ru-RU" sz="2400" dirty="0" smtClean="0"/>
              <a:t>).</a:t>
            </a:r>
          </a:p>
          <a:p>
            <a:pPr>
              <a:buNone/>
            </a:pPr>
            <a:r>
              <a:rPr lang="ru-RU" sz="2400" dirty="0" smtClean="0"/>
              <a:t>Если узор отпечатка пальца не совпадает с узором допущенного к информации пользователя, то доступ к информации невозможен</a:t>
            </a:r>
            <a:r>
              <a:rPr lang="ru-RU" sz="2400" dirty="0" smtClean="0"/>
              <a:t>.</a:t>
            </a:r>
            <a:endParaRPr lang="ru-RU" sz="2400" dirty="0" smtClean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2143108" y="4286256"/>
          <a:ext cx="4429156" cy="2414557"/>
        </p:xfrm>
        <a:graphic>
          <a:graphicData uri="http://schemas.openxmlformats.org/presentationml/2006/ole">
            <p:oleObj spid="_x0000_s20481" name="Точечный рисунок" r:id="rId3" imgW="6087325" imgH="3315163" progId="Paint.Picture">
              <p:embed/>
            </p:oleObj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347</TotalTime>
  <Words>766</Words>
  <Application>Microsoft Office PowerPoint</Application>
  <PresentationFormat>Экран (4:3)</PresentationFormat>
  <Paragraphs>71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Обычная</vt:lpstr>
      <vt:lpstr>Изображение Paintbrush</vt:lpstr>
      <vt:lpstr>Защита от несанкционированного доступа к информации</vt:lpstr>
      <vt:lpstr>Защита с использованием паролей</vt:lpstr>
      <vt:lpstr>Защита с использованием паролей</vt:lpstr>
      <vt:lpstr>Защита с использованием паролей</vt:lpstr>
      <vt:lpstr>Слайд 5</vt:lpstr>
      <vt:lpstr>Права доступа</vt:lpstr>
      <vt:lpstr>Биометрические системы защиты</vt:lpstr>
      <vt:lpstr>К биометрическим системам защиты информации относятся системы идентификации:</vt:lpstr>
      <vt:lpstr>Идентификация по отпечаткам пальцев</vt:lpstr>
      <vt:lpstr>Идентификация по характеристикам речи</vt:lpstr>
      <vt:lpstr>Идентификация по радужной оболочке глаза</vt:lpstr>
      <vt:lpstr>Идентификация по изображению лица</vt:lpstr>
      <vt:lpstr>Идентификация по ладони руки</vt:lpstr>
      <vt:lpstr>Физическая защита данных на дисках</vt:lpstr>
      <vt:lpstr>Физическая защита данных на дисках</vt:lpstr>
      <vt:lpstr>Физическая защита данных на дисках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 и  информационные процессы </dc:title>
  <dc:creator>Corvinis</dc:creator>
  <cp:lastModifiedBy>Corvinis</cp:lastModifiedBy>
  <cp:revision>83</cp:revision>
  <dcterms:created xsi:type="dcterms:W3CDTF">2015-08-30T09:51:53Z</dcterms:created>
  <dcterms:modified xsi:type="dcterms:W3CDTF">2015-10-12T12:55:53Z</dcterms:modified>
</cp:coreProperties>
</file>