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8" autoAdjust="0"/>
    <p:restoredTop sz="94660"/>
  </p:normalViewPr>
  <p:slideViewPr>
    <p:cSldViewPr>
      <p:cViewPr varScale="1">
        <p:scale>
          <a:sx n="66" d="100"/>
          <a:sy n="66" d="100"/>
        </p:scale>
        <p:origin x="5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Операционная </a:t>
            </a:r>
            <a:r>
              <a:rPr lang="ru-RU" sz="4800" b="1" dirty="0"/>
              <a:t>система </a:t>
            </a:r>
            <a:r>
              <a:rPr lang="en-US" sz="4800" b="1" dirty="0"/>
              <a:t>Linux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Школьный дистрибутив операционной системы Linux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состав ALT Linux </a:t>
            </a:r>
            <a:r>
              <a:rPr lang="ru-RU" dirty="0" err="1"/>
              <a:t>Junior</a:t>
            </a:r>
            <a:r>
              <a:rPr lang="ru-RU" dirty="0"/>
              <a:t> входят:</a:t>
            </a:r>
          </a:p>
          <a:p>
            <a:r>
              <a:rPr lang="ru-RU" dirty="0" smtClean="0"/>
              <a:t>полнофункциональный </a:t>
            </a:r>
            <a:r>
              <a:rPr lang="ru-RU" dirty="0"/>
              <a:t>офисный пакет </a:t>
            </a:r>
            <a:r>
              <a:rPr lang="ru-RU" dirty="0" err="1"/>
              <a:t>OpenOffice</a:t>
            </a:r>
            <a:r>
              <a:rPr lang="ru-RU" dirty="0"/>
              <a:t>;</a:t>
            </a:r>
          </a:p>
          <a:p>
            <a:r>
              <a:rPr lang="ru-RU" dirty="0" smtClean="0"/>
              <a:t>приложения </a:t>
            </a:r>
            <a:r>
              <a:rPr lang="ru-RU" dirty="0"/>
              <a:t>для просмотра </a:t>
            </a:r>
            <a:r>
              <a:rPr lang="ru-RU" dirty="0" err="1"/>
              <a:t>Web</a:t>
            </a:r>
            <a:r>
              <a:rPr lang="ru-RU" dirty="0"/>
              <a:t>-страниц и общения в сети Интернет;</a:t>
            </a:r>
          </a:p>
          <a:p>
            <a:r>
              <a:rPr lang="ru-RU" dirty="0" smtClean="0"/>
              <a:t>редакторы </a:t>
            </a:r>
            <a:r>
              <a:rPr lang="ru-RU" dirty="0"/>
              <a:t>векторной и растровой графики;</a:t>
            </a:r>
          </a:p>
          <a:p>
            <a:r>
              <a:rPr lang="ru-RU" dirty="0" smtClean="0"/>
              <a:t>приложения </a:t>
            </a:r>
            <a:r>
              <a:rPr lang="ru-RU" dirty="0"/>
              <a:t>для обработки цифровых фотографий и нелинейного монтажа цифрового видео;</a:t>
            </a:r>
          </a:p>
          <a:p>
            <a:r>
              <a:rPr lang="ru-RU" dirty="0" smtClean="0"/>
              <a:t>звуковые </a:t>
            </a:r>
            <a:r>
              <a:rPr lang="ru-RU" dirty="0"/>
              <a:t>редакторы для прослушивания и редактирования аудиофайлов;</a:t>
            </a:r>
          </a:p>
          <a:p>
            <a:r>
              <a:rPr lang="ru-RU" dirty="0"/>
              <a:t>с</a:t>
            </a:r>
            <a:r>
              <a:rPr lang="ru-RU" dirty="0" smtClean="0"/>
              <a:t>овременные </a:t>
            </a:r>
            <a:r>
              <a:rPr lang="ru-RU" dirty="0"/>
              <a:t>системы алгоритмического и объект но-ориентированного программирования.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92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Вход в систему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Операционная система Linux — это многопользовательская система.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ля </a:t>
            </a:r>
            <a:r>
              <a:rPr lang="ru-RU" dirty="0"/>
              <a:t>работы в системе нужно в ней зарегистрироваться, т. е. ввести системное имя (</a:t>
            </a:r>
            <a:r>
              <a:rPr lang="ru-RU" dirty="0" err="1"/>
              <a:t>login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) и пароль (</a:t>
            </a:r>
            <a:r>
              <a:rPr lang="ru-RU" dirty="0" err="1"/>
              <a:t>password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В операционной системе Linux у каждого пользователя обязательно есть свой домашний каталог, предназначенный для хранения всех собственных данных пользователя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5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Графический интерфейс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Г</a:t>
            </a:r>
            <a:r>
              <a:rPr lang="ru-RU" dirty="0" smtClean="0"/>
              <a:t>рафическая оболочка KDE, </a:t>
            </a:r>
            <a:r>
              <a:rPr lang="ru-RU" dirty="0"/>
              <a:t>позволяет создать графический интерфейс, очень похожий на </a:t>
            </a:r>
            <a:r>
              <a:rPr lang="ru-RU" dirty="0" smtClean="0"/>
              <a:t>интерфейс </a:t>
            </a:r>
            <a:r>
              <a:rPr lang="ru-RU" dirty="0"/>
              <a:t>операционной системы </a:t>
            </a:r>
            <a:r>
              <a:rPr lang="ru-RU" dirty="0" err="1"/>
              <a:t>Windows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dirty="0"/>
              <a:t>Графический интерфейс базируется на </a:t>
            </a:r>
            <a:r>
              <a:rPr lang="ru-RU" i="1" dirty="0"/>
              <a:t>Рабочем столе, </a:t>
            </a:r>
            <a:r>
              <a:rPr lang="ru-RU" i="1" dirty="0" smtClean="0"/>
              <a:t>Панель задач, </a:t>
            </a:r>
            <a:r>
              <a:rPr lang="ru-RU" dirty="0" smtClean="0"/>
              <a:t>кнопка </a:t>
            </a:r>
            <a:r>
              <a:rPr lang="ru-RU" i="1" dirty="0" smtClean="0"/>
              <a:t>Пуск, </a:t>
            </a:r>
            <a:r>
              <a:rPr lang="ru-RU" dirty="0" smtClean="0"/>
              <a:t>индикаторы </a:t>
            </a:r>
            <a:r>
              <a:rPr lang="ru-RU" dirty="0"/>
              <a:t>раскладки клавиатуры, сетевых подключений и часы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i="1" dirty="0"/>
              <a:t>Рабочем столе </a:t>
            </a:r>
            <a:r>
              <a:rPr lang="ru-RU" dirty="0"/>
              <a:t>в диалоговых окнах, содержащих элементы управления: </a:t>
            </a:r>
            <a:r>
              <a:rPr lang="ru-RU" i="1" dirty="0"/>
              <a:t>меню, кнопки, полосы прокрутки, флажки, переключатели </a:t>
            </a:r>
            <a:r>
              <a:rPr lang="ru-RU" dirty="0"/>
              <a:t>и т. 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93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Выключение компьютера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Компьютер с загруженной операционной системой Linux нельзя выключать, </a:t>
            </a:r>
            <a:r>
              <a:rPr lang="ru-RU" dirty="0" smtClean="0"/>
              <a:t>лишив </a:t>
            </a:r>
            <a:r>
              <a:rPr lang="ru-RU" dirty="0"/>
              <a:t>компьютер электропитания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Большое количество информации, которая должна располагаться на диске, система держит в оперативной памяти для повышения быстродействия.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Неожиданное </a:t>
            </a:r>
            <a:r>
              <a:rPr lang="ru-RU" dirty="0"/>
              <a:t>выключение питания приводит к потере этой информации.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94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36-40.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/>
              <a:t>Ответить на вопросы</a:t>
            </a:r>
            <a:r>
              <a:rPr lang="ru-RU" sz="2400" smtClean="0"/>
              <a:t>. 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Операционная система Linux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069160"/>
          </a:xfrm>
        </p:spPr>
        <p:txBody>
          <a:bodyPr/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Операционная система </a:t>
            </a:r>
            <a:r>
              <a:rPr lang="ru-RU" dirty="0" smtClean="0"/>
              <a:t>Linux - свободно распространяемая программа.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Это означает, что </a:t>
            </a:r>
            <a:r>
              <a:rPr lang="ru-RU" dirty="0" smtClean="0"/>
              <a:t>её </a:t>
            </a:r>
            <a:r>
              <a:rPr lang="ru-RU" dirty="0"/>
              <a:t>можно запускать на любом количестве компьютеров, без ограничений распространять, </a:t>
            </a:r>
            <a:r>
              <a:rPr lang="ru-RU" dirty="0" smtClean="0"/>
              <a:t>вносить любые </a:t>
            </a:r>
            <a:r>
              <a:rPr lang="ru-RU" dirty="0"/>
              <a:t>исправления</a:t>
            </a:r>
            <a:r>
              <a:rPr lang="ru-RU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dirty="0"/>
              <a:t>Свобода использования программ обеспечила их широкое применение и интерес к ним со стороны тысяч разработчиков и пользователей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030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Операционная система Linux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</a:t>
            </a:r>
            <a:r>
              <a:rPr lang="ru-RU" dirty="0" smtClean="0"/>
              <a:t>бладает </a:t>
            </a:r>
            <a:r>
              <a:rPr lang="ru-RU" dirty="0"/>
              <a:t>высокой надежностью и имеет отличную систему защиты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Благодаря доступности сети Интернет и открытости исходных текстов программ</a:t>
            </a:r>
            <a:r>
              <a:rPr lang="ru-RU" dirty="0" smtClean="0"/>
              <a:t>, есть возможность </a:t>
            </a:r>
            <a:r>
              <a:rPr lang="ru-RU" dirty="0"/>
              <a:t>сообщить об </a:t>
            </a:r>
            <a:r>
              <a:rPr lang="ru-RU" dirty="0" smtClean="0"/>
              <a:t>ошибке.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Именно </a:t>
            </a:r>
            <a:r>
              <a:rPr lang="ru-RU" dirty="0"/>
              <a:t>поэтому ошибки защиты выявляются особенно эффективно и быстро исправляются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53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Файловая система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6912768" cy="49251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Классическая иерархическая файловая система представляет собой вложенные друг в друга папки, в которых могут содержаться и файлы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Одна из папок является вершиной иерархической файловой системы </a:t>
            </a:r>
            <a:r>
              <a:rPr lang="ru-RU" dirty="0" smtClean="0"/>
              <a:t>(</a:t>
            </a:r>
            <a:r>
              <a:rPr lang="ru-RU" b="1" dirty="0" smtClean="0"/>
              <a:t>корнем</a:t>
            </a:r>
            <a:r>
              <a:rPr lang="ru-RU" dirty="0"/>
              <a:t>), в ней содержатся все остальные папки и файлы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Если жесткий диск разбит на разделы, то в каждом разделе организуется отдельная файловая система с собственным корнем и структурой </a:t>
            </a:r>
            <a:r>
              <a:rPr lang="ru-RU" dirty="0" smtClean="0"/>
              <a:t>папок.</a:t>
            </a:r>
            <a:endParaRPr lang="ru-RU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6732240" y="2298576"/>
            <a:ext cx="2260309" cy="3528392"/>
            <a:chOff x="7092280" y="1772816"/>
            <a:chExt cx="2260309" cy="3528392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7092280" y="1772816"/>
              <a:ext cx="648072" cy="43204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/>
            <p:cNvCxnSpPr>
              <a:stCxn id="7" idx="2"/>
            </p:cNvCxnSpPr>
            <p:nvPr/>
          </p:nvCxnSpPr>
          <p:spPr>
            <a:xfrm>
              <a:off x="7416316" y="2204864"/>
              <a:ext cx="14029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7416316" y="2852936"/>
              <a:ext cx="4680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222434" y="5085184"/>
              <a:ext cx="4680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8222434" y="4550201"/>
              <a:ext cx="4680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7430346" y="3933056"/>
              <a:ext cx="4680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Скругленный прямоугольник 20"/>
            <p:cNvSpPr/>
            <p:nvPr/>
          </p:nvSpPr>
          <p:spPr>
            <a:xfrm>
              <a:off x="7898398" y="2684140"/>
              <a:ext cx="648072" cy="43204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898398" y="3681029"/>
              <a:ext cx="648072" cy="43204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единительная линия 23"/>
            <p:cNvCxnSpPr>
              <a:stCxn id="22" idx="2"/>
            </p:cNvCxnSpPr>
            <p:nvPr/>
          </p:nvCxnSpPr>
          <p:spPr>
            <a:xfrm>
              <a:off x="8222434" y="4113077"/>
              <a:ext cx="0" cy="9721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Скругленный прямоугольник 27"/>
            <p:cNvSpPr/>
            <p:nvPr/>
          </p:nvSpPr>
          <p:spPr>
            <a:xfrm>
              <a:off x="8690486" y="4334177"/>
              <a:ext cx="648072" cy="4320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8704517" y="4869160"/>
              <a:ext cx="648072" cy="4320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4762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Монтирование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Для того, чтобы получить единое файловое дерево с одним корнем, используется процедура монтирования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Монтирование</a:t>
            </a:r>
            <a:r>
              <a:rPr lang="ru-RU" dirty="0"/>
              <a:t> — это подключение в одну из папок целой файловой системы, находящейся где-то на другом устройстве.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монтирования необходима пустая папка — она называется </a:t>
            </a:r>
            <a:r>
              <a:rPr lang="ru-RU" dirty="0">
                <a:solidFill>
                  <a:srgbClr val="FF0000"/>
                </a:solidFill>
              </a:rPr>
              <a:t>точкой монтирования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dirty="0"/>
              <a:t>Подключенную (смонтированную) файловую систему можно в любой момент отключить — </a:t>
            </a:r>
            <a:r>
              <a:rPr lang="ru-RU" b="1" dirty="0"/>
              <a:t>размонтировать, </a:t>
            </a:r>
            <a:r>
              <a:rPr lang="ru-RU" dirty="0"/>
              <a:t>после чего та </a:t>
            </a:r>
            <a:r>
              <a:rPr lang="ru-RU" dirty="0" smtClean="0"/>
              <a:t>папка снова </a:t>
            </a:r>
            <a:r>
              <a:rPr lang="ru-RU" dirty="0"/>
              <a:t>окажется пустой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28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Смонтированные файловые системы логических разделов</a:t>
            </a:r>
            <a:endParaRPr lang="ru-RU" b="1" dirty="0"/>
          </a:p>
        </p:txBody>
      </p:sp>
      <p:pic>
        <p:nvPicPr>
          <p:cNvPr id="1026" name="Рисунок 1" descr="http://www.e-reading.life/illustrations/102/102908-Ris18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8178046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8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Монтирование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Пользователю обычно не требуется выполнять монтирование и размонтирование вручную: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загрузке системы будут смонтированы все устройства, на которых хранятся части файловой </a:t>
            </a:r>
            <a:r>
              <a:rPr lang="ru-RU" dirty="0" smtClean="0"/>
              <a:t>системы.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Файловые системы на съемных носителях </a:t>
            </a:r>
            <a:r>
              <a:rPr lang="ru-RU" dirty="0" smtClean="0"/>
              <a:t>также </a:t>
            </a:r>
            <a:r>
              <a:rPr lang="ru-RU" dirty="0"/>
              <a:t>монтируются и размонтируются автоматически </a:t>
            </a:r>
            <a:r>
              <a:rPr lang="ru-RU" dirty="0" smtClean="0"/>
              <a:t>— при </a:t>
            </a:r>
            <a:r>
              <a:rPr lang="ru-RU" dirty="0"/>
              <a:t>подключении носителя, </a:t>
            </a:r>
            <a:r>
              <a:rPr lang="ru-RU" dirty="0" smtClean="0"/>
              <a:t>при </a:t>
            </a:r>
            <a:r>
              <a:rPr lang="ru-RU" dirty="0"/>
              <a:t>обращении к соответствующему каталогу.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12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Файловая система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916832"/>
            <a:ext cx="8442520" cy="44958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В операционной системе Linux </a:t>
            </a:r>
            <a:r>
              <a:rPr lang="ru-RU" sz="3600" dirty="0" smtClean="0"/>
              <a:t>используется </a:t>
            </a:r>
            <a:r>
              <a:rPr lang="ru-RU" sz="3600" dirty="0" err="1"/>
              <a:t>журналируемая</a:t>
            </a:r>
            <a:r>
              <a:rPr lang="ru-RU" sz="3600" dirty="0"/>
              <a:t> файловая система </a:t>
            </a:r>
            <a:r>
              <a:rPr lang="ru-RU" sz="3600" dirty="0" smtClean="0"/>
              <a:t>ext3.</a:t>
            </a:r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Кластер которой может </a:t>
            </a:r>
            <a:r>
              <a:rPr lang="ru-RU" sz="3600" dirty="0"/>
              <a:t>иметь размер от 1 до 8 Кбайт.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1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Дистрибутивы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772816"/>
            <a:ext cx="8685756" cy="44958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rgbClr val="FF0000"/>
                </a:solidFill>
              </a:rPr>
              <a:t>Дистрибутив</a:t>
            </a:r>
            <a:r>
              <a:rPr lang="ru-RU" dirty="0"/>
              <a:t> — это </a:t>
            </a:r>
            <a:r>
              <a:rPr lang="ru-RU" dirty="0" smtClean="0"/>
              <a:t>набор </a:t>
            </a:r>
            <a:r>
              <a:rPr lang="ru-RU" dirty="0"/>
              <a:t>программ, </a:t>
            </a:r>
            <a:r>
              <a:rPr lang="ru-RU" dirty="0" smtClean="0"/>
              <a:t>осуществляющий решения </a:t>
            </a:r>
            <a:r>
              <a:rPr lang="ru-RU" dirty="0"/>
              <a:t>для разных задач пользователей, объединенных едиными системами установки, обновления и удаления программных пакетов.</a:t>
            </a:r>
          </a:p>
          <a:p>
            <a:pPr marL="0" indent="0">
              <a:buNone/>
            </a:pPr>
            <a:r>
              <a:rPr lang="ru-RU" dirty="0"/>
              <a:t>Для установки, удаления и обновления программ и поддержания целостности системы в Linux используются </a:t>
            </a:r>
            <a:r>
              <a:rPr lang="ru-RU" b="1" dirty="0">
                <a:solidFill>
                  <a:srgbClr val="FF0000"/>
                </a:solidFill>
              </a:rPr>
              <a:t>менеджеры пакетов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5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205</TotalTime>
  <Words>577</Words>
  <Application>Microsoft Office PowerPoint</Application>
  <PresentationFormat>Экран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Calibri</vt:lpstr>
      <vt:lpstr>Times New Roman</vt:lpstr>
      <vt:lpstr>Tw Cen MT</vt:lpstr>
      <vt:lpstr>Wingdings</vt:lpstr>
      <vt:lpstr>Wingdings 2</vt:lpstr>
      <vt:lpstr>Обычная</vt:lpstr>
      <vt:lpstr>Операционная система Linux</vt:lpstr>
      <vt:lpstr>Операционная система Linux</vt:lpstr>
      <vt:lpstr>Операционная система Linux</vt:lpstr>
      <vt:lpstr>Файловая система</vt:lpstr>
      <vt:lpstr>Монтирование</vt:lpstr>
      <vt:lpstr>Смонтированные файловые системы логических разделов</vt:lpstr>
      <vt:lpstr>Монтирование</vt:lpstr>
      <vt:lpstr>Файловая система</vt:lpstr>
      <vt:lpstr>Дистрибутивы</vt:lpstr>
      <vt:lpstr>Школьный дистрибутив операционной системы Linux</vt:lpstr>
      <vt:lpstr>Вход в систему</vt:lpstr>
      <vt:lpstr>Графический интерфейс</vt:lpstr>
      <vt:lpstr>Выключение компьютера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71</cp:revision>
  <dcterms:created xsi:type="dcterms:W3CDTF">2015-08-30T09:51:53Z</dcterms:created>
  <dcterms:modified xsi:type="dcterms:W3CDTF">2015-09-21T16:48:50Z</dcterms:modified>
</cp:coreProperties>
</file>