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65" r:id="rId19"/>
    <p:sldId id="26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48" autoAdjust="0"/>
    <p:restoredTop sz="94660"/>
  </p:normalViewPr>
  <p:slideViewPr>
    <p:cSldViewPr>
      <p:cViewPr varScale="1">
        <p:scale>
          <a:sx n="86" d="100"/>
          <a:sy n="86" d="100"/>
        </p:scale>
        <p:origin x="-84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Операционные системы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Загрузка операционной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Файлы операционной системы хранятся во внешней, долговременной </a:t>
            </a:r>
            <a:r>
              <a:rPr lang="ru-RU" dirty="0" smtClean="0"/>
              <a:t>памяти. </a:t>
            </a:r>
          </a:p>
          <a:p>
            <a:pPr>
              <a:buNone/>
            </a:pPr>
            <a:r>
              <a:rPr lang="ru-RU" dirty="0" smtClean="0"/>
              <a:t>Для выполнения </a:t>
            </a:r>
            <a:r>
              <a:rPr lang="ru-RU" dirty="0" smtClean="0"/>
              <a:t>файлы операционной системы </a:t>
            </a:r>
            <a:r>
              <a:rPr lang="ru-RU" dirty="0" smtClean="0"/>
              <a:t>поэтапно загружаются </a:t>
            </a:r>
            <a:r>
              <a:rPr lang="ru-RU" dirty="0" smtClean="0"/>
              <a:t>в оперативную </a:t>
            </a:r>
            <a:r>
              <a:rPr lang="ru-RU" dirty="0" smtClean="0"/>
              <a:t>память.</a:t>
            </a:r>
          </a:p>
          <a:p>
            <a:pPr>
              <a:buNone/>
            </a:pPr>
            <a:r>
              <a:rPr lang="ru-RU" dirty="0" smtClean="0"/>
              <a:t>Диск, на котором находятся файлы операционной системы и с которого производится ее загрузка, называется </a:t>
            </a:r>
            <a:r>
              <a:rPr lang="ru-RU" b="1" dirty="0" smtClean="0">
                <a:solidFill>
                  <a:srgbClr val="FF0000"/>
                </a:solidFill>
              </a:rPr>
              <a:t>системным.</a:t>
            </a: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Установка на компьютер различных операционных систем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На компьютер могут быть установлены одновременно несколько разных операционных систем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Для этого жесткий диск должен быть разбит на </a:t>
            </a:r>
            <a:r>
              <a:rPr lang="ru-RU" b="1" dirty="0" smtClean="0">
                <a:solidFill>
                  <a:srgbClr val="FF0000"/>
                </a:solidFill>
              </a:rPr>
              <a:t>логические разделы </a:t>
            </a:r>
            <a:r>
              <a:rPr lang="ru-RU" dirty="0" smtClean="0"/>
              <a:t>(независимые области на диске), в каждом из которых может быть создана своя файловая система.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Операционная система </a:t>
            </a:r>
            <a:r>
              <a:rPr lang="ru-RU" b="1" dirty="0" err="1" smtClean="0"/>
              <a:t>Windows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Операционные системы корпорации </a:t>
            </a:r>
            <a:r>
              <a:rPr lang="ru-RU" dirty="0" err="1" smtClean="0"/>
              <a:t>Microsoft</a:t>
            </a:r>
            <a:r>
              <a:rPr lang="ru-RU" dirty="0" smtClean="0"/>
              <a:t>, ориентированные на настольные и портативные </a:t>
            </a:r>
            <a:r>
              <a:rPr lang="ru-RU" dirty="0" smtClean="0"/>
              <a:t>компьютеры, а также для </a:t>
            </a:r>
            <a:r>
              <a:rPr lang="ru-RU" dirty="0" smtClean="0"/>
              <a:t>карманных компьютеров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Таблица размещения файлов </a:t>
            </a:r>
            <a:r>
              <a:rPr lang="ru-RU" dirty="0" smtClean="0"/>
              <a:t>FAT  содержит информацию </a:t>
            </a:r>
            <a:r>
              <a:rPr lang="ru-RU" dirty="0" smtClean="0"/>
              <a:t>о кластерах, которые занимают </a:t>
            </a:r>
            <a:r>
              <a:rPr lang="ru-RU" dirty="0" smtClean="0"/>
              <a:t>файлы.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Файловые системы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2143116"/>
          <a:ext cx="8001056" cy="4143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2000264"/>
                <a:gridCol w="2000264"/>
                <a:gridCol w="2000264"/>
              </a:tblGrid>
              <a:tr h="828681">
                <a:tc>
                  <a:txBody>
                    <a:bodyPr/>
                    <a:lstStyle/>
                    <a:p>
                      <a:r>
                        <a:rPr lang="ru-RU" dirty="0" smtClean="0"/>
                        <a:t>Система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Для хранения адреса кластера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Максимальный объем носителя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Используется</a:t>
                      </a:r>
                      <a:endParaRPr lang="ru-RU" dirty="0"/>
                    </a:p>
                  </a:txBody>
                  <a:tcPr/>
                </a:tc>
              </a:tr>
              <a:tr h="828681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FAT12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выделяет 12 битов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Мбайт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для дискет</a:t>
                      </a:r>
                      <a:endParaRPr lang="ru-RU" dirty="0"/>
                    </a:p>
                  </a:txBody>
                  <a:tcPr/>
                </a:tc>
              </a:tr>
              <a:tr h="828681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FAT16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выделяет 16 битов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Гбайт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для флэш-памяти</a:t>
                      </a:r>
                      <a:endParaRPr lang="ru-RU" dirty="0"/>
                    </a:p>
                  </a:txBody>
                  <a:tcPr/>
                </a:tc>
              </a:tr>
              <a:tr h="828681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FAT32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выделяет 32 бита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 Тбайт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для жестких дисков</a:t>
                      </a:r>
                      <a:endParaRPr lang="ru-RU" dirty="0"/>
                    </a:p>
                  </a:txBody>
                  <a:tcPr/>
                </a:tc>
              </a:tr>
              <a:tr h="828681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NTFS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позволяет устанавливать различные объемы кластера (от 512 байтов до 64 Кбайт, по умолчанию 4 Кбайт)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Графический интерфейс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17070" cy="51149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Рабочий стол </a:t>
            </a:r>
            <a:r>
              <a:rPr lang="ru-RU" dirty="0" smtClean="0"/>
              <a:t>— это основа и вершина графического интерфейса операционной системы.</a:t>
            </a:r>
          </a:p>
          <a:p>
            <a:pPr>
              <a:buNone/>
            </a:pPr>
            <a:r>
              <a:rPr lang="ru-RU" dirty="0" smtClean="0"/>
              <a:t>На рабочем столе располагаются:</a:t>
            </a:r>
          </a:p>
          <a:p>
            <a:pPr>
              <a:buNone/>
            </a:pPr>
            <a:r>
              <a:rPr lang="ru-RU" i="1" dirty="0" smtClean="0"/>
              <a:t>панель задач </a:t>
            </a:r>
            <a:r>
              <a:rPr lang="ru-RU" dirty="0" smtClean="0"/>
              <a:t>(</a:t>
            </a:r>
            <a:r>
              <a:rPr lang="ru-RU" dirty="0" smtClean="0"/>
              <a:t>отображаются значки запущенных приложений</a:t>
            </a:r>
            <a:r>
              <a:rPr lang="ru-RU" dirty="0" smtClean="0"/>
              <a:t>, кнопка Пуск для доступа к программам);</a:t>
            </a:r>
          </a:p>
          <a:p>
            <a:pPr>
              <a:buNone/>
            </a:pPr>
            <a:r>
              <a:rPr lang="ru-RU" i="1" dirty="0" smtClean="0"/>
              <a:t>значки </a:t>
            </a:r>
            <a:r>
              <a:rPr lang="ru-RU" dirty="0" smtClean="0"/>
              <a:t>(</a:t>
            </a:r>
            <a:r>
              <a:rPr lang="ru-RU" dirty="0" smtClean="0"/>
              <a:t>маленькие рисунки, обозначающие программы, файлы, папки</a:t>
            </a:r>
            <a:r>
              <a:rPr lang="ru-RU" dirty="0" smtClean="0"/>
              <a:t>);</a:t>
            </a:r>
          </a:p>
          <a:p>
            <a:pPr>
              <a:buNone/>
            </a:pPr>
            <a:r>
              <a:rPr lang="ru-RU" i="1" dirty="0" smtClean="0"/>
              <a:t>Ярлыки </a:t>
            </a:r>
            <a:r>
              <a:rPr lang="ru-RU" dirty="0" smtClean="0"/>
              <a:t>(</a:t>
            </a:r>
            <a:r>
              <a:rPr lang="ru-RU" dirty="0" smtClean="0"/>
              <a:t>значок, представляющий ссылку на объект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i="1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Рабочее окно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1494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3100" dirty="0" smtClean="0"/>
              <a:t>Основные </a:t>
            </a:r>
            <a:r>
              <a:rPr lang="ru-RU" sz="3100" dirty="0" smtClean="0"/>
              <a:t>элементы:</a:t>
            </a:r>
          </a:p>
          <a:p>
            <a:r>
              <a:rPr lang="ru-RU" sz="3100" i="1" dirty="0" smtClean="0"/>
              <a:t>Строка заголовка (</a:t>
            </a:r>
            <a:r>
              <a:rPr lang="ru-RU" sz="3100" dirty="0" smtClean="0"/>
              <a:t>название </a:t>
            </a:r>
            <a:r>
              <a:rPr lang="ru-RU" sz="3100" dirty="0" smtClean="0"/>
              <a:t>документа, программы или </a:t>
            </a:r>
            <a:r>
              <a:rPr lang="ru-RU" sz="3100" dirty="0" smtClean="0"/>
              <a:t>папки);</a:t>
            </a:r>
            <a:endParaRPr lang="ru-RU" sz="3100" dirty="0" smtClean="0"/>
          </a:p>
          <a:p>
            <a:r>
              <a:rPr lang="ru-RU" sz="3100" i="1" dirty="0" smtClean="0"/>
              <a:t>Кнопки </a:t>
            </a:r>
            <a:r>
              <a:rPr lang="ru-RU" sz="3100" i="1" dirty="0" smtClean="0"/>
              <a:t>сворачивания, разворачивания и закрытия </a:t>
            </a:r>
            <a:r>
              <a:rPr lang="ru-RU" sz="3100" i="1" dirty="0" smtClean="0"/>
              <a:t>окна;</a:t>
            </a:r>
            <a:endParaRPr lang="ru-RU" sz="3100" dirty="0" smtClean="0"/>
          </a:p>
          <a:p>
            <a:r>
              <a:rPr lang="ru-RU" sz="3100" i="1" dirty="0" smtClean="0"/>
              <a:t>Строка меню (</a:t>
            </a:r>
            <a:r>
              <a:rPr lang="ru-RU" sz="3100" dirty="0" smtClean="0"/>
              <a:t>команды</a:t>
            </a:r>
            <a:r>
              <a:rPr lang="ru-RU" sz="3100" dirty="0" smtClean="0"/>
              <a:t>, выбираемые щелчком </a:t>
            </a:r>
            <a:r>
              <a:rPr lang="ru-RU" sz="3100" dirty="0" smtClean="0"/>
              <a:t>мышью);</a:t>
            </a:r>
            <a:endParaRPr lang="ru-RU" sz="3100" dirty="0" smtClean="0"/>
          </a:p>
          <a:p>
            <a:r>
              <a:rPr lang="ru-RU" sz="3100" i="1" dirty="0" smtClean="0"/>
              <a:t>Полоса прокрутки (</a:t>
            </a:r>
            <a:r>
              <a:rPr lang="ru-RU" sz="3100" dirty="0" smtClean="0"/>
              <a:t>прокручивать </a:t>
            </a:r>
            <a:r>
              <a:rPr lang="ru-RU" sz="3100" dirty="0" smtClean="0"/>
              <a:t>содержимое окна для просмотра </a:t>
            </a:r>
            <a:r>
              <a:rPr lang="ru-RU" sz="3100" dirty="0" smtClean="0"/>
              <a:t>информации);</a:t>
            </a:r>
            <a:endParaRPr lang="ru-RU" sz="3100" dirty="0" smtClean="0"/>
          </a:p>
          <a:p>
            <a:r>
              <a:rPr lang="ru-RU" sz="3100" i="1" dirty="0" smtClean="0"/>
              <a:t>Границы</a:t>
            </a:r>
            <a:r>
              <a:rPr lang="ru-RU" sz="3100" i="1" dirty="0" smtClean="0"/>
              <a:t>, и </a:t>
            </a:r>
            <a:r>
              <a:rPr lang="ru-RU" sz="3100" i="1" dirty="0" smtClean="0"/>
              <a:t>углы (</a:t>
            </a:r>
            <a:r>
              <a:rPr lang="ru-RU" sz="3100" dirty="0" smtClean="0"/>
              <a:t>перетаскивая </a:t>
            </a:r>
            <a:r>
              <a:rPr lang="ru-RU" sz="3100" dirty="0" smtClean="0"/>
              <a:t>их указателем мыши, </a:t>
            </a:r>
            <a:r>
              <a:rPr lang="ru-RU" sz="3100" dirty="0" smtClean="0"/>
              <a:t>изменяем </a:t>
            </a:r>
            <a:r>
              <a:rPr lang="ru-RU" sz="3100" dirty="0" smtClean="0"/>
              <a:t>размер </a:t>
            </a:r>
            <a:r>
              <a:rPr lang="ru-RU" sz="3100" dirty="0" smtClean="0"/>
              <a:t>окна);</a:t>
            </a:r>
            <a:endParaRPr lang="ru-RU" sz="3100" dirty="0" smtClean="0"/>
          </a:p>
          <a:p>
            <a:r>
              <a:rPr lang="ru-RU" sz="3100" i="1" dirty="0" smtClean="0"/>
              <a:t>Меню</a:t>
            </a:r>
            <a:r>
              <a:rPr lang="ru-RU" sz="3100" i="1" dirty="0" smtClean="0"/>
              <a:t>, кнопки, полосы прокрутки, флажки </a:t>
            </a:r>
            <a:r>
              <a:rPr lang="ru-RU" sz="3100" i="1" dirty="0" smtClean="0"/>
              <a:t>(</a:t>
            </a:r>
            <a:r>
              <a:rPr lang="ru-RU" sz="3100" b="1" dirty="0" smtClean="0">
                <a:solidFill>
                  <a:srgbClr val="FF0000"/>
                </a:solidFill>
              </a:rPr>
              <a:t>элементы </a:t>
            </a:r>
            <a:r>
              <a:rPr lang="ru-RU" sz="3100" b="1" dirty="0" smtClean="0">
                <a:solidFill>
                  <a:srgbClr val="FF0000"/>
                </a:solidFill>
              </a:rPr>
              <a:t>управления </a:t>
            </a:r>
            <a:r>
              <a:rPr lang="ru-RU" sz="3100" dirty="0" smtClean="0"/>
              <a:t>- </a:t>
            </a:r>
            <a:r>
              <a:rPr lang="ru-RU" sz="3100" dirty="0" smtClean="0"/>
              <a:t>выбирать команды, изменять параметры и работать с </a:t>
            </a:r>
            <a:r>
              <a:rPr lang="ru-RU" sz="3100" dirty="0" smtClean="0"/>
              <a:t>окнами).</a:t>
            </a:r>
            <a:endParaRPr lang="ru-RU" sz="31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Безопасность компьютера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1494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/>
              <a:t>Центр обеспечения безопасности </a:t>
            </a:r>
            <a:r>
              <a:rPr lang="ru-RU" i="1" dirty="0" err="1" smtClean="0"/>
              <a:t>Windows</a:t>
            </a:r>
            <a:r>
              <a:rPr lang="ru-RU" i="1" dirty="0" smtClean="0"/>
              <a:t> </a:t>
            </a:r>
            <a:r>
              <a:rPr lang="ru-RU" dirty="0" smtClean="0"/>
              <a:t>показывает текущее состояние защиты компьютера и рекомендует меры по усилению </a:t>
            </a:r>
            <a:r>
              <a:rPr lang="ru-RU" dirty="0" smtClean="0"/>
              <a:t>безопасности:</a:t>
            </a:r>
          </a:p>
          <a:p>
            <a:pPr>
              <a:buNone/>
            </a:pPr>
            <a:endParaRPr lang="ru-RU" dirty="0" smtClean="0"/>
          </a:p>
          <a:p>
            <a:r>
              <a:rPr lang="ru-RU" i="1" dirty="0" smtClean="0"/>
              <a:t>Брандмауэр </a:t>
            </a:r>
            <a:r>
              <a:rPr lang="ru-RU" i="1" dirty="0" smtClean="0"/>
              <a:t>(</a:t>
            </a:r>
            <a:r>
              <a:rPr lang="ru-RU" dirty="0" smtClean="0"/>
              <a:t>защищает </a:t>
            </a:r>
            <a:r>
              <a:rPr lang="ru-RU" dirty="0" smtClean="0"/>
              <a:t>компьютер, предотвращая доступ к нему хакеров и вредоносных </a:t>
            </a:r>
            <a:r>
              <a:rPr lang="ru-RU" dirty="0" smtClean="0"/>
              <a:t>программ);</a:t>
            </a:r>
            <a:endParaRPr lang="ru-RU" dirty="0" smtClean="0"/>
          </a:p>
          <a:p>
            <a:r>
              <a:rPr lang="ru-RU" i="1" dirty="0" smtClean="0"/>
              <a:t>Автоматическое обновление;</a:t>
            </a:r>
            <a:endParaRPr lang="ru-RU" dirty="0" smtClean="0"/>
          </a:p>
          <a:p>
            <a:r>
              <a:rPr lang="ru-RU" i="1" dirty="0" smtClean="0"/>
              <a:t>Защита </a:t>
            </a:r>
            <a:r>
              <a:rPr lang="ru-RU" i="1" dirty="0" smtClean="0"/>
              <a:t>от вредоносных </a:t>
            </a:r>
            <a:r>
              <a:rPr lang="ru-RU" i="1" dirty="0" smtClean="0"/>
              <a:t>программ (</a:t>
            </a:r>
            <a:r>
              <a:rPr lang="ru-RU" dirty="0" smtClean="0"/>
              <a:t>антивирусное </a:t>
            </a:r>
            <a:r>
              <a:rPr lang="ru-RU" dirty="0" smtClean="0"/>
              <a:t>программное обеспечение </a:t>
            </a:r>
            <a:r>
              <a:rPr lang="ru-RU" dirty="0" smtClean="0"/>
              <a:t>должно </a:t>
            </a:r>
            <a:r>
              <a:rPr lang="ru-RU" dirty="0" smtClean="0"/>
              <a:t>быть </a:t>
            </a:r>
            <a:r>
              <a:rPr lang="ru-RU" dirty="0" smtClean="0"/>
              <a:t>установлено дополнительно);</a:t>
            </a:r>
            <a:endParaRPr lang="ru-RU" dirty="0" smtClean="0"/>
          </a:p>
          <a:p>
            <a:r>
              <a:rPr lang="ru-RU" i="1" dirty="0" smtClean="0"/>
              <a:t>Другие </a:t>
            </a:r>
            <a:r>
              <a:rPr lang="ru-RU" i="1" dirty="0" smtClean="0"/>
              <a:t>параметры </a:t>
            </a:r>
            <a:r>
              <a:rPr lang="ru-RU" i="1" dirty="0" smtClean="0"/>
              <a:t>безопасности (</a:t>
            </a:r>
            <a:r>
              <a:rPr lang="ru-RU" dirty="0" smtClean="0"/>
              <a:t>безопасность </a:t>
            </a:r>
            <a:r>
              <a:rPr lang="ru-RU" dirty="0" smtClean="0"/>
              <a:t>браузера </a:t>
            </a:r>
            <a:r>
              <a:rPr lang="ru-RU" dirty="0" err="1" smtClean="0"/>
              <a:t>Internet</a:t>
            </a:r>
            <a:r>
              <a:rPr lang="ru-RU" dirty="0" smtClean="0"/>
              <a:t> </a:t>
            </a:r>
            <a:r>
              <a:rPr lang="ru-RU" dirty="0" err="1" smtClean="0"/>
              <a:t>Explorer</a:t>
            </a:r>
            <a:r>
              <a:rPr lang="ru-RU" dirty="0" smtClean="0"/>
              <a:t>);</a:t>
            </a:r>
            <a:endParaRPr lang="ru-RU" dirty="0" smtClean="0"/>
          </a:p>
          <a:p>
            <a:r>
              <a:rPr lang="ru-RU" i="1" dirty="0" smtClean="0"/>
              <a:t>Контроль </a:t>
            </a:r>
            <a:r>
              <a:rPr lang="ru-RU" i="1" dirty="0" smtClean="0"/>
              <a:t>учетных записей пользователей.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Системный реестр </a:t>
            </a:r>
            <a:r>
              <a:rPr lang="ru-RU" b="1" dirty="0" err="1" smtClean="0"/>
              <a:t>Windows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Системный реестр </a:t>
            </a:r>
            <a:r>
              <a:rPr lang="ru-RU" dirty="0" err="1" smtClean="0"/>
              <a:t>Windows</a:t>
            </a:r>
            <a:r>
              <a:rPr lang="ru-RU" dirty="0" smtClean="0"/>
              <a:t> </a:t>
            </a:r>
            <a:r>
              <a:rPr lang="ru-RU" dirty="0" smtClean="0"/>
              <a:t>является иерархической базой данных, в которой хранится информация о конфигурации </a:t>
            </a:r>
            <a:r>
              <a:rPr lang="ru-RU" dirty="0" err="1" smtClean="0"/>
              <a:t>Windows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реестре содержатся </a:t>
            </a:r>
            <a:r>
              <a:rPr lang="ru-RU" dirty="0" smtClean="0"/>
              <a:t>сведения:</a:t>
            </a:r>
          </a:p>
          <a:p>
            <a:r>
              <a:rPr lang="ru-RU" dirty="0" smtClean="0"/>
              <a:t>об </a:t>
            </a:r>
            <a:r>
              <a:rPr lang="ru-RU" dirty="0" smtClean="0"/>
              <a:t>оборудовании системы</a:t>
            </a:r>
            <a:r>
              <a:rPr lang="ru-RU" dirty="0" smtClean="0"/>
              <a:t>,</a:t>
            </a:r>
          </a:p>
          <a:p>
            <a:r>
              <a:rPr lang="ru-RU" dirty="0" smtClean="0"/>
              <a:t>установленных программах</a:t>
            </a:r>
          </a:p>
          <a:p>
            <a:r>
              <a:rPr lang="ru-RU" dirty="0" smtClean="0"/>
              <a:t>параметрах настройки.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Практическое занятие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9001156" cy="52149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В </a:t>
            </a:r>
            <a:r>
              <a:rPr lang="ru-RU" sz="2400" dirty="0" smtClean="0"/>
              <a:t>операционной системе </a:t>
            </a:r>
            <a:r>
              <a:rPr lang="ru-RU" sz="2400" dirty="0" err="1" smtClean="0"/>
              <a:t>Windows</a:t>
            </a:r>
            <a:r>
              <a:rPr lang="ru-RU" sz="2400" dirty="0" smtClean="0"/>
              <a:t> установить нужные значки на </a:t>
            </a:r>
            <a:r>
              <a:rPr lang="ru-RU" sz="2400" i="1" dirty="0" smtClean="0"/>
              <a:t>Рабочем столе.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В операционной системе </a:t>
            </a:r>
            <a:r>
              <a:rPr lang="ru-RU" sz="2400" dirty="0" err="1" smtClean="0"/>
              <a:t>Windows</a:t>
            </a:r>
            <a:r>
              <a:rPr lang="ru-RU" sz="2400" dirty="0" smtClean="0"/>
              <a:t> поместить на </a:t>
            </a:r>
            <a:r>
              <a:rPr lang="ru-RU" sz="2400" i="1" dirty="0" smtClean="0"/>
              <a:t>Рабочий стол </a:t>
            </a:r>
            <a:r>
              <a:rPr lang="ru-RU" sz="2400" dirty="0" smtClean="0"/>
              <a:t>ярлык часто используемого приложения, папки или устройства (например, ярлык принтера</a:t>
            </a:r>
            <a:r>
              <a:rPr lang="ru-RU" sz="2400" dirty="0" smtClean="0"/>
              <a:t>) и сменить ему значок.</a:t>
            </a:r>
          </a:p>
          <a:p>
            <a:pPr>
              <a:buNone/>
            </a:pPr>
            <a:r>
              <a:rPr lang="ru-RU" sz="2400" i="1" dirty="0" smtClean="0"/>
              <a:t>Рабочий стол </a:t>
            </a:r>
            <a:r>
              <a:rPr lang="ru-RU" sz="2400" dirty="0" smtClean="0"/>
              <a:t>– контекстное меню – </a:t>
            </a:r>
            <a:r>
              <a:rPr lang="ru-RU" sz="2400" i="1" dirty="0" err="1" smtClean="0"/>
              <a:t>Персонализация</a:t>
            </a:r>
            <a:r>
              <a:rPr lang="ru-RU" sz="2400" i="1" dirty="0" smtClean="0"/>
              <a:t> - </a:t>
            </a:r>
            <a:r>
              <a:rPr lang="ru-RU" sz="2400" i="1" dirty="0" smtClean="0"/>
              <a:t>Изменить значки рабочего </a:t>
            </a:r>
            <a:r>
              <a:rPr lang="ru-RU" sz="2400" i="1" dirty="0" smtClean="0"/>
              <a:t>стола.</a:t>
            </a:r>
            <a:endParaRPr lang="ru-RU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</a:t>
            </a:r>
            <a:r>
              <a:rPr lang="ru-RU" sz="2400" dirty="0" smtClean="0">
                <a:latin typeface="Times New Roman"/>
                <a:ea typeface="Times New Roman"/>
              </a:rPr>
              <a:t>25-35.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/>
              <a:t>Ответить на вопросы. Подготовиться </a:t>
            </a:r>
            <a:r>
              <a:rPr lang="ru-RU" sz="2400" smtClean="0"/>
              <a:t>к </a:t>
            </a:r>
            <a:r>
              <a:rPr lang="ru-RU" sz="2400" smtClean="0"/>
              <a:t>письменному </a:t>
            </a:r>
            <a:r>
              <a:rPr lang="ru-RU" sz="2400" dirty="0" smtClean="0"/>
              <a:t>опросу.</a:t>
            </a:r>
            <a:endParaRPr lang="ru-RU" sz="2400" dirty="0" smtClean="0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28600"/>
            <a:ext cx="8551766" cy="990600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Основные характеристики операционных систем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858312" cy="4495800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Операционная система </a:t>
            </a:r>
            <a:r>
              <a:rPr lang="ru-RU" dirty="0" smtClean="0"/>
              <a:t>— это базовый комплекс компьютерных программ, обеспечивающий управление аппаратными средствами компьютера, работу с файловой системой, ввод и вывод данных с помощью периферийных устройств, а также выполнение прикладных программ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Современные </a:t>
            </a:r>
            <a:r>
              <a:rPr lang="ru-RU" dirty="0" smtClean="0"/>
              <a:t>операционные системы предоставляют пользователю графический интерфейс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28600"/>
            <a:ext cx="8551766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Основные характеристики операционных систем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600200"/>
            <a:ext cx="8337452" cy="4972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При включении компьютера операционная система загружается в оперативную память раньше остальных программ и затем обеспечивает их выполнение</a:t>
            </a:r>
            <a:r>
              <a:rPr lang="ru-RU" sz="2800" dirty="0" smtClean="0"/>
              <a:t>.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Самые распространенные:</a:t>
            </a:r>
          </a:p>
          <a:p>
            <a:r>
              <a:rPr lang="ru-RU" sz="2800" dirty="0" err="1" smtClean="0"/>
              <a:t>Microsoft</a:t>
            </a:r>
            <a:r>
              <a:rPr lang="ru-RU" sz="2800" dirty="0" smtClean="0"/>
              <a:t> </a:t>
            </a:r>
            <a:r>
              <a:rPr lang="ru-RU" sz="2800" dirty="0" err="1" smtClean="0"/>
              <a:t>Windows</a:t>
            </a:r>
            <a:r>
              <a:rPr lang="ru-RU" sz="2800" dirty="0" smtClean="0"/>
              <a:t>;</a:t>
            </a:r>
          </a:p>
          <a:p>
            <a:r>
              <a:rPr lang="ru-RU" sz="2800" dirty="0" err="1" smtClean="0"/>
              <a:t>Linux</a:t>
            </a:r>
            <a:r>
              <a:rPr lang="ru-RU" sz="2800" dirty="0" smtClean="0"/>
              <a:t>;</a:t>
            </a:r>
          </a:p>
          <a:p>
            <a:r>
              <a:rPr lang="ru-RU" sz="2800" dirty="0" err="1" smtClean="0"/>
              <a:t>Apple</a:t>
            </a:r>
            <a:r>
              <a:rPr lang="ru-RU" sz="2800" dirty="0" smtClean="0"/>
              <a:t> </a:t>
            </a:r>
            <a:r>
              <a:rPr lang="ru-RU" sz="2800" dirty="0" err="1" smtClean="0"/>
              <a:t>Mac</a:t>
            </a:r>
            <a:r>
              <a:rPr lang="ru-RU" sz="2800" dirty="0" smtClean="0"/>
              <a:t> OS.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Файловая система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процессе работы компьютера происходит обмен файлами между устройствами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Файловые системы </a:t>
            </a:r>
            <a:r>
              <a:rPr lang="ru-RU" dirty="0" smtClean="0"/>
              <a:t>– это различные </a:t>
            </a:r>
            <a:r>
              <a:rPr lang="ru-RU" dirty="0" smtClean="0"/>
              <a:t>способы организации, хранения и именования данных на </a:t>
            </a:r>
            <a:r>
              <a:rPr lang="ru-RU" dirty="0" smtClean="0"/>
              <a:t>носителях </a:t>
            </a:r>
            <a:r>
              <a:rPr lang="ru-RU" dirty="0" smtClean="0"/>
              <a:t>информации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Минимальным адресуемым элементом носителя информации является </a:t>
            </a:r>
            <a:r>
              <a:rPr lang="ru-RU" b="1" dirty="0" smtClean="0">
                <a:solidFill>
                  <a:srgbClr val="FF0000"/>
                </a:solidFill>
              </a:rPr>
              <a:t>кластер.</a:t>
            </a:r>
          </a:p>
          <a:p>
            <a:pPr>
              <a:buNone/>
            </a:pPr>
            <a:r>
              <a:rPr lang="ru-RU" dirty="0" smtClean="0"/>
              <a:t>Файловая система организует кластеры в файлы и </a:t>
            </a:r>
            <a:r>
              <a:rPr lang="ru-RU" dirty="0" smtClean="0"/>
              <a:t>каталоги.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Командный процессор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Командный процессор </a:t>
            </a:r>
            <a:r>
              <a:rPr lang="ru-RU" dirty="0" smtClean="0"/>
              <a:t>- </a:t>
            </a:r>
            <a:r>
              <a:rPr lang="ru-RU" dirty="0" smtClean="0"/>
              <a:t>специальная </a:t>
            </a:r>
            <a:r>
              <a:rPr lang="ru-RU" dirty="0" smtClean="0"/>
              <a:t>программа, </a:t>
            </a:r>
            <a:r>
              <a:rPr lang="ru-RU" dirty="0" smtClean="0"/>
              <a:t>которая запрашивает у пользователя команды и выполняет их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Команды - операции </a:t>
            </a:r>
            <a:r>
              <a:rPr lang="ru-RU" dirty="0" smtClean="0"/>
              <a:t>над файлами (копирование, удаление, </a:t>
            </a:r>
            <a:r>
              <a:rPr lang="ru-RU" dirty="0" smtClean="0"/>
              <a:t>переименование, </a:t>
            </a:r>
            <a:r>
              <a:rPr lang="ru-RU" dirty="0" smtClean="0"/>
              <a:t>вывода документа на печать и т. д</a:t>
            </a:r>
            <a:r>
              <a:rPr lang="ru-RU" dirty="0" smtClean="0"/>
              <a:t>.).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Драйверы устройств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480328" cy="504351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Драйверы устройств </a:t>
            </a:r>
            <a:r>
              <a:rPr lang="ru-RU" dirty="0" smtClean="0"/>
              <a:t>— специальные программы, которые обеспечивают управление работой устройств и согласование информационного обмена с другими устройствами, а также позволяют производить настройку некоторых их параметров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sz="2200" dirty="0" smtClean="0"/>
          </a:p>
          <a:p>
            <a:pPr>
              <a:buNone/>
            </a:pPr>
            <a:r>
              <a:rPr lang="ru-RU" dirty="0" smtClean="0"/>
              <a:t>При включении компьютера производится загрузка </a:t>
            </a:r>
            <a:r>
              <a:rPr lang="ru-RU" dirty="0" smtClean="0"/>
              <a:t>драйверов </a:t>
            </a:r>
            <a:r>
              <a:rPr lang="ru-RU" dirty="0" smtClean="0"/>
              <a:t>в оперативную память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sz="2200" dirty="0" smtClean="0"/>
          </a:p>
          <a:p>
            <a:pPr>
              <a:buNone/>
            </a:pPr>
            <a:r>
              <a:rPr lang="ru-RU" dirty="0" smtClean="0"/>
              <a:t>В процессе установки операционной системы определяются тип и конкретные модели установленных устройств и подключает необходимые для их функционирования драйверы.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Графический интерфейс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Графический </a:t>
            </a:r>
            <a:r>
              <a:rPr lang="ru-RU" b="1" dirty="0" smtClean="0">
                <a:solidFill>
                  <a:srgbClr val="FF0000"/>
                </a:solidFill>
              </a:rPr>
              <a:t>интерфейс</a:t>
            </a:r>
            <a:r>
              <a:rPr lang="ru-RU" b="1" dirty="0" smtClean="0"/>
              <a:t> </a:t>
            </a:r>
            <a:r>
              <a:rPr lang="ru-RU" dirty="0" smtClean="0"/>
              <a:t>– это совокупность программных модулей, входящих в </a:t>
            </a:r>
            <a:r>
              <a:rPr lang="ru-RU" dirty="0" smtClean="0"/>
              <a:t>состав </a:t>
            </a:r>
            <a:r>
              <a:rPr lang="ru-RU" dirty="0" smtClean="0"/>
              <a:t>операционных систем для </a:t>
            </a:r>
            <a:r>
              <a:rPr lang="ru-RU" dirty="0" smtClean="0"/>
              <a:t>упрощения работы </a:t>
            </a:r>
            <a:r>
              <a:rPr lang="ru-RU" dirty="0" smtClean="0"/>
              <a:t>пользователя.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операционных системах с графическим интерфейсом пользователь </a:t>
            </a:r>
            <a:r>
              <a:rPr lang="ru-RU" dirty="0" smtClean="0"/>
              <a:t>может вводить </a:t>
            </a:r>
            <a:r>
              <a:rPr lang="ru-RU" dirty="0" smtClean="0"/>
              <a:t>команды с </a:t>
            </a:r>
            <a:r>
              <a:rPr lang="ru-RU" dirty="0" smtClean="0"/>
              <a:t>помощью:</a:t>
            </a:r>
          </a:p>
          <a:p>
            <a:r>
              <a:rPr lang="ru-RU" dirty="0" smtClean="0"/>
              <a:t>диалоговых окон</a:t>
            </a:r>
          </a:p>
          <a:p>
            <a:r>
              <a:rPr lang="ru-RU" dirty="0" smtClean="0"/>
              <a:t>элементов </a:t>
            </a:r>
            <a:r>
              <a:rPr lang="ru-RU" dirty="0" smtClean="0"/>
              <a:t>управления: кнопок, текстовых полей, списков, переключателей, флажков, счетчиков, ползунков и др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Служебные 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Служебные </a:t>
            </a:r>
            <a:r>
              <a:rPr lang="ru-RU" b="1" dirty="0" smtClean="0">
                <a:solidFill>
                  <a:srgbClr val="FF0000"/>
                </a:solidFill>
              </a:rPr>
              <a:t>программы </a:t>
            </a:r>
            <a:r>
              <a:rPr lang="ru-RU" b="1" dirty="0" smtClean="0"/>
              <a:t>- </a:t>
            </a:r>
            <a:r>
              <a:rPr lang="ru-RU" dirty="0" err="1" smtClean="0"/>
              <a:t>программы</a:t>
            </a:r>
            <a:r>
              <a:rPr lang="ru-RU" dirty="0" smtClean="0"/>
              <a:t>, которые </a:t>
            </a:r>
            <a:r>
              <a:rPr lang="ru-RU" dirty="0" smtClean="0"/>
              <a:t>позволяют:</a:t>
            </a:r>
          </a:p>
          <a:p>
            <a:r>
              <a:rPr lang="ru-RU" dirty="0" smtClean="0"/>
              <a:t>обслуживать </a:t>
            </a:r>
            <a:r>
              <a:rPr lang="ru-RU" dirty="0" smtClean="0"/>
              <a:t>диски (проверять, сжимать, </a:t>
            </a:r>
            <a:r>
              <a:rPr lang="ru-RU" dirty="0" err="1" smtClean="0"/>
              <a:t>дефрагментировать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выполнять </a:t>
            </a:r>
            <a:r>
              <a:rPr lang="ru-RU" dirty="0" smtClean="0"/>
              <a:t>операции с файлами (</a:t>
            </a:r>
            <a:r>
              <a:rPr lang="ru-RU" dirty="0" smtClean="0"/>
              <a:t>архивировать);</a:t>
            </a:r>
          </a:p>
          <a:p>
            <a:r>
              <a:rPr lang="ru-RU" dirty="0" smtClean="0"/>
              <a:t>работать </a:t>
            </a:r>
            <a:r>
              <a:rPr lang="ru-RU" dirty="0" smtClean="0"/>
              <a:t>в компьютерных </a:t>
            </a:r>
            <a:r>
              <a:rPr lang="ru-RU" dirty="0" smtClean="0"/>
              <a:t>сетях.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Справочная система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Справочная система 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- это система, позволяющая </a:t>
            </a:r>
            <a:r>
              <a:rPr lang="ru-RU" dirty="0" smtClean="0"/>
              <a:t>оперативно получить необходимую информацию как о функционировании операционной системы в целом, так и о работе ее отдельных модулей.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164</TotalTime>
  <Words>812</Words>
  <PresentationFormat>Экран (4:3)</PresentationFormat>
  <Paragraphs>106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Обычная</vt:lpstr>
      <vt:lpstr>Операционные системы</vt:lpstr>
      <vt:lpstr>Основные характеристики операционных систем</vt:lpstr>
      <vt:lpstr>Основные характеристики операционных систем</vt:lpstr>
      <vt:lpstr>Файловая система</vt:lpstr>
      <vt:lpstr>Командный процессор</vt:lpstr>
      <vt:lpstr>Драйверы устройств</vt:lpstr>
      <vt:lpstr>Графический интерфейс</vt:lpstr>
      <vt:lpstr>Служебные программы</vt:lpstr>
      <vt:lpstr>Справочная система</vt:lpstr>
      <vt:lpstr>Загрузка операционной системы</vt:lpstr>
      <vt:lpstr>Установка на компьютер различных операционных систем</vt:lpstr>
      <vt:lpstr>Операционная система Windows</vt:lpstr>
      <vt:lpstr>Файловые системы</vt:lpstr>
      <vt:lpstr>Графический интерфейс</vt:lpstr>
      <vt:lpstr>Рабочее окно</vt:lpstr>
      <vt:lpstr>Безопасность компьютера</vt:lpstr>
      <vt:lpstr>Системный реестр Windows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61</cp:revision>
  <dcterms:created xsi:type="dcterms:W3CDTF">2015-08-30T09:51:53Z</dcterms:created>
  <dcterms:modified xsi:type="dcterms:W3CDTF">2015-09-15T03:43:11Z</dcterms:modified>
</cp:coreProperties>
</file>