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3"/>
  </p:notes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2" r:id="rId24"/>
    <p:sldId id="311" r:id="rId25"/>
    <p:sldId id="313" r:id="rId26"/>
    <p:sldId id="314" r:id="rId27"/>
    <p:sldId id="315" r:id="rId28"/>
    <p:sldId id="316" r:id="rId29"/>
    <p:sldId id="317" r:id="rId30"/>
    <p:sldId id="318" r:id="rId31"/>
    <p:sldId id="26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9B3F"/>
    <a:srgbClr val="718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71" autoAdjust="0"/>
    <p:restoredTop sz="94660"/>
  </p:normalViewPr>
  <p:slideViewPr>
    <p:cSldViewPr>
      <p:cViewPr varScale="1">
        <p:scale>
          <a:sx n="81" d="100"/>
          <a:sy n="81" d="100"/>
        </p:scale>
        <p:origin x="10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3A736-0A05-409E-A154-CBCB1CDF2893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A8A58-C573-4E42-B460-CFBE852138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28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8077200" cy="388621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Повторение материала.</a:t>
            </a:r>
            <a:br>
              <a:rPr lang="ru-RU" sz="4000" b="1" dirty="0" smtClean="0"/>
            </a:br>
            <a:r>
              <a:rPr lang="ru-RU" sz="4000" b="1" dirty="0" smtClean="0"/>
              <a:t>Алгоритмизация и программирование</a:t>
            </a:r>
            <a:endParaRPr lang="ru-RU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3.4. Формальное исполнение сложного алгоритма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551766" cy="197167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3.4.2. Алгоритм изображен в виде блок-схемы, в графических элементах которого приведен программный код на языке </a:t>
            </a:r>
            <a:r>
              <a:rPr lang="ru-RU" dirty="0" err="1" smtClean="0"/>
              <a:t>Visual</a:t>
            </a:r>
            <a:r>
              <a:rPr lang="ru-RU" dirty="0" smtClean="0"/>
              <a:t> С#. В текстовое поле введено целое десятичное число 20. Определить, какое целое восьмеричное число будет выведено на надпись в результате выполнения алгоритма.</a:t>
            </a:r>
          </a:p>
          <a:p>
            <a:pPr algn="just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1714480" y="3500438"/>
          <a:ext cx="5500726" cy="3072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0" name="Точечный рисунок" r:id="rId3" imgW="6419048" imgH="3591426" progId="Paint.Picture">
                  <p:embed/>
                </p:oleObj>
              </mc:Choice>
              <mc:Fallback>
                <p:oleObj name="Точечный рисунок" r:id="rId3" imgW="6419048" imgH="3591426" progId="Paint.Pictur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3500438"/>
                        <a:ext cx="5500726" cy="30720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3.4. Формальное исполнение сложного алгоритма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551766" cy="197167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3.4.3. Алгоритм изображен в виде блок-схемы, в графических элементах которого приведен программный код на языке </a:t>
            </a:r>
            <a:r>
              <a:rPr lang="ru-RU" dirty="0" err="1" smtClean="0"/>
              <a:t>Visual</a:t>
            </a:r>
            <a:r>
              <a:rPr lang="ru-RU" dirty="0" smtClean="0"/>
              <a:t> </a:t>
            </a:r>
            <a:r>
              <a:rPr lang="ru-RU" dirty="0" err="1" smtClean="0"/>
              <a:t>Basic</a:t>
            </a:r>
            <a:r>
              <a:rPr lang="ru-RU" dirty="0" smtClean="0"/>
              <a:t> .NET. В текстовое поле введено дробное десятичное число 0.25. Определить, какое дробное двоичное число будет выведено на надпись в результате выполнения алгоритма.</a:t>
            </a:r>
          </a:p>
          <a:p>
            <a:pPr algn="just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1571604" y="3500438"/>
          <a:ext cx="5843628" cy="285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4" name="Точечный рисунок" r:id="rId3" imgW="6744641" imgH="3304762" progId="Paint.Picture">
                  <p:embed/>
                </p:oleObj>
              </mc:Choice>
              <mc:Fallback>
                <p:oleObj name="Точечный рисунок" r:id="rId3" imgW="6744641" imgH="3304762" progId="Paint.Pictur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3500438"/>
                        <a:ext cx="5843628" cy="2857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3.4. Формальное исполнение сложного алгоритма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551766" cy="197167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3.4.4. Алгоритм изображен в виде блок-схемы, в графических элементах которого приведен программный код на языке </a:t>
            </a:r>
            <a:r>
              <a:rPr lang="ru-RU" dirty="0" err="1" smtClean="0"/>
              <a:t>Visual</a:t>
            </a:r>
            <a:r>
              <a:rPr lang="ru-RU" dirty="0" smtClean="0"/>
              <a:t> С#. В текстовое поле введено дробное десятичное число 0.25. Определить, какое дробное восьмеричное число будет выведено на надпись в результате выполнения алгоритма.</a:t>
            </a:r>
          </a:p>
          <a:p>
            <a:pPr algn="just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1428728" y="3571876"/>
          <a:ext cx="5844373" cy="3000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9" name="Точечный рисунок" r:id="rId3" imgW="6628571" imgH="3400900" progId="Paint.Picture">
                  <p:embed/>
                </p:oleObj>
              </mc:Choice>
              <mc:Fallback>
                <p:oleObj name="Точечный рисунок" r:id="rId3" imgW="6628571" imgH="3400900" progId="Paint.Pictur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3571876"/>
                        <a:ext cx="5844373" cy="30003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3.5. Переменные</a:t>
            </a:r>
            <a:endParaRPr lang="ru-RU" sz="2800" b="1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 bwMode="auto">
          <a:xfrm>
            <a:off x="142843" y="1600200"/>
            <a:ext cx="8858313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/>
              <a:t>3.5.1. Имя переменной определяет: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/>
              <a:t>1) данные, хранящиеся в выделенной области оперативной памяти;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/>
              <a:t>2) выделенную область оперативной памяти;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/>
              <a:t>3) количество выделяемых ячеек оперативной памяти;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/>
              <a:t>4) диапазон значений переменной.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500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/>
              <a:t>3.5.2. Значение переменной определяет: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/>
              <a:t>1) данные, хранящиеся в выделенной области оперативной памяти;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/>
              <a:t>2) выделенную область оперативной памяти;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/>
              <a:t>3) количество выделяемых ячеек оперативной памяти;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dirty="0" smtClean="0"/>
              <a:t>4) диапазон значений переменной.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3.5. Переменные</a:t>
            </a:r>
            <a:endParaRPr lang="ru-RU" sz="2800" b="1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 bwMode="auto">
          <a:xfrm>
            <a:off x="285687" y="1428736"/>
            <a:ext cx="885831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400" dirty="0" smtClean="0"/>
              <a:t>3.5.3. Тип переменной определяет: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400" dirty="0" smtClean="0"/>
              <a:t>1) данные, хранящиеся в выделенной области оперативной памяти;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400" dirty="0" smtClean="0"/>
              <a:t>2) выделенную область оперативной памяти;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400" dirty="0" smtClean="0"/>
              <a:t>3) количество выделяемых ячеек оперативной памяти;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400" dirty="0" smtClean="0"/>
              <a:t>4) присваивание переменной значения.</a:t>
            </a:r>
          </a:p>
          <a:p>
            <a:pPr algn="just">
              <a:spcBef>
                <a:spcPts val="0"/>
              </a:spcBef>
              <a:buNone/>
            </a:pPr>
            <a:endParaRPr lang="ru-RU" sz="2400" dirty="0" smtClean="0"/>
          </a:p>
          <a:p>
            <a:pPr algn="just">
              <a:spcBef>
                <a:spcPts val="0"/>
              </a:spcBef>
              <a:buNone/>
            </a:pPr>
            <a:r>
              <a:rPr lang="ru-RU" sz="2400" dirty="0" smtClean="0"/>
              <a:t>3.5.4. Присваивание переменной значения приводит: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400" dirty="0" smtClean="0"/>
              <a:t>1) к изменению данных, хранящихся в выделенной области оперативной памяти;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400" dirty="0" smtClean="0"/>
              <a:t>2) к изменению выделенной области оперативной памяти;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400" dirty="0" smtClean="0"/>
              <a:t>3) к изменению количества выделяемых ячеек оперативной памяти;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400" dirty="0" smtClean="0"/>
              <a:t>4) к изменению диапазона значений переменной.</a:t>
            </a:r>
            <a:endParaRPr lang="ru-RU" sz="25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3.6. Результаты выполнения программы на языках программирования</a:t>
            </a:r>
            <a:endParaRPr lang="ru-RU" sz="2800" b="1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 bwMode="auto">
          <a:xfrm>
            <a:off x="285687" y="1428736"/>
            <a:ext cx="871546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400" dirty="0" smtClean="0"/>
              <a:t>3.6.1. Приведены программы на языках объектно-ориентированного программирования </a:t>
            </a:r>
            <a:r>
              <a:rPr lang="ru-RU" sz="2400" dirty="0" err="1" smtClean="0"/>
              <a:t>Visual</a:t>
            </a:r>
            <a:r>
              <a:rPr lang="ru-RU" sz="2400" dirty="0" smtClean="0"/>
              <a:t> </a:t>
            </a:r>
            <a:r>
              <a:rPr lang="ru-RU" sz="2400" dirty="0" err="1" smtClean="0"/>
              <a:t>Basic</a:t>
            </a:r>
            <a:r>
              <a:rPr lang="ru-RU" sz="2400" dirty="0" smtClean="0"/>
              <a:t> .NET и </a:t>
            </a:r>
            <a:r>
              <a:rPr lang="ru-RU" sz="2400" dirty="0" err="1" smtClean="0"/>
              <a:t>Delphi</a:t>
            </a:r>
            <a:r>
              <a:rPr lang="ru-RU" sz="2400" dirty="0" smtClean="0"/>
              <a:t>. В текстовые поля введены десятичные числа 5 и 3. Определить число, которое будет выведено на надпись в результате выполнения алгоритма.</a:t>
            </a:r>
            <a:endParaRPr lang="ru-RU" sz="2500" dirty="0" smtClean="0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1681" name="Object 1"/>
          <p:cNvGraphicFramePr>
            <a:graphicFrameLocks noChangeAspect="1"/>
          </p:cNvGraphicFramePr>
          <p:nvPr/>
        </p:nvGraphicFramePr>
        <p:xfrm>
          <a:off x="1214414" y="3429000"/>
          <a:ext cx="6709990" cy="3143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4" name="Точечный рисунок" r:id="rId3" imgW="6590476" imgH="3095238" progId="Paint.Picture">
                  <p:embed/>
                </p:oleObj>
              </mc:Choice>
              <mc:Fallback>
                <p:oleObj name="Точечный рисунок" r:id="rId3" imgW="6590476" imgH="3095238" progId="Paint.Picture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3429000"/>
                        <a:ext cx="6709990" cy="31432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3.6. Результаты выполнения программы на языках программирования</a:t>
            </a:r>
            <a:endParaRPr lang="ru-RU" sz="2800" b="1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 bwMode="auto">
          <a:xfrm>
            <a:off x="285687" y="1428736"/>
            <a:ext cx="871546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400" dirty="0" smtClean="0"/>
              <a:t>3.6.2. Приведены программы на языках объектно-ориентированного программирования </a:t>
            </a:r>
            <a:r>
              <a:rPr lang="ru-RU" sz="2400" dirty="0" err="1" smtClean="0"/>
              <a:t>Visual</a:t>
            </a:r>
            <a:r>
              <a:rPr lang="ru-RU" sz="2400" dirty="0" smtClean="0"/>
              <a:t> </a:t>
            </a:r>
            <a:r>
              <a:rPr lang="ru-RU" sz="2400" dirty="0" err="1" smtClean="0"/>
              <a:t>Basic</a:t>
            </a:r>
            <a:r>
              <a:rPr lang="ru-RU" sz="2400" dirty="0" smtClean="0"/>
              <a:t> .NET и </a:t>
            </a:r>
            <a:r>
              <a:rPr lang="ru-RU" sz="2400" dirty="0" err="1" smtClean="0"/>
              <a:t>Delphi</a:t>
            </a:r>
            <a:r>
              <a:rPr lang="ru-RU" sz="2400" dirty="0" smtClean="0"/>
              <a:t>. В текстовые поля введены слово "информатика" и символ "а". Определить число, которое будет выведено на надпись в результате выполнения алгоритма.</a:t>
            </a: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1714480" y="3286124"/>
          <a:ext cx="5143536" cy="3388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4" name="Точечный рисунок" r:id="rId3" imgW="6477904" imgH="4266667" progId="Paint.Picture">
                  <p:embed/>
                </p:oleObj>
              </mc:Choice>
              <mc:Fallback>
                <p:oleObj name="Точечный рисунок" r:id="rId3" imgW="6477904" imgH="4266667" progId="Paint.Pictur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3286124"/>
                        <a:ext cx="5143536" cy="33889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3.6. Результаты выполнения программы на языках программирования</a:t>
            </a:r>
            <a:endParaRPr lang="ru-RU" sz="2800" b="1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 bwMode="auto">
          <a:xfrm>
            <a:off x="285687" y="1428736"/>
            <a:ext cx="871546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400" dirty="0" smtClean="0"/>
              <a:t>3.6.3. Приведены программы на языках объектно-ориентированного программирования </a:t>
            </a:r>
            <a:r>
              <a:rPr lang="ru-RU" sz="2400" dirty="0" err="1" smtClean="0"/>
              <a:t>Visual</a:t>
            </a:r>
            <a:r>
              <a:rPr lang="ru-RU" sz="2400" dirty="0" smtClean="0"/>
              <a:t> </a:t>
            </a:r>
            <a:r>
              <a:rPr lang="ru-RU" sz="2400" dirty="0" err="1" smtClean="0"/>
              <a:t>Basic</a:t>
            </a:r>
            <a:r>
              <a:rPr lang="ru-RU" sz="2400" dirty="0" smtClean="0"/>
              <a:t> .NET и </a:t>
            </a:r>
            <a:r>
              <a:rPr lang="ru-RU" sz="2400" dirty="0" err="1" smtClean="0"/>
              <a:t>Delphi</a:t>
            </a:r>
            <a:r>
              <a:rPr lang="ru-RU" sz="2400" dirty="0" smtClean="0"/>
              <a:t>. В текстовое поле введено число 5. Определить, число будет выведено на надпись в результате выполнения алгоритма.</a:t>
            </a: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1571604" y="3357562"/>
          <a:ext cx="5873289" cy="3214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8" name="Точечный рисунок" r:id="rId3" imgW="6419048" imgH="3514286" progId="Paint.Picture">
                  <p:embed/>
                </p:oleObj>
              </mc:Choice>
              <mc:Fallback>
                <p:oleObj name="Точечный рисунок" r:id="rId3" imgW="6419048" imgH="3514286" progId="Paint.Pictur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3357562"/>
                        <a:ext cx="5873289" cy="32147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3.6. Результаты выполнения программы на языках программирования</a:t>
            </a:r>
            <a:endParaRPr lang="ru-RU" sz="2800" b="1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 bwMode="auto">
          <a:xfrm>
            <a:off x="214282" y="1571612"/>
            <a:ext cx="87154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400" dirty="0" smtClean="0"/>
              <a:t>3.6.4. Приведены программы на языках программирования </a:t>
            </a:r>
            <a:r>
              <a:rPr lang="en-US" sz="2400" dirty="0" smtClean="0"/>
              <a:t>Visual Basic</a:t>
            </a:r>
            <a:r>
              <a:rPr lang="ru-RU" sz="2400" dirty="0" smtClean="0"/>
              <a:t> .</a:t>
            </a:r>
            <a:r>
              <a:rPr lang="en-US" sz="2400" dirty="0" smtClean="0"/>
              <a:t>NET</a:t>
            </a:r>
            <a:r>
              <a:rPr lang="ru-RU" sz="2400" dirty="0" smtClean="0"/>
              <a:t> и </a:t>
            </a:r>
            <a:r>
              <a:rPr lang="en-US" sz="2400" dirty="0" smtClean="0"/>
              <a:t>Delphi</a:t>
            </a:r>
            <a:r>
              <a:rPr lang="ru-RU" sz="2400" dirty="0" smtClean="0"/>
              <a:t>. Определить, что будет выведено на надпись в результате выполнения алгоритма.</a:t>
            </a: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1214414" y="2928934"/>
          <a:ext cx="6897650" cy="3000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2" name="Точечный рисунок" r:id="rId3" imgW="6571429" imgH="2866667" progId="Paint.Picture">
                  <p:embed/>
                </p:oleObj>
              </mc:Choice>
              <mc:Fallback>
                <p:oleObj name="Точечный рисунок" r:id="rId3" imgW="6571429" imgH="2866667" progId="Paint.Pictur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2928934"/>
                        <a:ext cx="6897650" cy="30003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3.7. Составление программы на языках программирования</a:t>
            </a:r>
            <a:endParaRPr lang="ru-RU" sz="2800" b="1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 bwMode="auto">
          <a:xfrm>
            <a:off x="214282" y="1571612"/>
            <a:ext cx="871546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400" dirty="0" smtClean="0"/>
              <a:t>3.7.1. Составить программу заполнения массива случайными числами и поиска в массиве максимального элемента на одном из языков программирования </a:t>
            </a:r>
            <a:r>
              <a:rPr lang="ru-RU" sz="2400" dirty="0" err="1" smtClean="0"/>
              <a:t>Visual</a:t>
            </a:r>
            <a:r>
              <a:rPr lang="ru-RU" sz="2400" dirty="0" smtClean="0"/>
              <a:t> </a:t>
            </a:r>
            <a:r>
              <a:rPr lang="ru-RU" sz="2400" dirty="0" err="1" smtClean="0"/>
              <a:t>Basic</a:t>
            </a:r>
            <a:r>
              <a:rPr lang="ru-RU" sz="2400" dirty="0" smtClean="0"/>
              <a:t> .</a:t>
            </a:r>
            <a:r>
              <a:rPr lang="en-US" sz="2400" dirty="0" smtClean="0"/>
              <a:t>NET</a:t>
            </a:r>
            <a:r>
              <a:rPr lang="ru-RU" sz="2400" dirty="0" smtClean="0"/>
              <a:t>, </a:t>
            </a:r>
            <a:r>
              <a:rPr lang="en-US" sz="2400" dirty="0" smtClean="0"/>
              <a:t>Visual C</a:t>
            </a:r>
            <a:r>
              <a:rPr lang="ru-RU" sz="2400" dirty="0" smtClean="0"/>
              <a:t>#, </a:t>
            </a:r>
            <a:r>
              <a:rPr lang="en-US" sz="2400" dirty="0" smtClean="0"/>
              <a:t>Visual J</a:t>
            </a:r>
            <a:r>
              <a:rPr lang="ru-RU" sz="2400" dirty="0" smtClean="0"/>
              <a:t> # или </a:t>
            </a:r>
            <a:r>
              <a:rPr lang="en-US" sz="2400" dirty="0" smtClean="0"/>
              <a:t>Delphi</a:t>
            </a:r>
            <a:r>
              <a:rPr lang="ru-RU" sz="2400" dirty="0" smtClean="0"/>
              <a:t>. Индексы элементов массива и сами массивы выводятся в элементы управления списки, а индекс максимального элемента и сам максимальный элемент выводятся на метки.</a:t>
            </a: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2786050" y="4286256"/>
          <a:ext cx="3000396" cy="2344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6" name="Точечный рисунок" r:id="rId3" imgW="2742857" imgH="2142857" progId="Paint.Picture">
                  <p:embed/>
                </p:oleObj>
              </mc:Choice>
              <mc:Fallback>
                <p:oleObj name="Точечный рисунок" r:id="rId3" imgW="2742857" imgH="2142857" progId="Paint.Pictur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50" y="4286256"/>
                        <a:ext cx="3000396" cy="23440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3.1. Основные алгоритмические структуры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715436" cy="504351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3.1.1. Нарисовать блок-схему алгоритмической структуры «ветвление».</a:t>
            </a:r>
          </a:p>
          <a:p>
            <a:pPr algn="just"/>
            <a:endParaRPr lang="ru-RU" dirty="0" smtClean="0"/>
          </a:p>
          <a:p>
            <a:pPr algn="just">
              <a:buNone/>
            </a:pPr>
            <a:r>
              <a:rPr lang="ru-RU" dirty="0" smtClean="0"/>
              <a:t>3.1.2. Нарисовать блок-схему алгоритмической структуры «выбор».</a:t>
            </a:r>
          </a:p>
          <a:p>
            <a:pPr algn="just"/>
            <a:endParaRPr lang="ru-RU" dirty="0" smtClean="0"/>
          </a:p>
          <a:p>
            <a:pPr algn="just">
              <a:buNone/>
            </a:pPr>
            <a:r>
              <a:rPr lang="ru-RU" dirty="0" smtClean="0"/>
              <a:t>3.1.3. Нарисовать блок-схему алгоритмической структуры «цикл со счетчиком».</a:t>
            </a:r>
          </a:p>
          <a:p>
            <a:pPr algn="just"/>
            <a:endParaRPr lang="ru-RU" dirty="0" smtClean="0"/>
          </a:p>
          <a:p>
            <a:pPr algn="just">
              <a:buNone/>
            </a:pPr>
            <a:r>
              <a:rPr lang="ru-RU" dirty="0" smtClean="0"/>
              <a:t>3.1.4. Нарисовать блок-схему алгоритмической структуры «цикл с предусловием».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3.7. Составление программы на языках программирования</a:t>
            </a:r>
            <a:endParaRPr lang="ru-RU" sz="2800" b="1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 bwMode="auto">
          <a:xfrm>
            <a:off x="214282" y="1571612"/>
            <a:ext cx="871546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400" dirty="0" smtClean="0"/>
              <a:t>3.7.2. Составить программу заполнения массива случайными числами и поиска в массиве минимального элемента на одном из языков программирования </a:t>
            </a:r>
            <a:r>
              <a:rPr lang="ru-RU" sz="2400" dirty="0" err="1" smtClean="0"/>
              <a:t>Visual</a:t>
            </a:r>
            <a:r>
              <a:rPr lang="ru-RU" sz="2400" dirty="0" smtClean="0"/>
              <a:t> </a:t>
            </a:r>
            <a:r>
              <a:rPr lang="ru-RU" sz="2400" dirty="0" err="1" smtClean="0"/>
              <a:t>Basic</a:t>
            </a:r>
            <a:r>
              <a:rPr lang="ru-RU" sz="2400" dirty="0" smtClean="0"/>
              <a:t>.</a:t>
            </a:r>
            <a:r>
              <a:rPr lang="en-US" sz="2400" dirty="0" smtClean="0"/>
              <a:t>NET</a:t>
            </a:r>
            <a:r>
              <a:rPr lang="ru-RU" sz="2400" dirty="0" smtClean="0"/>
              <a:t>, </a:t>
            </a:r>
            <a:r>
              <a:rPr lang="en-US" sz="2400" dirty="0" smtClean="0"/>
              <a:t>Visual C</a:t>
            </a:r>
            <a:r>
              <a:rPr lang="ru-RU" sz="2400" dirty="0" smtClean="0"/>
              <a:t>#, </a:t>
            </a:r>
            <a:r>
              <a:rPr lang="en-US" sz="2400" dirty="0" smtClean="0"/>
              <a:t>Visual J</a:t>
            </a:r>
            <a:r>
              <a:rPr lang="ru-RU" sz="2400" dirty="0" smtClean="0"/>
              <a:t> # или </a:t>
            </a:r>
            <a:r>
              <a:rPr lang="en-US" sz="2400" dirty="0" smtClean="0"/>
              <a:t>Delphi</a:t>
            </a:r>
            <a:r>
              <a:rPr lang="ru-RU" sz="2400" dirty="0" smtClean="0"/>
              <a:t>. Индексы элементов массива и сами массивы выводятся в элементы управления списки, а индекс минимального элемента и сам минимальный элемент выводятся на метки.</a:t>
            </a: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2500297" y="4143380"/>
          <a:ext cx="3201357" cy="2500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0" name="Точечный рисунок" r:id="rId3" imgW="2610214" imgH="2038095" progId="Paint.Picture">
                  <p:embed/>
                </p:oleObj>
              </mc:Choice>
              <mc:Fallback>
                <p:oleObj name="Точечный рисунок" r:id="rId3" imgW="2610214" imgH="2038095" progId="Paint.Pictur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97" y="4143380"/>
                        <a:ext cx="3201357" cy="25003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3.7. Составление программы на языках программирования</a:t>
            </a:r>
            <a:endParaRPr lang="ru-RU" sz="2800" b="1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 bwMode="auto">
          <a:xfrm>
            <a:off x="214283" y="1571612"/>
            <a:ext cx="528641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sz="2400" dirty="0" smtClean="0"/>
              <a:t>3.7.3. Составить программу вычисления факториала числа итерационным методом с использованием цикла со счетчиком на одном из языков программирования </a:t>
            </a:r>
            <a:r>
              <a:rPr lang="en-US" sz="2400" dirty="0" smtClean="0"/>
              <a:t>Visual Basic</a:t>
            </a:r>
            <a:r>
              <a:rPr lang="ru-RU" sz="2400" dirty="0" smtClean="0"/>
              <a:t> .</a:t>
            </a:r>
            <a:r>
              <a:rPr lang="en-US" sz="2400" dirty="0" smtClean="0"/>
              <a:t>NET</a:t>
            </a:r>
            <a:r>
              <a:rPr lang="ru-RU" sz="2400" dirty="0" smtClean="0"/>
              <a:t>, </a:t>
            </a:r>
            <a:r>
              <a:rPr lang="en-US" sz="2400" dirty="0" smtClean="0"/>
              <a:t>Visual C</a:t>
            </a:r>
            <a:r>
              <a:rPr lang="ru-RU" sz="2400" dirty="0" smtClean="0"/>
              <a:t>#, </a:t>
            </a:r>
            <a:r>
              <a:rPr lang="en-US" sz="2400" dirty="0" smtClean="0"/>
              <a:t>Visual J</a:t>
            </a:r>
            <a:r>
              <a:rPr lang="ru-RU" sz="2400" dirty="0" smtClean="0"/>
              <a:t> # или </a:t>
            </a:r>
            <a:r>
              <a:rPr lang="en-US" sz="2400" dirty="0" smtClean="0"/>
              <a:t>Delphi</a:t>
            </a:r>
            <a:r>
              <a:rPr lang="ru-RU" sz="2400" dirty="0" smtClean="0"/>
              <a:t>. Число вводить в элемент управления текстовое поле, а каждый шаг вычисления факториала выводить в элемент управления список.</a:t>
            </a:r>
            <a:endParaRPr lang="ru-RU" sz="2400" dirty="0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5590123" y="2214554"/>
          <a:ext cx="3553877" cy="3929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4" name="Точечный рисунок" r:id="rId3" imgW="3247619" imgH="3591426" progId="Paint.Picture">
                  <p:embed/>
                </p:oleObj>
              </mc:Choice>
              <mc:Fallback>
                <p:oleObj name="Точечный рисунок" r:id="rId3" imgW="3247619" imgH="3591426" progId="Paint.Pictur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0123" y="2214554"/>
                        <a:ext cx="3553877" cy="3929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3.7. Составление программы на языках программирования</a:t>
            </a:r>
            <a:endParaRPr lang="ru-RU" sz="2800" b="1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 bwMode="auto">
          <a:xfrm>
            <a:off x="214283" y="1571612"/>
            <a:ext cx="528641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sz="2400" dirty="0" smtClean="0"/>
              <a:t>3.7.4. Составить программу вычисления факториала числа методом рекурсии на одном из языков программирования </a:t>
            </a:r>
            <a:r>
              <a:rPr lang="en-US" sz="2400" dirty="0" smtClean="0"/>
              <a:t>Visual Basic</a:t>
            </a:r>
            <a:r>
              <a:rPr lang="ru-RU" sz="2400" dirty="0" smtClean="0"/>
              <a:t> .</a:t>
            </a:r>
            <a:r>
              <a:rPr lang="en-US" sz="2400" dirty="0" smtClean="0"/>
              <a:t>NET</a:t>
            </a:r>
            <a:r>
              <a:rPr lang="ru-RU" sz="2400" dirty="0" smtClean="0"/>
              <a:t>, </a:t>
            </a:r>
            <a:r>
              <a:rPr lang="en-US" sz="2400" dirty="0" smtClean="0"/>
              <a:t>Visual C</a:t>
            </a:r>
            <a:r>
              <a:rPr lang="ru-RU" sz="2400" dirty="0" smtClean="0"/>
              <a:t>#, </a:t>
            </a:r>
            <a:r>
              <a:rPr lang="en-US" sz="2400" dirty="0" smtClean="0"/>
              <a:t>Visual J</a:t>
            </a:r>
            <a:r>
              <a:rPr lang="ru-RU" sz="2400" dirty="0" smtClean="0"/>
              <a:t># или </a:t>
            </a:r>
            <a:r>
              <a:rPr lang="ru-RU" sz="2400" dirty="0" err="1" smtClean="0"/>
              <a:t>Delphi</a:t>
            </a:r>
            <a:r>
              <a:rPr lang="ru-RU" sz="2400" dirty="0" smtClean="0"/>
              <a:t>. Число вводить в элемент управления текстовое поле, а каждый шаг вычисления факториала выводить в элемент управления список.</a:t>
            </a:r>
            <a:endParaRPr lang="ru-RU" sz="2400" dirty="0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5572131" y="2071678"/>
          <a:ext cx="3496929" cy="4214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8" name="Точечный рисунок" r:id="rId3" imgW="2876190" imgH="3467584" progId="Paint.Picture">
                  <p:embed/>
                </p:oleObj>
              </mc:Choice>
              <mc:Fallback>
                <p:oleObj name="Точечный рисунок" r:id="rId3" imgW="2876190" imgH="3467584" progId="Paint.Pictur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1" y="2071678"/>
                        <a:ext cx="3496929" cy="42148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142984"/>
            <a:ext cx="8501122" cy="388621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Повторение материала.</a:t>
            </a:r>
            <a:br>
              <a:rPr lang="ru-RU" sz="4000" b="1" dirty="0" smtClean="0"/>
            </a:br>
            <a:r>
              <a:rPr lang="ru-RU" sz="4000" b="1" dirty="0" smtClean="0"/>
              <a:t>Основы логики и </a:t>
            </a:r>
            <a:br>
              <a:rPr lang="ru-RU" sz="4000" b="1" dirty="0" smtClean="0"/>
            </a:br>
            <a:r>
              <a:rPr lang="ru-RU" sz="4000" b="1" dirty="0" smtClean="0"/>
              <a:t>логические основы компьютера</a:t>
            </a:r>
            <a:endParaRPr lang="ru-RU" sz="40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4.1. Определение истинности высказывания</a:t>
            </a:r>
            <a:endParaRPr lang="ru-RU" sz="2800" b="1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72816"/>
            <a:ext cx="7992888" cy="467876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4.2. Построение таблиц истинности логических выражений</a:t>
            </a:r>
            <a:endParaRPr lang="ru-RU" sz="2800" b="1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7560840" cy="486220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4.2. Построение таблиц истинности логических выражений</a:t>
            </a:r>
            <a:endParaRPr lang="ru-RU" sz="2800" b="1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5"/>
            <a:ext cx="7344816" cy="467988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4.3. Логические выражения и их преобразование</a:t>
            </a:r>
            <a:endParaRPr lang="ru-RU" sz="2800" b="1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844823"/>
            <a:ext cx="5327504" cy="500180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4.4. Построение таблиц истинности логических функций в электронных таблицах</a:t>
            </a:r>
            <a:endParaRPr lang="ru-RU" sz="2800" b="1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8136904" cy="476306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4.4. Построение таблиц истинности логических функций в электронных таблицах</a:t>
            </a:r>
            <a:endParaRPr lang="ru-RU" sz="2800" b="1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284932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3.2. Кодирование алгоритмических структур на языках программирования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480328" cy="475775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3.2.1. Записать алгоритмическую структуру «ветвление» на одном из языков программирования.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3.2.2. Записать алгоритмическую структуру «выбор» на одном из языков программирования.</a:t>
            </a: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8369" name="Object 1"/>
          <p:cNvGraphicFramePr>
            <a:graphicFrameLocks noChangeAspect="1"/>
          </p:cNvGraphicFramePr>
          <p:nvPr/>
        </p:nvGraphicFramePr>
        <p:xfrm>
          <a:off x="428596" y="3000372"/>
          <a:ext cx="3643338" cy="2159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6" name="Точечный рисунок" r:id="rId3" imgW="2924583" imgH="1733333" progId="Paint.Picture">
                  <p:embed/>
                </p:oleObj>
              </mc:Choice>
              <mc:Fallback>
                <p:oleObj name="Точечный рисунок" r:id="rId3" imgW="2924583" imgH="1733333" progId="Paint.Picture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3000372"/>
                        <a:ext cx="3643338" cy="21598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4429124" y="3000372"/>
          <a:ext cx="3905254" cy="2064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7" name="Точечный рисунок" r:id="rId5" imgW="4780952" imgH="2523810" progId="Paint.Picture">
                  <p:embed/>
                </p:oleObj>
              </mc:Choice>
              <mc:Fallback>
                <p:oleObj name="Точечный рисунок" r:id="rId5" imgW="4780952" imgH="2523810" progId="Paint.Pictur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3000372"/>
                        <a:ext cx="3905254" cy="20642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4.5. Построение логической схемы по логической функции</a:t>
            </a:r>
            <a:endParaRPr lang="ru-RU" sz="2800" b="1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72816"/>
            <a:ext cx="8660398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Домашнее задание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43050"/>
            <a:ext cx="8964488" cy="5214950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  <a:buNone/>
            </a:pPr>
            <a:r>
              <a:rPr lang="ru-RU" sz="3600" dirty="0">
                <a:ea typeface="Times New Roman"/>
              </a:rPr>
              <a:t>Стр. </a:t>
            </a:r>
            <a:r>
              <a:rPr lang="ru-RU" sz="3600" dirty="0" smtClean="0">
                <a:ea typeface="Times New Roman"/>
              </a:rPr>
              <a:t>146-158.</a:t>
            </a:r>
            <a:endParaRPr lang="ru-RU" sz="3600" dirty="0">
              <a:ea typeface="Times New Roman"/>
            </a:endParaRPr>
          </a:p>
          <a:p>
            <a:pPr algn="just">
              <a:spcAft>
                <a:spcPts val="0"/>
              </a:spcAft>
              <a:buNone/>
            </a:pPr>
            <a:endParaRPr lang="ru-RU" sz="3600" dirty="0">
              <a:ea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153400" cy="9906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3.2. Кодирование алгоритмических структур на языках программирования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786874" cy="2543180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3.2.3. Записать алгоритмическую структуру «цикл со счетчиком» на одном из языков программирования.</a:t>
            </a:r>
          </a:p>
          <a:p>
            <a:pPr algn="just">
              <a:buNone/>
            </a:pPr>
            <a:r>
              <a:rPr lang="ru-RU" sz="2400" dirty="0" smtClean="0"/>
              <a:t>3.2.4. Записать алгоритмическую структуру «цикл с предусловием» на одном из языков программирования.</a:t>
            </a:r>
          </a:p>
          <a:p>
            <a:pPr algn="just">
              <a:buNone/>
            </a:pPr>
            <a:r>
              <a:rPr lang="ru-RU" sz="2400" dirty="0" smtClean="0"/>
              <a:t>3.2.4. Записать алгоритмическую структуру «цикл с постусловием» на одном из языков программирования.</a:t>
            </a:r>
          </a:p>
          <a:p>
            <a:pPr algn="just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441" name="Object 1"/>
          <p:cNvGraphicFramePr>
            <a:graphicFrameLocks noChangeAspect="1"/>
          </p:cNvGraphicFramePr>
          <p:nvPr/>
        </p:nvGraphicFramePr>
        <p:xfrm>
          <a:off x="500034" y="4071942"/>
          <a:ext cx="2643206" cy="2483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8" name="Точечный рисунок" r:id="rId3" imgW="2114845" imgH="1991003" progId="Paint.Picture">
                  <p:embed/>
                </p:oleObj>
              </mc:Choice>
              <mc:Fallback>
                <p:oleObj name="Точечный рисунок" r:id="rId3" imgW="2114845" imgH="1991003" progId="Paint.Picture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4071942"/>
                        <a:ext cx="2643206" cy="24834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3857620" y="4214818"/>
          <a:ext cx="3429024" cy="2154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9" name="Точечный рисунок" r:id="rId5" imgW="2962689" imgH="1867161" progId="Paint.Picture">
                  <p:embed/>
                </p:oleObj>
              </mc:Choice>
              <mc:Fallback>
                <p:oleObj name="Точечный рисунок" r:id="rId5" imgW="2962689" imgH="1867161" progId="Paint.Pictur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4214818"/>
                        <a:ext cx="3429024" cy="21546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3.3. Формальное исполнение простого алгоритма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551766" cy="449580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3.3.1. Фрагмент алгоритма изображен в виде блок-схемы. Определить, какое значение переменной X будет напечатано в результате выполнения алгоритма.</a:t>
            </a:r>
          </a:p>
          <a:p>
            <a:pPr algn="just">
              <a:buNone/>
            </a:pPr>
            <a:r>
              <a:rPr lang="ru-RU" dirty="0" smtClean="0"/>
              <a:t>1)8; 2)10; 3)15; 4)18.</a:t>
            </a:r>
          </a:p>
          <a:p>
            <a:pPr algn="just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2465" name="Object 1"/>
          <p:cNvGraphicFramePr>
            <a:graphicFrameLocks noChangeAspect="1"/>
          </p:cNvGraphicFramePr>
          <p:nvPr/>
        </p:nvGraphicFramePr>
        <p:xfrm>
          <a:off x="4143372" y="3085671"/>
          <a:ext cx="4429156" cy="3371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8" name="Точечный рисунок" r:id="rId3" imgW="3839111" imgH="2924583" progId="Paint.Picture">
                  <p:embed/>
                </p:oleObj>
              </mc:Choice>
              <mc:Fallback>
                <p:oleObj name="Точечный рисунок" r:id="rId3" imgW="3839111" imgH="2924583" progId="Paint.Picture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3085671"/>
                        <a:ext cx="4429156" cy="33714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3.3. Формальное исполнение простого алгоритма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551766" cy="449580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3.3.2. Фрагмент алгоритма изображен в виде блок-схемы. Определить, какое значение переменной X будет напечатано в результате выполнения алгоритма.</a:t>
            </a:r>
          </a:p>
          <a:p>
            <a:pPr algn="just">
              <a:buNone/>
            </a:pPr>
            <a:r>
              <a:rPr lang="ru-RU" dirty="0" smtClean="0"/>
              <a:t>1)8; 2)10; 3)15; 4)18.</a:t>
            </a:r>
          </a:p>
          <a:p>
            <a:pPr algn="just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3714744" y="3214686"/>
          <a:ext cx="4214842" cy="3300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4" name="Точечный рисунок" r:id="rId3" imgW="3772427" imgH="2952381" progId="Paint.Picture">
                  <p:embed/>
                </p:oleObj>
              </mc:Choice>
              <mc:Fallback>
                <p:oleObj name="Точечный рисунок" r:id="rId3" imgW="3772427" imgH="2952381" progId="Paint.Pictur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3214686"/>
                        <a:ext cx="4214842" cy="33004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3.3. Формальное исполнение простого алгоритма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551766" cy="4495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3.3.3. Фрагмент алгоритма изображен в виде блок-схемы. Определить, какое значение переменной X будет напечатано в результате выполнения алгоритма.</a:t>
            </a:r>
          </a:p>
          <a:p>
            <a:pPr>
              <a:buNone/>
            </a:pPr>
            <a:r>
              <a:rPr lang="ru-RU" dirty="0" smtClean="0"/>
              <a:t>1)5; 2)6; 3)7; 4)8.</a:t>
            </a:r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3428992" y="3143248"/>
          <a:ext cx="3071834" cy="3201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8" name="Точечный рисунок" r:id="rId3" imgW="2809524" imgH="2933333" progId="Paint.Picture">
                  <p:embed/>
                </p:oleObj>
              </mc:Choice>
              <mc:Fallback>
                <p:oleObj name="Точечный рисунок" r:id="rId3" imgW="2809524" imgH="2933333" progId="Paint.Pictur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3143248"/>
                        <a:ext cx="3071834" cy="32010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3.3. Формальное исполнение простого алгоритма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551766" cy="4495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3.3.4. Фрагмент алгоритма изображен в виде блок-схемы. Определить, какое значение переменной X будет напечатано в результате выполнения алгоритма.</a:t>
            </a:r>
          </a:p>
          <a:p>
            <a:pPr algn="just">
              <a:buNone/>
            </a:pPr>
            <a:r>
              <a:rPr lang="ru-RU" dirty="0" smtClean="0"/>
              <a:t>1)3; 2)4; 3)5; 4)6.</a:t>
            </a:r>
          </a:p>
          <a:p>
            <a:pPr algn="just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3286116" y="3143248"/>
          <a:ext cx="3313407" cy="3214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2" name="Точечный рисунок" r:id="rId3" imgW="2980952" imgH="2886478" progId="Paint.Picture">
                  <p:embed/>
                </p:oleObj>
              </mc:Choice>
              <mc:Fallback>
                <p:oleObj name="Точечный рисунок" r:id="rId3" imgW="2980952" imgH="2886478" progId="Paint.Pictur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16" y="3143248"/>
                        <a:ext cx="3313407" cy="32147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3.4. Формальное исполнение сложного алгоритма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551766" cy="1971676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3.4.1. Алгоритм изображен в виде блок-схемы, в графических элементах которого приведен программный код на языке </a:t>
            </a:r>
            <a:r>
              <a:rPr lang="ru-RU" sz="2400" dirty="0" err="1" smtClean="0"/>
              <a:t>Visual</a:t>
            </a:r>
            <a:r>
              <a:rPr lang="ru-RU" sz="2400" dirty="0" smtClean="0"/>
              <a:t> </a:t>
            </a:r>
            <a:r>
              <a:rPr lang="ru-RU" sz="2400" dirty="0" err="1" smtClean="0"/>
              <a:t>Basic</a:t>
            </a:r>
            <a:r>
              <a:rPr lang="ru-RU" sz="2400" dirty="0" smtClean="0"/>
              <a:t> .NET. В текстовое поле введено целое десятичное число 10. Определить, какое целое двоичное число будет выведено на надпись в результате выполнения алгоритма.</a:t>
            </a:r>
          </a:p>
          <a:p>
            <a:pPr algn="just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1928794" y="3500438"/>
          <a:ext cx="5000660" cy="3193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6" name="Точечный рисунок" r:id="rId3" imgW="5971429" imgH="3809524" progId="Paint.Picture">
                  <p:embed/>
                </p:oleObj>
              </mc:Choice>
              <mc:Fallback>
                <p:oleObj name="Точечный рисунок" r:id="rId3" imgW="5971429" imgH="3809524" progId="Paint.Pictur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3500438"/>
                        <a:ext cx="5000660" cy="31930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1397</TotalTime>
  <Words>1129</Words>
  <Application>Microsoft Office PowerPoint</Application>
  <PresentationFormat>Экран (4:3)</PresentationFormat>
  <Paragraphs>91</Paragraphs>
  <Slides>31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Calibri</vt:lpstr>
      <vt:lpstr>Times New Roman</vt:lpstr>
      <vt:lpstr>Tw Cen MT</vt:lpstr>
      <vt:lpstr>Wingdings</vt:lpstr>
      <vt:lpstr>Wingdings 2</vt:lpstr>
      <vt:lpstr>Обычная</vt:lpstr>
      <vt:lpstr>Точечный рисунок</vt:lpstr>
      <vt:lpstr>Повторение материала. Алгоритмизация и программирование</vt:lpstr>
      <vt:lpstr>3.1. Основные алгоритмические структуры</vt:lpstr>
      <vt:lpstr>3.2. Кодирование алгоритмических структур на языках программирования</vt:lpstr>
      <vt:lpstr>3.2. Кодирование алгоритмических структур на языках программирования</vt:lpstr>
      <vt:lpstr>3.3. Формальное исполнение простого алгоритма</vt:lpstr>
      <vt:lpstr>3.3. Формальное исполнение простого алгоритма</vt:lpstr>
      <vt:lpstr>3.3. Формальное исполнение простого алгоритма</vt:lpstr>
      <vt:lpstr>3.3. Формальное исполнение простого алгоритма</vt:lpstr>
      <vt:lpstr>3.4. Формальное исполнение сложного алгоритма</vt:lpstr>
      <vt:lpstr>3.4. Формальное исполнение сложного алгоритма</vt:lpstr>
      <vt:lpstr>3.4. Формальное исполнение сложного алгоритма</vt:lpstr>
      <vt:lpstr>3.4. Формальное исполнение сложного алгоритма</vt:lpstr>
      <vt:lpstr>3.5. Переменные</vt:lpstr>
      <vt:lpstr>3.5. Переменные</vt:lpstr>
      <vt:lpstr>3.6. Результаты выполнения программы на языках программирования</vt:lpstr>
      <vt:lpstr>3.6. Результаты выполнения программы на языках программирования</vt:lpstr>
      <vt:lpstr>3.6. Результаты выполнения программы на языках программирования</vt:lpstr>
      <vt:lpstr>3.6. Результаты выполнения программы на языках программирования</vt:lpstr>
      <vt:lpstr>3.7. Составление программы на языках программирования</vt:lpstr>
      <vt:lpstr>3.7. Составление программы на языках программирования</vt:lpstr>
      <vt:lpstr>3.7. Составление программы на языках программирования</vt:lpstr>
      <vt:lpstr>3.7. Составление программы на языках программирования</vt:lpstr>
      <vt:lpstr>Повторение материала. Основы логики и  логические основы компьютера</vt:lpstr>
      <vt:lpstr>4.1. Определение истинности высказывания</vt:lpstr>
      <vt:lpstr>4.2. Построение таблиц истинности логических выражений</vt:lpstr>
      <vt:lpstr>4.2. Построение таблиц истинности логических выражений</vt:lpstr>
      <vt:lpstr>4.3. Логические выражения и их преобразование</vt:lpstr>
      <vt:lpstr>4.4. Построение таблиц истинности логических функций в электронных таблицах</vt:lpstr>
      <vt:lpstr>4.4. Построение таблиц истинности логических функций в электронных таблицах</vt:lpstr>
      <vt:lpstr>4.5. Построение логической схемы по логической функции</vt:lpstr>
      <vt:lpstr>Домашнее задание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 и  информационные процессы</dc:title>
  <dc:creator>Corvinis</dc:creator>
  <cp:lastModifiedBy>User</cp:lastModifiedBy>
  <cp:revision>214</cp:revision>
  <dcterms:created xsi:type="dcterms:W3CDTF">2015-08-30T09:51:53Z</dcterms:created>
  <dcterms:modified xsi:type="dcterms:W3CDTF">2017-01-14T18:09:37Z</dcterms:modified>
</cp:coreProperties>
</file>