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8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8" r:id="rId13"/>
    <p:sldId id="277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6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9B3F"/>
    <a:srgbClr val="7181F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471" autoAdjust="0"/>
    <p:restoredTop sz="94660"/>
  </p:normalViewPr>
  <p:slideViewPr>
    <p:cSldViewPr>
      <p:cViewPr varScale="1">
        <p:scale>
          <a:sx n="75" d="100"/>
          <a:sy n="75" d="100"/>
        </p:scale>
        <p:origin x="-10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3A736-0A05-409E-A154-CBCB1CDF2893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A8A58-C573-4E42-B460-CFBE8521380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2285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A8A58-C573-4E42-B460-CFBE8521380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5A8A58-C573-4E42-B460-CFBE85213805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Повторение материала.</a:t>
            </a:r>
            <a:br>
              <a:rPr lang="ru-RU" sz="4000" b="1" dirty="0" smtClean="0"/>
            </a:br>
            <a:r>
              <a:rPr lang="ru-RU" sz="4000" b="1" dirty="0" smtClean="0"/>
              <a:t>Кодирование информации</a:t>
            </a:r>
            <a:endParaRPr lang="ru-RU" sz="4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28600"/>
            <a:ext cx="8858312" cy="990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1.7. Представление числовой информации. </a:t>
            </a:r>
            <a:r>
              <a:rPr lang="ru-RU" sz="2800" b="1" dirty="0" smtClean="0"/>
              <a:t>Сложение </a:t>
            </a:r>
            <a:r>
              <a:rPr lang="ru-RU" sz="2800" b="1" dirty="0" smtClean="0"/>
              <a:t>чисел в двоичной и десятичной системах </a:t>
            </a:r>
            <a:r>
              <a:rPr lang="ru-RU" sz="2800" b="1" dirty="0" smtClean="0"/>
              <a:t>счисления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86874" cy="504351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1.7.1. Вычислить сумму двоичного и десятичного чисел 10</a:t>
            </a:r>
            <a:r>
              <a:rPr lang="ru-RU" baseline="-25000" dirty="0" smtClean="0"/>
              <a:t>2</a:t>
            </a:r>
            <a:r>
              <a:rPr lang="ru-RU" dirty="0" smtClean="0"/>
              <a:t> + 10</a:t>
            </a:r>
            <a:r>
              <a:rPr lang="ru-RU" baseline="-25000" dirty="0" smtClean="0"/>
              <a:t>10</a:t>
            </a:r>
            <a:r>
              <a:rPr lang="ru-RU" dirty="0" smtClean="0"/>
              <a:t>. Представить результат в десятичной системе счисления.</a:t>
            </a:r>
          </a:p>
          <a:p>
            <a:pPr>
              <a:buNone/>
            </a:pPr>
            <a:r>
              <a:rPr lang="ru-RU" dirty="0" smtClean="0"/>
              <a:t>1) 11</a:t>
            </a:r>
            <a:r>
              <a:rPr lang="ru-RU" baseline="-25000" dirty="0" smtClean="0"/>
              <a:t>10</a:t>
            </a:r>
            <a:r>
              <a:rPr lang="ru-RU" dirty="0" smtClean="0"/>
              <a:t>; 2) 12</a:t>
            </a:r>
            <a:r>
              <a:rPr lang="ru-RU" baseline="-25000" dirty="0" smtClean="0"/>
              <a:t>10</a:t>
            </a:r>
            <a:r>
              <a:rPr lang="ru-RU" dirty="0" smtClean="0"/>
              <a:t>; 3) 13</a:t>
            </a:r>
            <a:r>
              <a:rPr lang="ru-RU" baseline="-25000" dirty="0" smtClean="0"/>
              <a:t>10</a:t>
            </a:r>
            <a:r>
              <a:rPr lang="ru-RU" dirty="0" smtClean="0"/>
              <a:t>; 4) 14</a:t>
            </a:r>
            <a:r>
              <a:rPr lang="ru-RU" baseline="-25000" dirty="0" smtClean="0"/>
              <a:t>10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1.7.2</a:t>
            </a:r>
            <a:r>
              <a:rPr lang="ru-RU" dirty="0" smtClean="0"/>
              <a:t>. Вычислить сумму двоичного и десятичного чисел 10</a:t>
            </a:r>
            <a:r>
              <a:rPr lang="ru-RU" baseline="-25000" dirty="0" smtClean="0"/>
              <a:t>2</a:t>
            </a:r>
            <a:r>
              <a:rPr lang="ru-RU" dirty="0" smtClean="0"/>
              <a:t> + 10</a:t>
            </a:r>
            <a:r>
              <a:rPr lang="ru-RU" baseline="-25000" dirty="0" smtClean="0"/>
              <a:t>10</a:t>
            </a:r>
            <a:r>
              <a:rPr lang="ru-RU" dirty="0" smtClean="0"/>
              <a:t>. Представить результат в двоичной системе счисления.</a:t>
            </a:r>
          </a:p>
          <a:p>
            <a:pPr>
              <a:buNone/>
            </a:pPr>
            <a:r>
              <a:rPr lang="ru-RU" dirty="0" smtClean="0"/>
              <a:t>1) 1000</a:t>
            </a:r>
            <a:r>
              <a:rPr lang="ru-RU" baseline="-25000" dirty="0" smtClean="0"/>
              <a:t>2</a:t>
            </a:r>
            <a:r>
              <a:rPr lang="ru-RU" dirty="0" smtClean="0"/>
              <a:t>; 2) 1100</a:t>
            </a:r>
            <a:r>
              <a:rPr lang="ru-RU" baseline="-25000" dirty="0" smtClean="0"/>
              <a:t>2</a:t>
            </a:r>
            <a:r>
              <a:rPr lang="ru-RU" dirty="0" smtClean="0"/>
              <a:t>; 3) 1110</a:t>
            </a:r>
            <a:r>
              <a:rPr lang="ru-RU" baseline="-25000" dirty="0" smtClean="0"/>
              <a:t>2</a:t>
            </a:r>
            <a:r>
              <a:rPr lang="ru-RU" dirty="0" smtClean="0"/>
              <a:t>; 4) 1111</a:t>
            </a:r>
            <a:r>
              <a:rPr lang="ru-RU" baseline="-25000" dirty="0" smtClean="0"/>
              <a:t>2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1.7.3</a:t>
            </a:r>
            <a:r>
              <a:rPr lang="ru-RU" dirty="0" smtClean="0"/>
              <a:t>. Вычислить сумму двоичного и десятичного чисел 11</a:t>
            </a:r>
            <a:r>
              <a:rPr lang="ru-RU" baseline="-25000" dirty="0" smtClean="0"/>
              <a:t>2</a:t>
            </a:r>
            <a:r>
              <a:rPr lang="ru-RU" dirty="0" smtClean="0"/>
              <a:t> + 11</a:t>
            </a:r>
            <a:r>
              <a:rPr lang="ru-RU" baseline="-25000" dirty="0" smtClean="0"/>
              <a:t>10</a:t>
            </a:r>
            <a:r>
              <a:rPr lang="ru-RU" dirty="0" smtClean="0"/>
              <a:t>. Представить результат в двоичной системе счисления.</a:t>
            </a:r>
          </a:p>
          <a:p>
            <a:pPr>
              <a:buNone/>
            </a:pPr>
            <a:r>
              <a:rPr lang="ru-RU" dirty="0" smtClean="0"/>
              <a:t>1) 1000</a:t>
            </a:r>
            <a:r>
              <a:rPr lang="ru-RU" baseline="-25000" dirty="0" smtClean="0"/>
              <a:t>2</a:t>
            </a:r>
            <a:r>
              <a:rPr lang="ru-RU" dirty="0" smtClean="0"/>
              <a:t>; 2) 1100</a:t>
            </a:r>
            <a:r>
              <a:rPr lang="ru-RU" baseline="-25000" dirty="0" smtClean="0"/>
              <a:t>2</a:t>
            </a:r>
            <a:r>
              <a:rPr lang="ru-RU" dirty="0" smtClean="0"/>
              <a:t>; 3) 1110</a:t>
            </a:r>
            <a:r>
              <a:rPr lang="ru-RU" baseline="-25000" dirty="0" smtClean="0"/>
              <a:t>2</a:t>
            </a:r>
            <a:r>
              <a:rPr lang="ru-RU" dirty="0" smtClean="0"/>
              <a:t>; 4) 1111</a:t>
            </a:r>
            <a:r>
              <a:rPr lang="ru-RU" baseline="-25000" dirty="0" smtClean="0"/>
              <a:t>2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1.7.4</a:t>
            </a:r>
            <a:r>
              <a:rPr lang="ru-RU" dirty="0" smtClean="0"/>
              <a:t>. Вычислить сумму двоичного и десятичного чисел 11</a:t>
            </a:r>
            <a:r>
              <a:rPr lang="ru-RU" baseline="-25000" dirty="0" smtClean="0"/>
              <a:t>2</a:t>
            </a:r>
            <a:r>
              <a:rPr lang="ru-RU" dirty="0" smtClean="0"/>
              <a:t> + 11</a:t>
            </a:r>
            <a:r>
              <a:rPr lang="ru-RU" baseline="-25000" dirty="0" smtClean="0"/>
              <a:t>10</a:t>
            </a:r>
            <a:r>
              <a:rPr lang="ru-RU" dirty="0" smtClean="0"/>
              <a:t>- Представить результат в десятичной системе счисления.</a:t>
            </a:r>
          </a:p>
          <a:p>
            <a:pPr>
              <a:buNone/>
            </a:pPr>
            <a:r>
              <a:rPr lang="ru-RU" dirty="0" smtClean="0"/>
              <a:t>1) 12</a:t>
            </a:r>
            <a:r>
              <a:rPr lang="ru-RU" baseline="-25000" dirty="0" smtClean="0"/>
              <a:t>10</a:t>
            </a:r>
            <a:r>
              <a:rPr lang="ru-RU" dirty="0" smtClean="0"/>
              <a:t>; 2) 13</a:t>
            </a:r>
            <a:r>
              <a:rPr lang="ru-RU" baseline="-25000" dirty="0" smtClean="0"/>
              <a:t>10</a:t>
            </a:r>
            <a:r>
              <a:rPr lang="ru-RU" dirty="0" smtClean="0"/>
              <a:t>; 3) 14</a:t>
            </a:r>
            <a:r>
              <a:rPr lang="ru-RU" baseline="-25000" dirty="0" smtClean="0"/>
              <a:t>10</a:t>
            </a:r>
            <a:r>
              <a:rPr lang="ru-RU" dirty="0" smtClean="0"/>
              <a:t>; 4) 15</a:t>
            </a:r>
            <a:r>
              <a:rPr lang="ru-RU" baseline="-25000" dirty="0" smtClean="0"/>
              <a:t>10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9001156" cy="107634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1.8. Представление числовой информации. Сложение чисел в двоичной, восьмеричной, десятичной и шестнадцатеричной системах </a:t>
            </a:r>
            <a:r>
              <a:rPr lang="ru-RU" sz="2800" b="1" dirty="0" smtClean="0"/>
              <a:t>счисления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786874" cy="490063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1.8.1. Вычислить сумму чисел 11</a:t>
            </a:r>
            <a:r>
              <a:rPr lang="ru-RU" baseline="-25000" dirty="0" smtClean="0"/>
              <a:t>2</a:t>
            </a:r>
            <a:r>
              <a:rPr lang="ru-RU" dirty="0" smtClean="0"/>
              <a:t> + 11</a:t>
            </a:r>
            <a:r>
              <a:rPr lang="ru-RU" baseline="-25000" dirty="0" smtClean="0"/>
              <a:t>8</a:t>
            </a:r>
            <a:r>
              <a:rPr lang="ru-RU" dirty="0" smtClean="0"/>
              <a:t> + 11</a:t>
            </a:r>
            <a:r>
              <a:rPr lang="ru-RU" baseline="-25000" dirty="0" smtClean="0"/>
              <a:t>10</a:t>
            </a:r>
            <a:r>
              <a:rPr lang="ru-RU" dirty="0" smtClean="0"/>
              <a:t> + 11</a:t>
            </a:r>
            <a:r>
              <a:rPr lang="ru-RU" baseline="-25000" dirty="0" smtClean="0"/>
              <a:t>16</a:t>
            </a:r>
            <a:r>
              <a:rPr lang="ru-RU" dirty="0" smtClean="0"/>
              <a:t> = _____</a:t>
            </a:r>
            <a:r>
              <a:rPr lang="ru-RU" baseline="-25000" dirty="0" smtClean="0"/>
              <a:t>2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Представить результат в двоичной системе счисления.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1.8.2</a:t>
            </a:r>
            <a:r>
              <a:rPr lang="ru-RU" dirty="0" smtClean="0"/>
              <a:t>. Вычислить сумму чисел 11</a:t>
            </a:r>
            <a:r>
              <a:rPr lang="ru-RU" baseline="-25000" dirty="0" smtClean="0"/>
              <a:t>2</a:t>
            </a:r>
            <a:r>
              <a:rPr lang="ru-RU" dirty="0" smtClean="0"/>
              <a:t> + 11</a:t>
            </a:r>
            <a:r>
              <a:rPr lang="ru-RU" baseline="-25000" dirty="0" smtClean="0"/>
              <a:t>8</a:t>
            </a:r>
            <a:r>
              <a:rPr lang="ru-RU" dirty="0" smtClean="0"/>
              <a:t> + 11</a:t>
            </a:r>
            <a:r>
              <a:rPr lang="ru-RU" baseline="-25000" dirty="0" smtClean="0"/>
              <a:t>10</a:t>
            </a:r>
            <a:r>
              <a:rPr lang="ru-RU" dirty="0" smtClean="0"/>
              <a:t> + 11</a:t>
            </a:r>
            <a:r>
              <a:rPr lang="ru-RU" baseline="-25000" dirty="0" smtClean="0"/>
              <a:t>16</a:t>
            </a:r>
            <a:r>
              <a:rPr lang="ru-RU" dirty="0" smtClean="0"/>
              <a:t> = _____</a:t>
            </a:r>
            <a:r>
              <a:rPr lang="ru-RU" baseline="-25000" dirty="0" smtClean="0"/>
              <a:t>10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Представить результат в десятичной системе счисления.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1.8.3</a:t>
            </a:r>
            <a:r>
              <a:rPr lang="ru-RU" dirty="0" smtClean="0"/>
              <a:t>. Вычислить сумму чисел 11</a:t>
            </a:r>
            <a:r>
              <a:rPr lang="ru-RU" baseline="-25000" dirty="0" smtClean="0"/>
              <a:t>2</a:t>
            </a:r>
            <a:r>
              <a:rPr lang="ru-RU" dirty="0" smtClean="0"/>
              <a:t> + 11</a:t>
            </a:r>
            <a:r>
              <a:rPr lang="ru-RU" baseline="-25000" dirty="0" smtClean="0"/>
              <a:t>8</a:t>
            </a:r>
            <a:r>
              <a:rPr lang="ru-RU" dirty="0" smtClean="0"/>
              <a:t> + 11</a:t>
            </a:r>
            <a:r>
              <a:rPr lang="ru-RU" baseline="-25000" dirty="0" smtClean="0"/>
              <a:t>10</a:t>
            </a:r>
            <a:r>
              <a:rPr lang="ru-RU" dirty="0" smtClean="0"/>
              <a:t>+ 11</a:t>
            </a:r>
            <a:r>
              <a:rPr lang="ru-RU" baseline="-25000" dirty="0" smtClean="0"/>
              <a:t>16</a:t>
            </a:r>
            <a:r>
              <a:rPr lang="ru-RU" dirty="0" smtClean="0"/>
              <a:t> = _____</a:t>
            </a:r>
            <a:r>
              <a:rPr lang="ru-RU" baseline="-25000" dirty="0" smtClean="0"/>
              <a:t>8.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Представить результат в восьмеричной системе счисления.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1.8.4</a:t>
            </a:r>
            <a:r>
              <a:rPr lang="ru-RU" dirty="0" smtClean="0"/>
              <a:t>. Вычислить сумму чисел 11</a:t>
            </a:r>
            <a:r>
              <a:rPr lang="ru-RU" baseline="-25000" dirty="0" smtClean="0"/>
              <a:t>2</a:t>
            </a:r>
            <a:r>
              <a:rPr lang="ru-RU" dirty="0" smtClean="0"/>
              <a:t> + 11</a:t>
            </a:r>
            <a:r>
              <a:rPr lang="ru-RU" baseline="-25000" dirty="0" smtClean="0"/>
              <a:t>8</a:t>
            </a:r>
            <a:r>
              <a:rPr lang="ru-RU" dirty="0" smtClean="0"/>
              <a:t> + 11</a:t>
            </a:r>
            <a:r>
              <a:rPr lang="ru-RU" baseline="-25000" dirty="0" smtClean="0"/>
              <a:t>10</a:t>
            </a:r>
            <a:r>
              <a:rPr lang="ru-RU" dirty="0" smtClean="0"/>
              <a:t> + 11</a:t>
            </a:r>
            <a:r>
              <a:rPr lang="ru-RU" baseline="-25000" dirty="0" smtClean="0"/>
              <a:t>16</a:t>
            </a:r>
            <a:r>
              <a:rPr lang="ru-RU" dirty="0" smtClean="0"/>
              <a:t> = ____</a:t>
            </a:r>
            <a:r>
              <a:rPr lang="ru-RU" baseline="-25000" dirty="0" smtClean="0"/>
              <a:t>16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Представить результат в шестнадцатеричной системе счисления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Повторение материала.</a:t>
            </a:r>
            <a:br>
              <a:rPr lang="ru-RU" sz="4000" b="1" dirty="0" smtClean="0"/>
            </a:br>
            <a:r>
              <a:rPr lang="ru-RU" sz="4000" b="1" dirty="0" smtClean="0"/>
              <a:t>Устройство компьютера и программное обеспечение</a:t>
            </a:r>
            <a:endParaRPr lang="ru-RU" sz="4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2.1. Устройство </a:t>
            </a:r>
            <a:r>
              <a:rPr lang="ru-RU" sz="2800" b="1" dirty="0" smtClean="0"/>
              <a:t>компьютера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86874" cy="511494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2.1.1. Драйвер — это:</a:t>
            </a:r>
          </a:p>
          <a:p>
            <a:pPr>
              <a:buNone/>
            </a:pPr>
            <a:r>
              <a:rPr lang="ru-RU" dirty="0" smtClean="0"/>
              <a:t>1) устройство компьютера;</a:t>
            </a:r>
          </a:p>
          <a:p>
            <a:pPr>
              <a:buNone/>
            </a:pPr>
            <a:r>
              <a:rPr lang="ru-RU" dirty="0" smtClean="0"/>
              <a:t>2) компьютерный вирус;</a:t>
            </a:r>
          </a:p>
          <a:p>
            <a:pPr>
              <a:buNone/>
            </a:pPr>
            <a:r>
              <a:rPr lang="ru-RU" dirty="0" smtClean="0"/>
              <a:t>3) программа, обеспечивающая работу </a:t>
            </a:r>
            <a:r>
              <a:rPr lang="ru-RU" dirty="0" smtClean="0"/>
              <a:t>устройства компьютера</a:t>
            </a:r>
            <a:r>
              <a:rPr lang="ru-RU" dirty="0" smtClean="0"/>
              <a:t>;</a:t>
            </a:r>
          </a:p>
          <a:p>
            <a:pPr algn="just">
              <a:buNone/>
            </a:pPr>
            <a:r>
              <a:rPr lang="ru-RU" dirty="0" smtClean="0"/>
              <a:t>4) антивирусная программа</a:t>
            </a:r>
            <a:r>
              <a:rPr lang="ru-RU" dirty="0" smtClean="0"/>
              <a:t>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2.1.2. При выключении компьютера вся информация теряется:</a:t>
            </a:r>
          </a:p>
          <a:p>
            <a:pPr algn="just">
              <a:buNone/>
            </a:pPr>
            <a:r>
              <a:rPr lang="ru-RU" dirty="0" smtClean="0"/>
              <a:t>1) на гибком диске;</a:t>
            </a:r>
          </a:p>
          <a:p>
            <a:pPr>
              <a:buNone/>
            </a:pPr>
            <a:r>
              <a:rPr lang="ru-RU" dirty="0" smtClean="0"/>
              <a:t>2) на жестком диске;</a:t>
            </a:r>
          </a:p>
          <a:p>
            <a:pPr>
              <a:buNone/>
            </a:pPr>
            <a:r>
              <a:rPr lang="ru-RU" dirty="0" smtClean="0"/>
              <a:t>3) на CD-ROM диске;</a:t>
            </a:r>
          </a:p>
          <a:p>
            <a:pPr>
              <a:buNone/>
            </a:pPr>
            <a:r>
              <a:rPr lang="ru-RU" dirty="0" smtClean="0"/>
              <a:t>4) в оперативной памяти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2.1. Устройство компьютера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15436" cy="511494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2.1.3. Программа может управлять работой компьютера, если она находится:</a:t>
            </a:r>
          </a:p>
          <a:p>
            <a:pPr algn="just">
              <a:buNone/>
            </a:pPr>
            <a:r>
              <a:rPr lang="ru-RU" dirty="0" smtClean="0"/>
              <a:t>1) на гибком диске;</a:t>
            </a:r>
          </a:p>
          <a:p>
            <a:pPr algn="just">
              <a:buNone/>
            </a:pPr>
            <a:r>
              <a:rPr lang="ru-RU" dirty="0" smtClean="0"/>
              <a:t>2) на жестком диске;</a:t>
            </a:r>
          </a:p>
          <a:p>
            <a:pPr algn="just">
              <a:buNone/>
            </a:pPr>
            <a:r>
              <a:rPr lang="ru-RU" dirty="0" smtClean="0"/>
              <a:t>3) на CD-ROM диске;</a:t>
            </a:r>
          </a:p>
          <a:p>
            <a:pPr algn="just">
              <a:buNone/>
            </a:pPr>
            <a:r>
              <a:rPr lang="ru-RU" dirty="0" smtClean="0"/>
              <a:t>4) в оперативной памяти.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2.1.4</a:t>
            </a:r>
            <a:r>
              <a:rPr lang="ru-RU" dirty="0" smtClean="0"/>
              <a:t>. Процессор обрабатывает информацию, представленную:</a:t>
            </a:r>
          </a:p>
          <a:p>
            <a:pPr>
              <a:buNone/>
            </a:pPr>
            <a:r>
              <a:rPr lang="ru-RU" dirty="0" smtClean="0"/>
              <a:t>1) в десятичной системе счисления;</a:t>
            </a:r>
          </a:p>
          <a:p>
            <a:pPr>
              <a:buNone/>
            </a:pPr>
            <a:r>
              <a:rPr lang="ru-RU" dirty="0" smtClean="0"/>
              <a:t>2) на языке программирования высокого уровня;</a:t>
            </a:r>
          </a:p>
          <a:p>
            <a:pPr>
              <a:buNone/>
            </a:pPr>
            <a:r>
              <a:rPr lang="ru-RU" dirty="0" smtClean="0"/>
              <a:t>3) на алгоритмическом языке;</a:t>
            </a:r>
          </a:p>
          <a:p>
            <a:pPr>
              <a:buNone/>
            </a:pPr>
            <a:r>
              <a:rPr lang="ru-RU" dirty="0" smtClean="0"/>
              <a:t>4) на машинном языке (в двоичном коде</a:t>
            </a:r>
            <a:r>
              <a:rPr lang="ru-RU" dirty="0" smtClean="0"/>
              <a:t>).</a:t>
            </a:r>
            <a:endParaRPr lang="ru-R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8786874" cy="990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2.2. Безопасность и технические условия </a:t>
            </a:r>
            <a:r>
              <a:rPr lang="ru-RU" sz="2800" b="1" dirty="0" smtClean="0"/>
              <a:t>эксплуатации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715436" cy="511494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2.2.1. В целях сохранения информации жесткие магнитные диски необходимо оберегать от:</a:t>
            </a:r>
          </a:p>
          <a:p>
            <a:pPr algn="just">
              <a:buNone/>
            </a:pPr>
            <a:r>
              <a:rPr lang="ru-RU" dirty="0" smtClean="0"/>
              <a:t>1) пониженной температуры;</a:t>
            </a:r>
          </a:p>
          <a:p>
            <a:pPr algn="just">
              <a:buNone/>
            </a:pPr>
            <a:r>
              <a:rPr lang="ru-RU" dirty="0" smtClean="0"/>
              <a:t>2) царапин;</a:t>
            </a:r>
          </a:p>
          <a:p>
            <a:pPr algn="just">
              <a:buNone/>
            </a:pPr>
            <a:r>
              <a:rPr lang="ru-RU" dirty="0" smtClean="0"/>
              <a:t>3) света;</a:t>
            </a:r>
          </a:p>
          <a:p>
            <a:pPr algn="just">
              <a:buNone/>
            </a:pPr>
            <a:r>
              <a:rPr lang="ru-RU" dirty="0" smtClean="0"/>
              <a:t>4) ударов при установке.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2.2.2</a:t>
            </a:r>
            <a:r>
              <a:rPr lang="ru-RU" dirty="0" smtClean="0"/>
              <a:t>. В целях сохранения информации гибкие магнитные диски необходимо оберегать от:</a:t>
            </a:r>
          </a:p>
          <a:p>
            <a:pPr>
              <a:buNone/>
            </a:pPr>
            <a:r>
              <a:rPr lang="ru-RU" dirty="0" smtClean="0"/>
              <a:t>1) пониженной температуры;</a:t>
            </a:r>
          </a:p>
          <a:p>
            <a:pPr>
              <a:buNone/>
            </a:pPr>
            <a:r>
              <a:rPr lang="ru-RU" dirty="0" smtClean="0"/>
              <a:t>2) магнитных полей;</a:t>
            </a:r>
          </a:p>
          <a:p>
            <a:pPr>
              <a:buNone/>
            </a:pPr>
            <a:r>
              <a:rPr lang="ru-RU" dirty="0" smtClean="0"/>
              <a:t>3) света;</a:t>
            </a:r>
          </a:p>
          <a:p>
            <a:pPr>
              <a:buNone/>
            </a:pPr>
            <a:r>
              <a:rPr lang="ru-RU" dirty="0" smtClean="0"/>
              <a:t>4) перепадов атмосферного давления.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8786874" cy="990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2.2. Безопасность и технические условия </a:t>
            </a:r>
            <a:r>
              <a:rPr lang="ru-RU" sz="2800" b="1" dirty="0" smtClean="0"/>
              <a:t>эксплуатации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858312" cy="511494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2.2.3. В целях сохранения информации оптические CD- и DVD-диски необходимо оберегать от:</a:t>
            </a:r>
          </a:p>
          <a:p>
            <a:pPr algn="just">
              <a:buNone/>
            </a:pPr>
            <a:r>
              <a:rPr lang="ru-RU" dirty="0" smtClean="0"/>
              <a:t>1) пониженной температуры;</a:t>
            </a:r>
          </a:p>
          <a:p>
            <a:pPr algn="just">
              <a:buNone/>
            </a:pPr>
            <a:r>
              <a:rPr lang="ru-RU" dirty="0" smtClean="0"/>
              <a:t>2) магнитных полей;</a:t>
            </a:r>
          </a:p>
          <a:p>
            <a:pPr algn="just">
              <a:buNone/>
            </a:pPr>
            <a:r>
              <a:rPr lang="ru-RU" dirty="0" smtClean="0"/>
              <a:t>3) света;</a:t>
            </a:r>
          </a:p>
          <a:p>
            <a:pPr algn="just">
              <a:buNone/>
            </a:pPr>
            <a:r>
              <a:rPr lang="ru-RU" dirty="0" smtClean="0"/>
              <a:t>4)загрязнений.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2.2.4</a:t>
            </a:r>
            <a:r>
              <a:rPr lang="ru-RU" dirty="0" smtClean="0"/>
              <a:t>. В целях сохранения нормальной работоспособности модули оперативной памяти необходимо оберегать от:</a:t>
            </a:r>
          </a:p>
          <a:p>
            <a:pPr algn="just">
              <a:buNone/>
            </a:pPr>
            <a:r>
              <a:rPr lang="ru-RU" dirty="0" smtClean="0"/>
              <a:t>1) электростатических зарядов при установке;</a:t>
            </a:r>
          </a:p>
          <a:p>
            <a:pPr>
              <a:buNone/>
            </a:pPr>
            <a:r>
              <a:rPr lang="ru-RU" dirty="0" smtClean="0"/>
              <a:t>2) магнитных полей;</a:t>
            </a:r>
          </a:p>
          <a:p>
            <a:pPr>
              <a:buNone/>
            </a:pPr>
            <a:r>
              <a:rPr lang="ru-RU" dirty="0" smtClean="0"/>
              <a:t>3) света;</a:t>
            </a:r>
          </a:p>
          <a:p>
            <a:pPr>
              <a:buNone/>
            </a:pPr>
            <a:r>
              <a:rPr lang="ru-RU" dirty="0" smtClean="0"/>
              <a:t>4) загрязнений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990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2.3. Операционная система: назначение и функциональные </a:t>
            </a:r>
            <a:r>
              <a:rPr lang="ru-RU" sz="2800" b="1" dirty="0" smtClean="0"/>
              <a:t>возможности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9001156" cy="5257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2.3.1. Операционная система — это:</a:t>
            </a:r>
          </a:p>
          <a:p>
            <a:pPr algn="just">
              <a:buNone/>
            </a:pPr>
            <a:r>
              <a:rPr lang="ru-RU" dirty="0" smtClean="0"/>
              <a:t>1) программа, обеспечивающая управление базами данных;</a:t>
            </a:r>
          </a:p>
          <a:p>
            <a:pPr algn="just">
              <a:buNone/>
            </a:pPr>
            <a:r>
              <a:rPr lang="ru-RU" dirty="0" smtClean="0"/>
              <a:t>2) антивирусная программа;</a:t>
            </a:r>
          </a:p>
          <a:p>
            <a:pPr algn="just">
              <a:buNone/>
            </a:pPr>
            <a:r>
              <a:rPr lang="ru-RU" dirty="0" smtClean="0"/>
              <a:t>3) программа, управляющая работой компьютера;</a:t>
            </a:r>
          </a:p>
          <a:p>
            <a:pPr algn="just">
              <a:buNone/>
            </a:pPr>
            <a:r>
              <a:rPr lang="ru-RU" dirty="0" smtClean="0"/>
              <a:t>4) система программирования.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2.3.2</a:t>
            </a:r>
            <a:r>
              <a:rPr lang="ru-RU" dirty="0" smtClean="0"/>
              <a:t>. Процесс загрузки операционной системы представляет собой:</a:t>
            </a:r>
          </a:p>
          <a:p>
            <a:pPr algn="just">
              <a:buNone/>
            </a:pPr>
            <a:r>
              <a:rPr lang="ru-RU" dirty="0" smtClean="0"/>
              <a:t>1) копирование файлов операционной системы с гибкого диска на жесткий диск;</a:t>
            </a:r>
          </a:p>
          <a:p>
            <a:pPr algn="just">
              <a:buNone/>
            </a:pPr>
            <a:r>
              <a:rPr lang="ru-RU" dirty="0" smtClean="0"/>
              <a:t>2) копирование файлов операционной системы с CD-диска на жесткий диск;</a:t>
            </a:r>
          </a:p>
          <a:p>
            <a:pPr algn="just">
              <a:buNone/>
            </a:pPr>
            <a:r>
              <a:rPr lang="ru-RU" dirty="0" smtClean="0"/>
              <a:t>3) последовательную загрузку файлов операционной системы в оперативную память ;</a:t>
            </a:r>
          </a:p>
          <a:p>
            <a:pPr algn="just">
              <a:buNone/>
            </a:pPr>
            <a:r>
              <a:rPr lang="ru-RU" dirty="0" smtClean="0"/>
              <a:t>4) копирование содержимого оперативной памяти на жесткий диск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990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2.3. Операционная система: назначение и функциональные </a:t>
            </a:r>
            <a:r>
              <a:rPr lang="ru-RU" sz="2800" b="1" dirty="0" smtClean="0"/>
              <a:t>возможности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9001156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2.3.3. Системный диск необходим для:</a:t>
            </a:r>
          </a:p>
          <a:p>
            <a:pPr>
              <a:buNone/>
            </a:pPr>
            <a:r>
              <a:rPr lang="ru-RU" dirty="0" smtClean="0"/>
              <a:t>1) загрузки операционной системы;</a:t>
            </a:r>
          </a:p>
          <a:p>
            <a:pPr algn="just">
              <a:buNone/>
            </a:pPr>
            <a:r>
              <a:rPr lang="ru-RU" dirty="0" smtClean="0"/>
              <a:t>2) хранения важных файлов;</a:t>
            </a:r>
          </a:p>
          <a:p>
            <a:pPr algn="just">
              <a:buNone/>
            </a:pPr>
            <a:r>
              <a:rPr lang="ru-RU" dirty="0" smtClean="0"/>
              <a:t>3) систематизации файлов;</a:t>
            </a:r>
          </a:p>
          <a:p>
            <a:pPr algn="just">
              <a:buNone/>
            </a:pPr>
            <a:r>
              <a:rPr lang="ru-RU" dirty="0" smtClean="0"/>
              <a:t>4) лечения компьютера от вирусов.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2.3.4</a:t>
            </a:r>
            <a:r>
              <a:rPr lang="ru-RU" dirty="0" smtClean="0"/>
              <a:t>. В логический раздел диска одновременно может быть установлено:</a:t>
            </a:r>
          </a:p>
          <a:p>
            <a:pPr algn="just">
              <a:buNone/>
            </a:pPr>
            <a:r>
              <a:rPr lang="ru-RU" dirty="0" smtClean="0"/>
              <a:t>1) несколько различных операционных систем;</a:t>
            </a:r>
          </a:p>
          <a:p>
            <a:pPr algn="just">
              <a:buNone/>
            </a:pPr>
            <a:r>
              <a:rPr lang="ru-RU" dirty="0" smtClean="0"/>
              <a:t>2) несколько копий одной операционной системы;</a:t>
            </a:r>
          </a:p>
          <a:p>
            <a:pPr algn="just">
              <a:buNone/>
            </a:pPr>
            <a:r>
              <a:rPr lang="ru-RU" dirty="0" smtClean="0"/>
              <a:t>3) только одна операционная система;</a:t>
            </a:r>
          </a:p>
          <a:p>
            <a:pPr>
              <a:buNone/>
            </a:pPr>
            <a:r>
              <a:rPr lang="ru-RU" dirty="0" smtClean="0"/>
              <a:t>4) фрагменты различных операционных систем.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2.4. Архитектура </a:t>
            </a:r>
            <a:r>
              <a:rPr lang="ru-RU" sz="2800" b="1" dirty="0" smtClean="0"/>
              <a:t>компьютера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858312" cy="525780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2.4.1. Какова пропускная способность системной шины (с точностью до целых), если ее разрядность составляет 64 бита, а частота — 1066 МГц?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2.4.2</a:t>
            </a:r>
            <a:r>
              <a:rPr lang="ru-RU" dirty="0" smtClean="0"/>
              <a:t>. Какова пропускная способность шины памяти (с точностью до целых), если ее разрядность составляет 64 бита, а частота — 533 МГц?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2.4.3</a:t>
            </a:r>
            <a:r>
              <a:rPr lang="ru-RU" dirty="0" smtClean="0"/>
              <a:t>. Какова пропускная способность шины AGP (с точностью до целых), если ее разрядность составляет 32 бита, а частота — 528 МГц?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2.4.4</a:t>
            </a:r>
            <a:r>
              <a:rPr lang="ru-RU" dirty="0" smtClean="0"/>
              <a:t>. Какова пропускная способность шины PCI (с точностью до целых), если ее разрядность составляет 64 бита, а частота — 66 МГц</a:t>
            </a:r>
            <a:r>
              <a:rPr lang="ru-RU" dirty="0" smtClean="0"/>
              <a:t>?</a:t>
            </a: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28600"/>
            <a:ext cx="8858312" cy="990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1.1. Единицы измерения количества </a:t>
            </a:r>
            <a:r>
              <a:rPr lang="ru-RU" sz="2800" b="1" dirty="0" smtClean="0"/>
              <a:t>информации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786874" cy="49720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1.1.1. За минимальную единицу измерения количества информации принят:</a:t>
            </a:r>
          </a:p>
          <a:p>
            <a:pPr>
              <a:buNone/>
            </a:pPr>
            <a:r>
              <a:rPr lang="ru-RU" dirty="0" smtClean="0"/>
              <a:t>1) 1 </a:t>
            </a:r>
            <a:r>
              <a:rPr lang="ru-RU" dirty="0" smtClean="0"/>
              <a:t>бод; 2) 1 пиксель; 3) 1 байт; 4) 1 бит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1.1.2. Чему равен 1 байт?</a:t>
            </a:r>
          </a:p>
          <a:p>
            <a:pPr>
              <a:buNone/>
            </a:pPr>
            <a:r>
              <a:rPr lang="ru-RU" dirty="0" smtClean="0"/>
              <a:t>1) 2</a:t>
            </a:r>
            <a:r>
              <a:rPr lang="ru-RU" baseline="30000" dirty="0" smtClean="0"/>
              <a:t>3</a:t>
            </a:r>
            <a:r>
              <a:rPr lang="ru-RU" dirty="0" smtClean="0"/>
              <a:t> </a:t>
            </a:r>
            <a:r>
              <a:rPr lang="ru-RU" dirty="0" smtClean="0"/>
              <a:t>битов; 2) 10</a:t>
            </a:r>
            <a:r>
              <a:rPr lang="ru-RU" baseline="30000" dirty="0" smtClean="0"/>
              <a:t>3</a:t>
            </a:r>
            <a:r>
              <a:rPr lang="ru-RU" dirty="0" smtClean="0"/>
              <a:t> битов; 3) 2</a:t>
            </a:r>
            <a:r>
              <a:rPr lang="ru-RU" baseline="30000" dirty="0" smtClean="0"/>
              <a:t>10</a:t>
            </a:r>
            <a:r>
              <a:rPr lang="ru-RU" dirty="0" smtClean="0"/>
              <a:t> битов; 4) 10</a:t>
            </a:r>
            <a:r>
              <a:rPr lang="ru-RU" baseline="30000" dirty="0" smtClean="0"/>
              <a:t>10</a:t>
            </a:r>
            <a:r>
              <a:rPr lang="ru-RU" dirty="0" smtClean="0"/>
              <a:t> битов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1.1.3</a:t>
            </a:r>
            <a:r>
              <a:rPr lang="ru-RU" dirty="0" smtClean="0"/>
              <a:t>. Сколько бит в 1 килобайте?</a:t>
            </a:r>
          </a:p>
          <a:p>
            <a:pPr>
              <a:buNone/>
            </a:pPr>
            <a:r>
              <a:rPr lang="ru-RU" dirty="0" smtClean="0"/>
              <a:t>1) 1000 битов; 2) 8*2</a:t>
            </a:r>
            <a:r>
              <a:rPr lang="ru-RU" baseline="30000" dirty="0" smtClean="0"/>
              <a:t>10</a:t>
            </a:r>
            <a:r>
              <a:rPr lang="ru-RU" dirty="0" smtClean="0"/>
              <a:t> битов; 3) 1024 бита; 4) 8*10</a:t>
            </a:r>
            <a:r>
              <a:rPr lang="ru-RU" baseline="30000" dirty="0" smtClean="0"/>
              <a:t>3</a:t>
            </a:r>
            <a:r>
              <a:rPr lang="ru-RU" dirty="0" smtClean="0"/>
              <a:t> битов.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1.1.4</a:t>
            </a:r>
            <a:r>
              <a:rPr lang="ru-RU" dirty="0" smtClean="0"/>
              <a:t>. Чему равен 1 мегабайт?</a:t>
            </a:r>
          </a:p>
          <a:p>
            <a:pPr>
              <a:buNone/>
            </a:pPr>
            <a:r>
              <a:rPr lang="ru-RU" dirty="0" smtClean="0"/>
              <a:t>1) 10</a:t>
            </a:r>
            <a:r>
              <a:rPr lang="ru-RU" baseline="30000" dirty="0" smtClean="0"/>
              <a:t>6</a:t>
            </a:r>
            <a:r>
              <a:rPr lang="ru-RU" dirty="0" smtClean="0"/>
              <a:t> битов; 2) 10</a:t>
            </a:r>
            <a:r>
              <a:rPr lang="ru-RU" baseline="30000" dirty="0" smtClean="0"/>
              <a:t>6</a:t>
            </a:r>
            <a:r>
              <a:rPr lang="ru-RU" dirty="0" smtClean="0"/>
              <a:t> байтов; 3) 2</a:t>
            </a:r>
            <a:r>
              <a:rPr lang="ru-RU" baseline="30000" dirty="0" smtClean="0"/>
              <a:t>10</a:t>
            </a:r>
            <a:r>
              <a:rPr lang="ru-RU" dirty="0" smtClean="0"/>
              <a:t> Кбайт; 4) 2</a:t>
            </a:r>
            <a:r>
              <a:rPr lang="ru-RU" baseline="30000" dirty="0" smtClean="0"/>
              <a:t>10</a:t>
            </a:r>
            <a:r>
              <a:rPr lang="ru-RU" dirty="0" smtClean="0"/>
              <a:t> байтов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2.5. Файлы и файловые </a:t>
            </a:r>
            <a:r>
              <a:rPr lang="ru-RU" sz="2800" b="1" dirty="0" smtClean="0"/>
              <a:t>системы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786874" cy="504351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2.5.1. Файл — это:</a:t>
            </a:r>
          </a:p>
          <a:p>
            <a:pPr>
              <a:buNone/>
            </a:pPr>
            <a:r>
              <a:rPr lang="ru-RU" dirty="0" smtClean="0"/>
              <a:t>1) единица измерения количества информации;</a:t>
            </a:r>
          </a:p>
          <a:p>
            <a:pPr>
              <a:buNone/>
            </a:pPr>
            <a:r>
              <a:rPr lang="ru-RU" dirty="0" smtClean="0"/>
              <a:t>2) программа или данные на диске, имеющие имя;</a:t>
            </a:r>
          </a:p>
          <a:p>
            <a:pPr>
              <a:buNone/>
            </a:pPr>
            <a:r>
              <a:rPr lang="ru-RU" dirty="0" smtClean="0"/>
              <a:t>3) программа в оперативной памяти;</a:t>
            </a:r>
          </a:p>
          <a:p>
            <a:pPr>
              <a:buNone/>
            </a:pPr>
            <a:r>
              <a:rPr lang="ru-RU" dirty="0" smtClean="0"/>
              <a:t>4) текст, распечатанный на принтере.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2.5.2</a:t>
            </a:r>
            <a:r>
              <a:rPr lang="ru-RU" dirty="0" smtClean="0"/>
              <a:t>. При полном форматировании гибкого диска:</a:t>
            </a:r>
          </a:p>
          <a:p>
            <a:pPr>
              <a:buNone/>
            </a:pPr>
            <a:r>
              <a:rPr lang="ru-RU" dirty="0" smtClean="0"/>
              <a:t>1) стираются все данные;</a:t>
            </a:r>
          </a:p>
          <a:p>
            <a:pPr>
              <a:buNone/>
            </a:pPr>
            <a:r>
              <a:rPr lang="ru-RU" dirty="0" smtClean="0"/>
              <a:t>2) производится только очистка каталога диска;</a:t>
            </a:r>
          </a:p>
          <a:p>
            <a:pPr>
              <a:buNone/>
            </a:pPr>
            <a:r>
              <a:rPr lang="ru-RU" dirty="0" smtClean="0"/>
              <a:t>3) диск становится системным;</a:t>
            </a:r>
          </a:p>
          <a:p>
            <a:pPr>
              <a:buNone/>
            </a:pPr>
            <a:r>
              <a:rPr lang="ru-RU" dirty="0" smtClean="0"/>
              <a:t>4) производится дефрагментация размещения файлов на диске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2.5. Файлы и файловые </a:t>
            </a:r>
            <a:r>
              <a:rPr lang="ru-RU" sz="2800" b="1" dirty="0" smtClean="0"/>
              <a:t>системы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786874" cy="511494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2.5.3. Разные файлы могут иметь одинаковые имена, если они:</a:t>
            </a:r>
          </a:p>
          <a:p>
            <a:pPr>
              <a:buNone/>
            </a:pPr>
            <a:r>
              <a:rPr lang="ru-RU" dirty="0" smtClean="0"/>
              <a:t>1) имеют разные объемы;</a:t>
            </a:r>
          </a:p>
          <a:p>
            <a:pPr>
              <a:buNone/>
            </a:pPr>
            <a:r>
              <a:rPr lang="ru-RU" dirty="0" smtClean="0"/>
              <a:t>2) созданы в различные дни;</a:t>
            </a:r>
          </a:p>
          <a:p>
            <a:pPr>
              <a:buNone/>
            </a:pPr>
            <a:r>
              <a:rPr lang="ru-RU" dirty="0" smtClean="0"/>
              <a:t>3) созданы в различное время суток;</a:t>
            </a:r>
          </a:p>
          <a:p>
            <a:pPr>
              <a:buNone/>
            </a:pPr>
            <a:r>
              <a:rPr lang="ru-RU" dirty="0" smtClean="0"/>
              <a:t>4) хранятся в разных папках.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2.5.4</a:t>
            </a:r>
            <a:r>
              <a:rPr lang="ru-RU" dirty="0" smtClean="0"/>
              <a:t>. Информационный объем файла на гибком диске не может быть меньше, чем:</a:t>
            </a:r>
          </a:p>
          <a:p>
            <a:pPr>
              <a:buNone/>
            </a:pPr>
            <a:r>
              <a:rPr lang="ru-RU" dirty="0" smtClean="0"/>
              <a:t>1) размер сектора диска;</a:t>
            </a:r>
          </a:p>
          <a:p>
            <a:pPr>
              <a:buNone/>
            </a:pPr>
            <a:r>
              <a:rPr lang="ru-RU" dirty="0" smtClean="0"/>
              <a:t>2) 1 бит;</a:t>
            </a:r>
          </a:p>
          <a:p>
            <a:pPr>
              <a:buNone/>
            </a:pPr>
            <a:r>
              <a:rPr lang="ru-RU" dirty="0" smtClean="0"/>
              <a:t>3) 1 байт;</a:t>
            </a:r>
          </a:p>
          <a:p>
            <a:pPr>
              <a:buNone/>
            </a:pPr>
            <a:r>
              <a:rPr lang="ru-RU" dirty="0" smtClean="0"/>
              <a:t>4) 1 Кбайт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2.6. Путь к </a:t>
            </a:r>
            <a:r>
              <a:rPr lang="ru-RU" sz="2800" b="1" dirty="0" smtClean="0"/>
              <a:t>файлу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858312" cy="5114948"/>
          </a:xfrm>
        </p:spPr>
        <p:txBody>
          <a:bodyPr/>
          <a:lstStyle/>
          <a:p>
            <a:pPr algn="just">
              <a:buNone/>
            </a:pPr>
            <a:r>
              <a:rPr lang="ru-RU" dirty="0" smtClean="0"/>
              <a:t>2.6.1. Записать полное имя файла </a:t>
            </a:r>
            <a:r>
              <a:rPr lang="ru-RU" dirty="0" err="1" smtClean="0"/>
              <a:t>B.bmp</a:t>
            </a:r>
            <a:r>
              <a:rPr lang="ru-RU" dirty="0" smtClean="0"/>
              <a:t> (включая путь к файлу) в иерархической файловой системе, изображенной на рисунке</a:t>
            </a:r>
            <a:r>
              <a:rPr lang="ru-RU" dirty="0" smtClean="0"/>
              <a:t>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i="1" dirty="0" smtClean="0"/>
              <a:t>2.6.2. </a:t>
            </a:r>
            <a:r>
              <a:rPr lang="ru-RU" dirty="0" smtClean="0"/>
              <a:t>Записать полное имя файла </a:t>
            </a:r>
            <a:r>
              <a:rPr lang="ru-RU" i="1" dirty="0" err="1" smtClean="0"/>
              <a:t>A.doc</a:t>
            </a:r>
            <a:r>
              <a:rPr lang="ru-RU" i="1" dirty="0" smtClean="0"/>
              <a:t> (включая путь </a:t>
            </a:r>
            <a:r>
              <a:rPr lang="ru-RU" dirty="0" smtClean="0"/>
              <a:t>к файлу) в иерархической файловой системе, изображенной на рисунке</a:t>
            </a:r>
            <a:r>
              <a:rPr lang="ru-RU" dirty="0" smtClean="0"/>
              <a:t>.</a:t>
            </a:r>
            <a:endParaRPr lang="ru-RU" dirty="0" smtClean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4929190" y="2571744"/>
          <a:ext cx="2500330" cy="1450191"/>
        </p:xfrm>
        <a:graphic>
          <a:graphicData uri="http://schemas.openxmlformats.org/presentationml/2006/ole">
            <p:oleObj spid="_x0000_s20481" name="Точечный рисунок" r:id="rId3" imgW="1428949" imgH="828791" progId="Paint.Picture">
              <p:embed/>
            </p:oleObj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5143503" y="5072074"/>
          <a:ext cx="2428893" cy="1450589"/>
        </p:xfrm>
        <a:graphic>
          <a:graphicData uri="http://schemas.openxmlformats.org/presentationml/2006/ole">
            <p:oleObj spid="_x0000_s20483" name="Точечный рисунок" r:id="rId4" imgW="1371429" imgH="819048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2.6. Путь к </a:t>
            </a:r>
            <a:r>
              <a:rPr lang="ru-RU" sz="2800" b="1" dirty="0" smtClean="0"/>
              <a:t>файлу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858312" cy="5114948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2.6.3. Записать полное имя файла </a:t>
            </a:r>
            <a:r>
              <a:rPr lang="ru-RU" dirty="0" err="1" smtClean="0"/>
              <a:t>C.doc</a:t>
            </a:r>
            <a:r>
              <a:rPr lang="ru-RU" dirty="0" smtClean="0"/>
              <a:t> (включая путь к файлу) в иерархической файловой системе, изображенной на рисунке.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2.6.4. Записать полное имя файла </a:t>
            </a:r>
            <a:r>
              <a:rPr lang="ru-RU" dirty="0" err="1" smtClean="0"/>
              <a:t>D.bmp</a:t>
            </a:r>
            <a:r>
              <a:rPr lang="ru-RU" dirty="0" smtClean="0"/>
              <a:t> (включая путь к файлу) в иерархической файловой системе, изображенной на рисунке.</a:t>
            </a:r>
            <a:endParaRPr lang="ru-RU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4929190" y="2571743"/>
          <a:ext cx="2500330" cy="1503695"/>
        </p:xfrm>
        <a:graphic>
          <a:graphicData uri="http://schemas.openxmlformats.org/presentationml/2006/ole">
            <p:oleObj spid="_x0000_s39940" name="Точечный рисунок" r:id="rId3" imgW="1362265" imgH="819048" progId="Paint.Picture">
              <p:embed/>
            </p:oleObj>
          </a:graphicData>
        </a:graphic>
      </p:graphicFrame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5214942" y="5072074"/>
          <a:ext cx="2532080" cy="1571636"/>
        </p:xfrm>
        <a:graphic>
          <a:graphicData uri="http://schemas.openxmlformats.org/presentationml/2006/ole">
            <p:oleObj spid="_x0000_s39942" name="Точечный рисунок" r:id="rId4" imgW="1380952" imgH="857143" progId="Paint.Picture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2.7. Защита </a:t>
            </a:r>
            <a:r>
              <a:rPr lang="ru-RU" sz="2800" b="1" dirty="0" smtClean="0"/>
              <a:t>информации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15436" cy="504351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2.7.1. Отличительной особенностью компьютерных вирусов от других вредоносных программ является:</a:t>
            </a:r>
          </a:p>
          <a:p>
            <a:pPr algn="just">
              <a:buNone/>
            </a:pPr>
            <a:r>
              <a:rPr lang="ru-RU" dirty="0" smtClean="0"/>
              <a:t>1) проникновение на компьютер по компьютерным сетям;</a:t>
            </a:r>
          </a:p>
          <a:p>
            <a:pPr algn="just">
              <a:buNone/>
            </a:pPr>
            <a:r>
              <a:rPr lang="ru-RU" dirty="0" smtClean="0"/>
              <a:t>2) способность к размножению (самокопированию);</a:t>
            </a:r>
          </a:p>
          <a:p>
            <a:pPr algn="just">
              <a:buNone/>
            </a:pPr>
            <a:r>
              <a:rPr lang="ru-RU" dirty="0" smtClean="0"/>
              <a:t>3) воровство информации;</a:t>
            </a:r>
          </a:p>
          <a:p>
            <a:pPr algn="just">
              <a:buNone/>
            </a:pPr>
            <a:r>
              <a:rPr lang="ru-RU" dirty="0" smtClean="0"/>
              <a:t>4) сетевые атаки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>
              <a:buNone/>
            </a:pPr>
            <a:r>
              <a:rPr lang="ru-RU" dirty="0" smtClean="0"/>
              <a:t>2.7.2. Отличительной особенностью сетевых червей от других вредоносных программ является:</a:t>
            </a:r>
          </a:p>
          <a:p>
            <a:pPr algn="just">
              <a:buNone/>
            </a:pPr>
            <a:r>
              <a:rPr lang="ru-RU" dirty="0" smtClean="0"/>
              <a:t>1) проникновение на компьютер по компьютерным сетям;</a:t>
            </a:r>
          </a:p>
          <a:p>
            <a:pPr>
              <a:buNone/>
            </a:pPr>
            <a:r>
              <a:rPr lang="ru-RU" dirty="0" smtClean="0"/>
              <a:t>2) способность к размножению (самокопированию);</a:t>
            </a:r>
          </a:p>
          <a:p>
            <a:pPr>
              <a:buNone/>
            </a:pPr>
            <a:r>
              <a:rPr lang="ru-RU" dirty="0" smtClean="0"/>
              <a:t>3) воровство информации;</a:t>
            </a:r>
          </a:p>
          <a:p>
            <a:pPr>
              <a:buNone/>
            </a:pPr>
            <a:r>
              <a:rPr lang="ru-RU" dirty="0" smtClean="0"/>
              <a:t>4) сетевые атаки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2.7. Защита информации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15436" cy="504351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2.7.3. Отличительной особенностью троянских программ от других вредоносных программ является:</a:t>
            </a:r>
          </a:p>
          <a:p>
            <a:pPr algn="just">
              <a:buNone/>
            </a:pPr>
            <a:r>
              <a:rPr lang="ru-RU" dirty="0" smtClean="0"/>
              <a:t>1) проникновение на компьютер по компьютерным сетям;</a:t>
            </a:r>
          </a:p>
          <a:p>
            <a:pPr algn="just">
              <a:buNone/>
            </a:pPr>
            <a:r>
              <a:rPr lang="ru-RU" dirty="0" smtClean="0"/>
              <a:t>2) способность к размножению (самокопированию);</a:t>
            </a:r>
          </a:p>
          <a:p>
            <a:pPr algn="just">
              <a:buNone/>
            </a:pPr>
            <a:r>
              <a:rPr lang="ru-RU" dirty="0" smtClean="0"/>
              <a:t>3) воровство информации;</a:t>
            </a:r>
          </a:p>
          <a:p>
            <a:pPr algn="just">
              <a:buNone/>
            </a:pPr>
            <a:r>
              <a:rPr lang="ru-RU" dirty="0" smtClean="0"/>
              <a:t>4) сетевые атаки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>
              <a:buNone/>
            </a:pPr>
            <a:r>
              <a:rPr lang="ru-RU" dirty="0" smtClean="0"/>
              <a:t>2.7.4. Отличительной особенностью хакерских утилит от других вредоносных программ является:</a:t>
            </a:r>
          </a:p>
          <a:p>
            <a:pPr algn="just">
              <a:buNone/>
            </a:pPr>
            <a:r>
              <a:rPr lang="ru-RU" dirty="0" smtClean="0"/>
              <a:t>1) проникновение на компьютер по компьютерным сетям;</a:t>
            </a:r>
          </a:p>
          <a:p>
            <a:pPr algn="just">
              <a:buNone/>
            </a:pPr>
            <a:r>
              <a:rPr lang="ru-RU" dirty="0" smtClean="0"/>
              <a:t>2) способность к размножению (самокопированию);</a:t>
            </a:r>
          </a:p>
          <a:p>
            <a:pPr algn="just">
              <a:buNone/>
            </a:pPr>
            <a:r>
              <a:rPr lang="ru-RU" dirty="0" smtClean="0"/>
              <a:t>3) воровство информации;</a:t>
            </a:r>
          </a:p>
          <a:p>
            <a:pPr>
              <a:buNone/>
            </a:pPr>
            <a:r>
              <a:rPr lang="ru-RU" dirty="0" smtClean="0"/>
              <a:t>4) сетевые атаки.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643050"/>
            <a:ext cx="8964488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r>
              <a:rPr lang="ru-RU" sz="3600" dirty="0">
                <a:ea typeface="Times New Roman"/>
              </a:rPr>
              <a:t>Стр. </a:t>
            </a:r>
            <a:r>
              <a:rPr lang="ru-RU" sz="3600" dirty="0" smtClean="0">
                <a:ea typeface="Times New Roman"/>
              </a:rPr>
              <a:t>137-146.</a:t>
            </a:r>
            <a:endParaRPr lang="ru-RU" sz="3600" dirty="0"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endParaRPr lang="ru-RU" sz="3600" dirty="0">
              <a:ea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28600"/>
            <a:ext cx="8786874" cy="990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1.2. Определение количества информации (вероятностный подход)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00200"/>
            <a:ext cx="8858312" cy="52578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1.2.1. В рулетке общее количество лунок равно 32. Какое количество информации (с точки зрения вероятностного подхода) мы получаем в зрительном сообщения об остановке шарика в одной из лунок?</a:t>
            </a:r>
          </a:p>
          <a:p>
            <a:pPr algn="just">
              <a:buNone/>
            </a:pPr>
            <a:r>
              <a:rPr lang="ru-RU" dirty="0" smtClean="0"/>
              <a:t>1 ) 8 битов; 2) 5 битов; 3)2 бита; 4) 1 бит.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1.2.2</a:t>
            </a:r>
            <a:r>
              <a:rPr lang="ru-RU" dirty="0" smtClean="0"/>
              <a:t>. Производится бросание симметричной четырехгранной пирамидки. Какое количество информации (с точки зрения вероятностного подхода) мы получаем в зрительном сообщении о ее падении на одну из граней?</a:t>
            </a:r>
          </a:p>
          <a:p>
            <a:pPr algn="just">
              <a:buNone/>
            </a:pPr>
            <a:r>
              <a:rPr lang="ru-RU" dirty="0" smtClean="0"/>
              <a:t>1) 1 бит; 2) 2 бита; 3) 4 бита; 4) 8 битов</a:t>
            </a:r>
            <a:r>
              <a:rPr lang="ru-RU" dirty="0" smtClean="0"/>
              <a:t>.</a:t>
            </a: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8600"/>
            <a:ext cx="8480328" cy="99060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1.2. Определение количества информации (вероятностный подход)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00174"/>
            <a:ext cx="8929718" cy="51149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700" dirty="0" smtClean="0"/>
              <a:t>1.2.3. Какое количество информации (с точки зрения вероятностного подхода) получит второй игрок при игре в крестики-нолики на поле 4x4, после первого хода первого игрока, играющего крестиками?</a:t>
            </a:r>
          </a:p>
          <a:p>
            <a:pPr>
              <a:buNone/>
            </a:pPr>
            <a:r>
              <a:rPr lang="ru-RU" sz="2700" dirty="0" smtClean="0"/>
              <a:t>1) 1 бит; 2) 2 бита; 3) 4 бита; 4) 8 битов.</a:t>
            </a:r>
          </a:p>
          <a:p>
            <a:pPr>
              <a:buNone/>
            </a:pPr>
            <a:endParaRPr lang="ru-RU" sz="1400" dirty="0" smtClean="0"/>
          </a:p>
          <a:p>
            <a:pPr algn="just">
              <a:buNone/>
            </a:pPr>
            <a:r>
              <a:rPr lang="ru-RU" sz="2700" dirty="0" smtClean="0"/>
              <a:t>1.2.4. </a:t>
            </a:r>
            <a:r>
              <a:rPr lang="ru-RU" sz="2700" dirty="0" smtClean="0"/>
              <a:t>Какое количество информации (с точки зрения вероятностного подхода) получит при игре в шахматы играющий черными после первого хода белых (при условии, что ходить конями запрещено</a:t>
            </a:r>
            <a:r>
              <a:rPr lang="ru-RU" sz="2700" dirty="0" smtClean="0"/>
              <a:t>)?</a:t>
            </a:r>
          </a:p>
          <a:p>
            <a:pPr>
              <a:buNone/>
            </a:pPr>
            <a:r>
              <a:rPr lang="ru-RU" sz="2700" dirty="0" smtClean="0"/>
              <a:t>1) 1 бит; 2) 2 бита; 3)4 бита; 4) 1 байт</a:t>
            </a:r>
            <a:r>
              <a:rPr lang="ru-RU" sz="2700" dirty="0" smtClean="0"/>
              <a:t>.</a:t>
            </a:r>
            <a:endParaRPr lang="ru-RU" sz="2700" dirty="0" smtClean="0"/>
          </a:p>
          <a:p>
            <a:endParaRPr lang="ru-RU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7143768" y="5274834"/>
          <a:ext cx="1595440" cy="1583167"/>
        </p:xfrm>
        <a:graphic>
          <a:graphicData uri="http://schemas.openxmlformats.org/presentationml/2006/ole">
            <p:oleObj spid="_x0000_s19457" name="Точечный рисунок" r:id="rId3" imgW="1238423" imgH="1228571" progId="Paint.Picture">
              <p:embed/>
            </p:oleObj>
          </a:graphicData>
        </a:graphic>
      </p:graphicFrame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2714620"/>
            <a:ext cx="1428760" cy="13930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1.3. Определение количества информации (алфавитный подход</a:t>
            </a:r>
            <a:r>
              <a:rPr lang="ru-RU" sz="2800" b="1" dirty="0" smtClean="0"/>
              <a:t>)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500174"/>
            <a:ext cx="8858312" cy="5357826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1.3.1. Какое количество информации (с точки зрения алфавитного подхода) содержит двоичное число 101</a:t>
            </a:r>
            <a:r>
              <a:rPr lang="ru-RU" baseline="-25000" dirty="0" smtClean="0"/>
              <a:t>2</a:t>
            </a:r>
            <a:r>
              <a:rPr lang="ru-RU" dirty="0" smtClean="0"/>
              <a:t>?</a:t>
            </a:r>
          </a:p>
          <a:p>
            <a:pPr algn="just">
              <a:buNone/>
            </a:pPr>
            <a:r>
              <a:rPr lang="ru-RU" dirty="0" smtClean="0"/>
              <a:t>1) 3 байта; 2) 2 байта; 3) 3 бита; 4) 2 бита.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1.3.2</a:t>
            </a:r>
            <a:r>
              <a:rPr lang="ru-RU" dirty="0" smtClean="0"/>
              <a:t>. Какое количество информации (с точки зрения алфавитного подхода) содержит восьмеричное число 55</a:t>
            </a:r>
            <a:r>
              <a:rPr lang="ru-RU" baseline="-25000" dirty="0" smtClean="0"/>
              <a:t>8</a:t>
            </a:r>
            <a:r>
              <a:rPr lang="ru-RU" dirty="0" smtClean="0"/>
              <a:t>?</a:t>
            </a:r>
          </a:p>
          <a:p>
            <a:pPr algn="just">
              <a:buNone/>
            </a:pPr>
            <a:r>
              <a:rPr lang="ru-RU" dirty="0" smtClean="0"/>
              <a:t>1 ) 1 0 битов; 2 ) 8 битов; 3) 6 битов; 4) 5 битов.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1.3.3</a:t>
            </a:r>
            <a:r>
              <a:rPr lang="ru-RU" dirty="0" smtClean="0"/>
              <a:t>. Какое количество информации (с точки зрения алфавитного подхода) содержит шестнадцатеричное число АВ</a:t>
            </a:r>
            <a:r>
              <a:rPr lang="ru-RU" baseline="-25000" dirty="0" smtClean="0"/>
              <a:t>16</a:t>
            </a:r>
            <a:r>
              <a:rPr lang="ru-RU" dirty="0" smtClean="0"/>
              <a:t>?</a:t>
            </a:r>
          </a:p>
          <a:p>
            <a:pPr algn="just">
              <a:buNone/>
            </a:pPr>
            <a:r>
              <a:rPr lang="ru-RU" dirty="0" smtClean="0"/>
              <a:t>1) 16 битов; 2) 8 битов; 3) 4 бита; 4) 2 бита.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1.3.4</a:t>
            </a:r>
            <a:r>
              <a:rPr lang="ru-RU" dirty="0" smtClean="0"/>
              <a:t>. Какое количество информации (с точки зрения алфавитного подхода) содержит слово «информатика», если считать, что алфавит состоит из 32 букв?</a:t>
            </a:r>
          </a:p>
          <a:p>
            <a:pPr>
              <a:buNone/>
            </a:pPr>
            <a:r>
              <a:rPr lang="ru-RU" dirty="0" smtClean="0"/>
              <a:t>1) 55 битов; 2) 55 байтов; 3) 11 битов; 4) 11 байтов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1.4. Кодирование текстовой </a:t>
            </a:r>
            <a:r>
              <a:rPr lang="ru-RU" sz="2800" b="1" dirty="0" smtClean="0"/>
              <a:t>информации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00174"/>
            <a:ext cx="9144000" cy="535782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1.4.1. Во сколько раз увеличится информационный объем страницы текста (текст не содержит управляющих символов форматирования) при его преобразовании из кодировки </a:t>
            </a:r>
            <a:r>
              <a:rPr lang="ru-RU" sz="1800" dirty="0" err="1" smtClean="0"/>
              <a:t>Windows</a:t>
            </a:r>
            <a:r>
              <a:rPr lang="ru-RU" sz="1800" dirty="0" smtClean="0"/>
              <a:t> (таблица кодировки содержит 256 символов) в кодировку </a:t>
            </a:r>
            <a:r>
              <a:rPr lang="ru-RU" sz="1800" dirty="0" err="1" smtClean="0"/>
              <a:t>Unicode</a:t>
            </a:r>
            <a:r>
              <a:rPr lang="ru-RU" sz="1800" dirty="0" smtClean="0"/>
              <a:t> (таблица кодировки содержит 65 536 символов)?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1) в 2 раза; 2) в 8 раз; 3) в 16 раз; 4) в 256 раз.</a:t>
            </a:r>
          </a:p>
          <a:p>
            <a:pPr algn="just">
              <a:spcBef>
                <a:spcPts val="0"/>
              </a:spcBef>
              <a:buNone/>
            </a:pPr>
            <a:endParaRPr lang="ru-RU" sz="1200" dirty="0" smtClean="0"/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1.4.2</a:t>
            </a:r>
            <a:r>
              <a:rPr lang="ru-RU" sz="1800" dirty="0" smtClean="0"/>
              <a:t>. Во сколько раз уменьшится информационный объем страницы текста (текст не содержит управляющих символов форматирования) при его преобразовании из кодировки </a:t>
            </a:r>
            <a:r>
              <a:rPr lang="ru-RU" sz="1800" dirty="0" err="1" smtClean="0"/>
              <a:t>Unicode</a:t>
            </a:r>
            <a:r>
              <a:rPr lang="ru-RU" sz="1800" dirty="0" smtClean="0"/>
              <a:t> (таблица кодировки содержит 65 536 символов) в кодировку </a:t>
            </a:r>
            <a:r>
              <a:rPr lang="ru-RU" sz="1800" dirty="0" err="1" smtClean="0"/>
              <a:t>Windows</a:t>
            </a:r>
            <a:r>
              <a:rPr lang="ru-RU" sz="1800" dirty="0" smtClean="0"/>
              <a:t> (таблица кодировки содержит 256 символов)?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1) в 256 раз; 2) в 8 раз; 3) в 4 раза; 4) в 2 раза.</a:t>
            </a:r>
          </a:p>
          <a:p>
            <a:pPr algn="just"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1.4.3</a:t>
            </a:r>
            <a:r>
              <a:rPr lang="ru-RU" sz="1800" dirty="0" smtClean="0"/>
              <a:t>. Какое количество информации необходимо для кодирования каждого из 256 символов алфавита?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1) 256 битов; 2) 16 битов; 3) 8 битов; 4) 4 бита.</a:t>
            </a:r>
          </a:p>
          <a:p>
            <a:pPr algn="just"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1.4.4</a:t>
            </a:r>
            <a:r>
              <a:rPr lang="ru-RU" sz="1800" dirty="0" smtClean="0"/>
              <a:t>. Какое количество информации необходимо для кодирования каждого из 65 536 символов алфавита?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800" dirty="0" smtClean="0"/>
              <a:t>1) 1 байт; 2) 2 байта; 3) 8 битов; 4) 32 бита</a:t>
            </a:r>
            <a:r>
              <a:rPr lang="ru-RU" sz="1800" dirty="0" smtClean="0"/>
              <a:t>.</a:t>
            </a:r>
            <a:endParaRPr lang="ru-RU" sz="1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1.5. Кодирование графической </a:t>
            </a:r>
            <a:r>
              <a:rPr lang="ru-RU" sz="2800" b="1" dirty="0" smtClean="0"/>
              <a:t>информации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600200"/>
            <a:ext cx="9001156" cy="525780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ru-RU" sz="1900" dirty="0" smtClean="0"/>
              <a:t>1.5.1. Черно-белое (без градаций серого цвета) растровое графическое изображение имеет размер 10x10 точек. Какой объем памяти займет это изображение?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900" dirty="0" smtClean="0"/>
              <a:t>1) 100 битов; 2) 100 байтов; 3) 1000 битов; 4) 1000 байтов.</a:t>
            </a:r>
          </a:p>
          <a:p>
            <a:pPr algn="just">
              <a:spcBef>
                <a:spcPts val="0"/>
              </a:spcBef>
            </a:pPr>
            <a:endParaRPr lang="ru-RU" sz="1600" dirty="0" smtClean="0"/>
          </a:p>
          <a:p>
            <a:pPr algn="just">
              <a:spcBef>
                <a:spcPts val="0"/>
              </a:spcBef>
              <a:buNone/>
            </a:pPr>
            <a:r>
              <a:rPr lang="ru-RU" sz="1900" dirty="0" smtClean="0"/>
              <a:t>1.5.2</a:t>
            </a:r>
            <a:r>
              <a:rPr lang="ru-RU" sz="1900" dirty="0" smtClean="0"/>
              <a:t>. Цветное (с палитрой из 256 цветов) растровое графическое изображение имеет размер 10x10 точек. Какой объем памяти займет это изображение?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900" dirty="0" smtClean="0"/>
              <a:t>1)100 битов; 2) 800 битов; 3) 100 байтов; 4) 800 байтов.</a:t>
            </a:r>
          </a:p>
          <a:p>
            <a:pPr algn="just">
              <a:spcBef>
                <a:spcPts val="0"/>
              </a:spcBef>
              <a:buNone/>
            </a:pPr>
            <a:endParaRPr lang="ru-RU" sz="1600" dirty="0" smtClean="0"/>
          </a:p>
          <a:p>
            <a:pPr algn="just">
              <a:spcBef>
                <a:spcPts val="0"/>
              </a:spcBef>
              <a:buNone/>
            </a:pPr>
            <a:r>
              <a:rPr lang="ru-RU" sz="1900" dirty="0" smtClean="0"/>
              <a:t>1.5.3</a:t>
            </a:r>
            <a:r>
              <a:rPr lang="ru-RU" sz="1900" dirty="0" smtClean="0"/>
              <a:t>. В процессе преобразования растрового графического изображения количество цветов уменьшилось с 65536 до 16. Во сколько раз уменьшился информационный объем графического файла?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900" dirty="0" smtClean="0"/>
              <a:t>1) в 2 раза; 2) в 4 раза; 3) в 8 раз; 4) в 16 раз.</a:t>
            </a:r>
          </a:p>
          <a:p>
            <a:pPr algn="just">
              <a:spcBef>
                <a:spcPts val="0"/>
              </a:spcBef>
            </a:pPr>
            <a:endParaRPr lang="ru-RU" sz="1600" dirty="0" smtClean="0"/>
          </a:p>
          <a:p>
            <a:pPr algn="just">
              <a:spcBef>
                <a:spcPts val="0"/>
              </a:spcBef>
              <a:buNone/>
            </a:pPr>
            <a:r>
              <a:rPr lang="ru-RU" sz="1900" dirty="0" smtClean="0"/>
              <a:t>1.5.4</a:t>
            </a:r>
            <a:r>
              <a:rPr lang="ru-RU" sz="1900" dirty="0" smtClean="0"/>
              <a:t>. В процессе преобразования растрового графического изображения количество цветов увеличилось с 256 до 65536. Во сколько раз увеличился информационный объем графического файла?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900" dirty="0" smtClean="0"/>
              <a:t>1) в 2 раза; 2) в 4 раза; 3) в 8 раз; 4) в 16 раз</a:t>
            </a:r>
            <a:r>
              <a:rPr lang="ru-RU" sz="1900" dirty="0" smtClean="0"/>
              <a:t>.</a:t>
            </a:r>
            <a:endParaRPr lang="ru-RU" sz="19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1.6. Кодирование звуковой информации 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15436" cy="504351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1.6.1. Аналоговый звуковой сигнал был </a:t>
            </a:r>
            <a:r>
              <a:rPr lang="ru-RU" dirty="0" err="1" smtClean="0"/>
              <a:t>дискретизирован</a:t>
            </a:r>
            <a:r>
              <a:rPr lang="ru-RU" dirty="0" smtClean="0"/>
              <a:t> сначала с использованием 65536 уровней интенсивности сигнала (качество звучания </a:t>
            </a:r>
            <a:r>
              <a:rPr lang="ru-RU" dirty="0" err="1" smtClean="0"/>
              <a:t>аудио-CD</a:t>
            </a:r>
            <a:r>
              <a:rPr lang="ru-RU" dirty="0" smtClean="0"/>
              <a:t>), а затем — с использованием 256 уровней интенсивности сигнала (качество звучания радиотрансляции). Во сколько раз различаются информационные объемы оцифрованных звуковых сигналов?</a:t>
            </a:r>
          </a:p>
          <a:p>
            <a:pPr algn="just">
              <a:buNone/>
            </a:pPr>
            <a:r>
              <a:rPr lang="ru-RU" dirty="0" smtClean="0"/>
              <a:t>1) в 256 раз; 2) в 16 раз; 3) в 8 раз; 4) в 2 раза.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1.6.2</a:t>
            </a:r>
            <a:r>
              <a:rPr lang="ru-RU" dirty="0" smtClean="0"/>
              <a:t>. Звуковая плата реализует 16-битовое двоичное кодирование аналогового звукового сигнала. Это позволяет воспроизводить звук с:</a:t>
            </a:r>
          </a:p>
          <a:p>
            <a:pPr algn="just">
              <a:buNone/>
            </a:pPr>
            <a:r>
              <a:rPr lang="ru-RU" dirty="0" smtClean="0"/>
              <a:t>1) 8 уровнями интенсивности;</a:t>
            </a:r>
          </a:p>
          <a:p>
            <a:pPr>
              <a:buNone/>
            </a:pPr>
            <a:r>
              <a:rPr lang="ru-RU" dirty="0" smtClean="0"/>
              <a:t>2) 16 уровнями интенсивности;</a:t>
            </a:r>
          </a:p>
          <a:p>
            <a:pPr>
              <a:buNone/>
            </a:pPr>
            <a:r>
              <a:rPr lang="ru-RU" dirty="0" smtClean="0"/>
              <a:t>3) 256 уровнями интенсивности;</a:t>
            </a:r>
          </a:p>
          <a:p>
            <a:pPr>
              <a:buNone/>
            </a:pPr>
            <a:r>
              <a:rPr lang="ru-RU" dirty="0" smtClean="0"/>
              <a:t>4) 65 536 уровнями интенсивности.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1.6. Кодирование звуковой информации 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15436" cy="504351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1.6.3. Звуковая плата производит двоичное кодирование аналогового звукового сигнала. Какое количество информации необходимо для кодирования каждого из 65 536 возможных уровней интенсивности сигнала?</a:t>
            </a:r>
          </a:p>
          <a:p>
            <a:pPr algn="just">
              <a:buNone/>
            </a:pPr>
            <a:r>
              <a:rPr lang="ru-RU" dirty="0" smtClean="0"/>
              <a:t>1) 256 битов; 2) 16 битов; 3) 8 битов; </a:t>
            </a:r>
            <a:r>
              <a:rPr lang="ru-RU" i="1" dirty="0" smtClean="0"/>
              <a:t>4) </a:t>
            </a:r>
            <a:r>
              <a:rPr lang="ru-RU" dirty="0" smtClean="0"/>
              <a:t>1 бит.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1.6.4</a:t>
            </a:r>
            <a:r>
              <a:rPr lang="ru-RU" dirty="0" smtClean="0"/>
              <a:t>. Звуковая плата реализует 8-битовое двоичное кодирование аналогового звукового сигнала. Это позволяет воспроизводить звук с:</a:t>
            </a:r>
          </a:p>
          <a:p>
            <a:pPr>
              <a:buNone/>
            </a:pPr>
            <a:r>
              <a:rPr lang="ru-RU" dirty="0" smtClean="0"/>
              <a:t>1) 8 уровнями интенсивности;</a:t>
            </a:r>
          </a:p>
          <a:p>
            <a:pPr>
              <a:buNone/>
            </a:pPr>
            <a:r>
              <a:rPr lang="ru-RU" dirty="0" smtClean="0"/>
              <a:t>2) 16 уровнями интенсивности;</a:t>
            </a:r>
          </a:p>
          <a:p>
            <a:pPr>
              <a:buNone/>
            </a:pPr>
            <a:r>
              <a:rPr lang="ru-RU" dirty="0" smtClean="0"/>
              <a:t>3) 256 уровнями интенсивности;</a:t>
            </a:r>
          </a:p>
          <a:p>
            <a:pPr>
              <a:buNone/>
            </a:pPr>
            <a:r>
              <a:rPr lang="ru-RU" dirty="0" smtClean="0"/>
              <a:t>4) 65 </a:t>
            </a:r>
            <a:r>
              <a:rPr lang="ru-RU" i="1" dirty="0" smtClean="0"/>
              <a:t>536 </a:t>
            </a:r>
            <a:r>
              <a:rPr lang="ru-RU" dirty="0" smtClean="0"/>
              <a:t>уровнями </a:t>
            </a:r>
            <a:r>
              <a:rPr lang="ru-RU" i="1" dirty="0" smtClean="0"/>
              <a:t>интенсивности.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1362</TotalTime>
  <Words>2391</Words>
  <Application>Microsoft Office PowerPoint</Application>
  <PresentationFormat>Экран (4:3)</PresentationFormat>
  <Paragraphs>246</Paragraphs>
  <Slides>26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8" baseType="lpstr">
      <vt:lpstr>Обычная</vt:lpstr>
      <vt:lpstr>Изображение Paintbrush</vt:lpstr>
      <vt:lpstr>Повторение материала. Кодирование информации</vt:lpstr>
      <vt:lpstr>1.1. Единицы измерения количества информации</vt:lpstr>
      <vt:lpstr>1.2. Определение количества информации (вероятностный подход)</vt:lpstr>
      <vt:lpstr>1.2. Определение количества информации (вероятностный подход)</vt:lpstr>
      <vt:lpstr>1.3. Определение количества информации (алфавитный подход)</vt:lpstr>
      <vt:lpstr>1.4. Кодирование текстовой информации</vt:lpstr>
      <vt:lpstr>1.5. Кодирование графической информации</vt:lpstr>
      <vt:lpstr>1.6. Кодирование звуковой информации </vt:lpstr>
      <vt:lpstr>1.6. Кодирование звуковой информации </vt:lpstr>
      <vt:lpstr>1.7. Представление числовой информации. Сложение чисел в двоичной и десятичной системах счисления</vt:lpstr>
      <vt:lpstr>1.8. Представление числовой информации. Сложение чисел в двоичной, восьмеричной, десятичной и шестнадцатеричной системах счисления</vt:lpstr>
      <vt:lpstr>Повторение материала. Устройство компьютера и программное обеспечение</vt:lpstr>
      <vt:lpstr>2.1. Устройство компьютера</vt:lpstr>
      <vt:lpstr>2.1. Устройство компьютера</vt:lpstr>
      <vt:lpstr>2.2. Безопасность и технические условия эксплуатации</vt:lpstr>
      <vt:lpstr>2.2. Безопасность и технические условия эксплуатации</vt:lpstr>
      <vt:lpstr>2.3. Операционная система: назначение и функциональные возможности</vt:lpstr>
      <vt:lpstr>2.3. Операционная система: назначение и функциональные возможности</vt:lpstr>
      <vt:lpstr>2.4. Архитектура компьютера</vt:lpstr>
      <vt:lpstr>2.5. Файлы и файловые системы</vt:lpstr>
      <vt:lpstr>2.5. Файлы и файловые системы</vt:lpstr>
      <vt:lpstr>2.6. Путь к файлу</vt:lpstr>
      <vt:lpstr>2.6. Путь к файлу</vt:lpstr>
      <vt:lpstr>2.7. Защита информации</vt:lpstr>
      <vt:lpstr>2.7. Защита информации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207</cp:revision>
  <dcterms:created xsi:type="dcterms:W3CDTF">2015-08-30T09:51:53Z</dcterms:created>
  <dcterms:modified xsi:type="dcterms:W3CDTF">2016-05-10T12:42:38Z</dcterms:modified>
</cp:coreProperties>
</file>