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1" r:id="rId8"/>
    <p:sldId id="272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61" autoAdjust="0"/>
    <p:restoredTop sz="94660"/>
  </p:normalViewPr>
  <p:slideViewPr>
    <p:cSldViewPr>
      <p:cViewPr varScale="1">
        <p:scale>
          <a:sx n="90" d="100"/>
          <a:sy n="90" d="100"/>
        </p:scale>
        <p:origin x="-96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08.09.2015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42984"/>
            <a:ext cx="8077200" cy="3886216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Архитектура персонального компьютера</a:t>
            </a:r>
            <a:endParaRPr lang="ru-RU" sz="4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Домашнее задание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8543956" cy="5214950"/>
          </a:xfrm>
        </p:spPr>
        <p:txBody>
          <a:bodyPr>
            <a:normAutofit/>
          </a:bodyPr>
          <a:lstStyle/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>
                <a:latin typeface="Times New Roman"/>
                <a:ea typeface="Times New Roman"/>
              </a:rPr>
              <a:t>Стр. </a:t>
            </a:r>
            <a:r>
              <a:rPr lang="ru-RU" sz="2400" dirty="0" smtClean="0">
                <a:latin typeface="Times New Roman"/>
                <a:ea typeface="Times New Roman"/>
              </a:rPr>
              <a:t>19-24.</a:t>
            </a:r>
          </a:p>
          <a:p>
            <a:pPr algn="just">
              <a:spcAft>
                <a:spcPts val="0"/>
              </a:spcAft>
              <a:buNone/>
            </a:pPr>
            <a:endParaRPr lang="ru-RU" sz="24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  <a:buNone/>
            </a:pPr>
            <a:r>
              <a:rPr lang="ru-RU" sz="2400" dirty="0" smtClean="0"/>
              <a:t>Ответить на </a:t>
            </a:r>
            <a:r>
              <a:rPr lang="ru-RU" sz="2400" dirty="0" smtClean="0"/>
              <a:t>вопросы. Подготовиться к устному опросу.</a:t>
            </a:r>
            <a:endParaRPr lang="ru-RU" sz="2400" dirty="0" smtClean="0">
              <a:latin typeface="Times New Roman"/>
              <a:ea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28600"/>
            <a:ext cx="8551766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Магистрально-модульный принцип построения компьютера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571612"/>
            <a:ext cx="8543956" cy="5286388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200" dirty="0" smtClean="0"/>
              <a:t>Модульная организация компьютера опирается на магистральный </a:t>
            </a:r>
            <a:r>
              <a:rPr lang="ru-RU" sz="3200" b="1" dirty="0" smtClean="0"/>
              <a:t>(шинный) </a:t>
            </a:r>
            <a:r>
              <a:rPr lang="ru-RU" sz="3200" dirty="0" smtClean="0"/>
              <a:t>принцип обмена информацией между устройствами</a:t>
            </a:r>
            <a:r>
              <a:rPr lang="ru-RU" sz="3200" dirty="0" smtClean="0"/>
              <a:t>.</a:t>
            </a:r>
          </a:p>
          <a:p>
            <a:pPr algn="just">
              <a:buNone/>
            </a:pPr>
            <a:endParaRPr lang="ru-RU" sz="3200" dirty="0" smtClean="0"/>
          </a:p>
          <a:p>
            <a:pPr algn="just">
              <a:buNone/>
            </a:pPr>
            <a:r>
              <a:rPr lang="ru-RU" sz="3200" dirty="0" smtClean="0"/>
              <a:t>Позволяет </a:t>
            </a:r>
            <a:r>
              <a:rPr lang="ru-RU" sz="3200" dirty="0" smtClean="0"/>
              <a:t>потребителю самому комплектовать нужную ему конфигурацию компьютера</a:t>
            </a:r>
            <a:endParaRPr lang="ru-RU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Магистрально-модульный принцип построения компьютера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14612" y="1643050"/>
            <a:ext cx="3500462" cy="107157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/>
              <a:t>Магистраль </a:t>
            </a:r>
          </a:p>
          <a:p>
            <a:pPr algn="ctr"/>
            <a:r>
              <a:rPr lang="ru-RU" dirty="0" smtClean="0"/>
              <a:t>(включает в себя)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2428860" y="2714620"/>
            <a:ext cx="1000132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>
            <a:stCxn id="4" idx="2"/>
            <a:endCxn id="13" idx="0"/>
          </p:cNvCxnSpPr>
          <p:nvPr/>
        </p:nvCxnSpPr>
        <p:spPr>
          <a:xfrm rot="5400000">
            <a:off x="4107653" y="3000372"/>
            <a:ext cx="642942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5572132" y="2714620"/>
            <a:ext cx="1071570" cy="64294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Скругленный прямоугольник 10"/>
          <p:cNvSpPr/>
          <p:nvPr/>
        </p:nvSpPr>
        <p:spPr>
          <a:xfrm>
            <a:off x="714348" y="3357562"/>
            <a:ext cx="207170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Шина данных</a:t>
            </a:r>
            <a:endParaRPr lang="ru-RU" dirty="0"/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357554" y="3357562"/>
            <a:ext cx="207170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Шина управления</a:t>
            </a:r>
            <a:endParaRPr lang="ru-RU" dirty="0"/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5929322" y="3357562"/>
            <a:ext cx="2071702" cy="571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Шина адреса</a:t>
            </a:r>
            <a:endParaRPr lang="ru-RU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85786" y="4286256"/>
            <a:ext cx="2000264" cy="2214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Передаются данные для работы</a:t>
            </a:r>
            <a:endParaRPr lang="ru-RU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3357554" y="4286256"/>
            <a:ext cx="2000264" cy="2214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Передаются сигналы, определяющие какие операции выполнять над данными</a:t>
            </a:r>
            <a:endParaRPr lang="ru-RU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5929322" y="4286256"/>
            <a:ext cx="2000264" cy="2214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Передаются адреса ячеек памяти, в которых хранятся данные</a:t>
            </a:r>
            <a:endParaRPr lang="ru-RU" dirty="0"/>
          </a:p>
        </p:txBody>
      </p:sp>
      <p:cxnSp>
        <p:nvCxnSpPr>
          <p:cNvPr id="26" name="Прямая соединительная линия 25"/>
          <p:cNvCxnSpPr>
            <a:stCxn id="11" idx="2"/>
            <a:endCxn id="22" idx="0"/>
          </p:cNvCxnSpPr>
          <p:nvPr/>
        </p:nvCxnSpPr>
        <p:spPr>
          <a:xfrm rot="16200000" flipH="1">
            <a:off x="1589463" y="4089801"/>
            <a:ext cx="35719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>
            <a:stCxn id="13" idx="2"/>
            <a:endCxn id="23" idx="0"/>
          </p:cNvCxnSpPr>
          <p:nvPr/>
        </p:nvCxnSpPr>
        <p:spPr>
          <a:xfrm rot="5400000">
            <a:off x="4196951" y="4089802"/>
            <a:ext cx="35719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>
            <a:stCxn id="14" idx="2"/>
            <a:endCxn id="24" idx="0"/>
          </p:cNvCxnSpPr>
          <p:nvPr/>
        </p:nvCxnSpPr>
        <p:spPr>
          <a:xfrm rot="5400000">
            <a:off x="6768719" y="4089802"/>
            <a:ext cx="35719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Чипсет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71802" y="1571612"/>
            <a:ext cx="307183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микросхемы </a:t>
            </a:r>
            <a:r>
              <a:rPr lang="ru-RU" dirty="0" err="1" smtClean="0"/>
              <a:t>чипсета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rot="10800000" flipV="1">
            <a:off x="2928926" y="2428868"/>
            <a:ext cx="714380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5429256" y="2428868"/>
            <a:ext cx="100013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Скругленный прямоугольник 8"/>
          <p:cNvSpPr/>
          <p:nvPr/>
        </p:nvSpPr>
        <p:spPr>
          <a:xfrm>
            <a:off x="1071538" y="2928934"/>
            <a:ext cx="3071834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контроллер-концентратор </a:t>
            </a:r>
            <a:r>
              <a:rPr lang="ru-RU" dirty="0" smtClean="0"/>
              <a:t>памяти </a:t>
            </a:r>
          </a:p>
          <a:p>
            <a:pPr algn="ctr"/>
            <a:r>
              <a:rPr lang="ru-RU" dirty="0" smtClean="0"/>
              <a:t>(Северный мост) </a:t>
            </a:r>
            <a:endParaRPr lang="ru-RU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929190" y="2928934"/>
            <a:ext cx="3214710" cy="8572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контроллер-концентратор </a:t>
            </a:r>
            <a:r>
              <a:rPr lang="ru-RU" dirty="0" smtClean="0"/>
              <a:t>ввода/вывода</a:t>
            </a:r>
          </a:p>
          <a:p>
            <a:pPr algn="ctr"/>
            <a:r>
              <a:rPr lang="ru-RU" dirty="0" smtClean="0"/>
              <a:t>(Южный мост) </a:t>
            </a:r>
            <a:endParaRPr lang="ru-RU" dirty="0"/>
          </a:p>
        </p:txBody>
      </p:sp>
      <p:cxnSp>
        <p:nvCxnSpPr>
          <p:cNvPr id="14" name="Прямая соединительная линия 13"/>
          <p:cNvCxnSpPr>
            <a:stCxn id="9" idx="2"/>
          </p:cNvCxnSpPr>
          <p:nvPr/>
        </p:nvCxnSpPr>
        <p:spPr>
          <a:xfrm rot="16200000" flipH="1">
            <a:off x="2446719" y="3946925"/>
            <a:ext cx="357190" cy="3571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6393671" y="3964785"/>
            <a:ext cx="428626" cy="7144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Скругленный прямоугольник 17"/>
          <p:cNvSpPr/>
          <p:nvPr/>
        </p:nvSpPr>
        <p:spPr>
          <a:xfrm>
            <a:off x="1214414" y="4143380"/>
            <a:ext cx="2928958" cy="2214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обеспечивает работу процессора с оперативной памятью и с видеоподсистемой</a:t>
            </a:r>
            <a:endParaRPr lang="ru-RU" dirty="0"/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5143504" y="4143380"/>
            <a:ext cx="2928958" cy="2214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обеспечивающий работу с внешними устройствами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Пропускная способность шины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900634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Быстродействие устройства </a:t>
            </a:r>
            <a:r>
              <a:rPr lang="ru-RU" dirty="0" smtClean="0"/>
              <a:t>зависит:</a:t>
            </a:r>
          </a:p>
          <a:p>
            <a:r>
              <a:rPr lang="ru-RU" dirty="0" smtClean="0"/>
              <a:t> </a:t>
            </a:r>
            <a:r>
              <a:rPr lang="ru-RU" dirty="0" smtClean="0"/>
              <a:t>от тактовой  частоты обработки данных </a:t>
            </a:r>
            <a:r>
              <a:rPr lang="ru-RU" dirty="0" smtClean="0"/>
              <a:t>(измеряется </a:t>
            </a:r>
            <a:r>
              <a:rPr lang="ru-RU" dirty="0" smtClean="0"/>
              <a:t>в мегагерцах — МГц</a:t>
            </a:r>
            <a:r>
              <a:rPr lang="ru-RU" dirty="0" smtClean="0"/>
              <a:t>);</a:t>
            </a:r>
          </a:p>
          <a:p>
            <a:r>
              <a:rPr lang="ru-RU" dirty="0" smtClean="0"/>
              <a:t>от разрядности (количества </a:t>
            </a:r>
            <a:r>
              <a:rPr lang="ru-RU" dirty="0" smtClean="0"/>
              <a:t>битов данных, обрабатываемых </a:t>
            </a:r>
            <a:r>
              <a:rPr lang="ru-RU" dirty="0" smtClean="0"/>
              <a:t>за </a:t>
            </a:r>
            <a:r>
              <a:rPr lang="ru-RU" dirty="0" smtClean="0"/>
              <a:t>один </a:t>
            </a:r>
            <a:r>
              <a:rPr lang="ru-RU" dirty="0" smtClean="0"/>
              <a:t>такт). 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rgbClr val="FF0000"/>
                </a:solidFill>
              </a:rPr>
              <a:t>Такт</a:t>
            </a:r>
            <a:r>
              <a:rPr lang="ru-RU" dirty="0" smtClean="0"/>
              <a:t> — это </a:t>
            </a:r>
            <a:r>
              <a:rPr lang="ru-RU" dirty="0" smtClean="0"/>
              <a:t>промежуток </a:t>
            </a:r>
            <a:r>
              <a:rPr lang="ru-RU" dirty="0" smtClean="0"/>
              <a:t>времени между подачами электрических импульсов, синхронизирующих работу устройств компьютера.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Пропускная способность шины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500174"/>
            <a:ext cx="8153400" cy="4238636"/>
          </a:xfrm>
        </p:spPr>
        <p:txBody>
          <a:bodyPr/>
          <a:lstStyle/>
          <a:p>
            <a:pPr algn="ctr">
              <a:buNone/>
            </a:pPr>
            <a:r>
              <a:rPr lang="ru-RU" i="1" dirty="0" smtClean="0"/>
              <a:t>Определяется по формуле:</a:t>
            </a:r>
          </a:p>
          <a:p>
            <a:pPr algn="ctr">
              <a:buNone/>
            </a:pPr>
            <a:r>
              <a:rPr lang="ru-RU" i="1" dirty="0" smtClean="0"/>
              <a:t>пропускная </a:t>
            </a:r>
            <a:r>
              <a:rPr lang="ru-RU" i="1" dirty="0" smtClean="0"/>
              <a:t>способность шины </a:t>
            </a:r>
            <a:r>
              <a:rPr lang="ru-RU" i="1" dirty="0" smtClean="0"/>
              <a:t>(</a:t>
            </a:r>
            <a:r>
              <a:rPr lang="ru-RU" dirty="0" smtClean="0"/>
              <a:t>бит/с) </a:t>
            </a:r>
            <a:r>
              <a:rPr lang="ru-RU" i="1" dirty="0" smtClean="0"/>
              <a:t>=</a:t>
            </a: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= разрядность </a:t>
            </a:r>
            <a:r>
              <a:rPr lang="ru-RU" i="1" dirty="0" smtClean="0"/>
              <a:t>шины (бит) </a:t>
            </a:r>
            <a:r>
              <a:rPr lang="ru-RU" i="1" dirty="0" err="1" smtClean="0"/>
              <a:t>х</a:t>
            </a:r>
            <a:r>
              <a:rPr lang="ru-RU" i="1" dirty="0" smtClean="0"/>
              <a:t> </a:t>
            </a:r>
            <a:r>
              <a:rPr lang="ru-RU" i="1" dirty="0" smtClean="0"/>
              <a:t>частота </a:t>
            </a:r>
            <a:r>
              <a:rPr lang="ru-RU" i="1" dirty="0" smtClean="0"/>
              <a:t>шины (Гц).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6" y="3143250"/>
            <a:ext cx="6042025" cy="3714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Шины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0" y="1500174"/>
            <a:ext cx="9144000" cy="5357826"/>
          </a:xfrm>
        </p:spPr>
        <p:txBody>
          <a:bodyPr>
            <a:normAutofit/>
          </a:bodyPr>
          <a:lstStyle/>
          <a:p>
            <a:r>
              <a:rPr lang="ru-RU" dirty="0" smtClean="0"/>
              <a:t>Между </a:t>
            </a:r>
            <a:r>
              <a:rPr lang="ru-RU" dirty="0" smtClean="0"/>
              <a:t>северным </a:t>
            </a:r>
            <a:r>
              <a:rPr lang="ru-RU" dirty="0" smtClean="0"/>
              <a:t>мостом и процессором данные передаются по </a:t>
            </a:r>
            <a:r>
              <a:rPr lang="ru-RU" b="1" dirty="0" smtClean="0"/>
              <a:t>системной шине (</a:t>
            </a:r>
            <a:r>
              <a:rPr lang="en-US" b="1" dirty="0" smtClean="0"/>
              <a:t>FSB</a:t>
            </a:r>
            <a:r>
              <a:rPr lang="ru-RU" b="1" dirty="0" smtClean="0"/>
              <a:t>).</a:t>
            </a:r>
          </a:p>
          <a:p>
            <a:r>
              <a:rPr lang="ru-RU" dirty="0" smtClean="0"/>
              <a:t>Обмен данными между северным мостом и оперативной памятью производится по </a:t>
            </a:r>
            <a:r>
              <a:rPr lang="ru-RU" b="1" dirty="0" smtClean="0"/>
              <a:t>шине </a:t>
            </a:r>
            <a:r>
              <a:rPr lang="ru-RU" b="1" dirty="0" smtClean="0"/>
              <a:t>памяти</a:t>
            </a:r>
            <a:r>
              <a:rPr lang="ru-RU" dirty="0" smtClean="0"/>
              <a:t>.</a:t>
            </a:r>
          </a:p>
          <a:p>
            <a:r>
              <a:rPr lang="ru-RU" dirty="0" smtClean="0"/>
              <a:t>Для </a:t>
            </a:r>
            <a:r>
              <a:rPr lang="ru-RU" dirty="0" smtClean="0"/>
              <a:t>подключения </a:t>
            </a:r>
            <a:r>
              <a:rPr lang="ru-RU" dirty="0" err="1" smtClean="0"/>
              <a:t>видеоплаты</a:t>
            </a:r>
            <a:r>
              <a:rPr lang="ru-RU" dirty="0" smtClean="0"/>
              <a:t> к северному </a:t>
            </a:r>
            <a:r>
              <a:rPr lang="ru-RU" dirty="0" smtClean="0"/>
              <a:t>мосту используется  </a:t>
            </a:r>
            <a:r>
              <a:rPr lang="ru-RU" b="1" dirty="0" smtClean="0"/>
              <a:t>шина </a:t>
            </a:r>
            <a:r>
              <a:rPr lang="ru-RU" b="1" dirty="0" smtClean="0"/>
              <a:t>PCI </a:t>
            </a:r>
            <a:r>
              <a:rPr lang="ru-RU" b="1" dirty="0" err="1" smtClean="0"/>
              <a:t>Express</a:t>
            </a:r>
            <a:r>
              <a:rPr lang="ru-RU" b="1" dirty="0" smtClean="0"/>
              <a:t>.</a:t>
            </a:r>
          </a:p>
          <a:p>
            <a:r>
              <a:rPr lang="ru-RU" dirty="0" smtClean="0"/>
              <a:t>Устройства внешней памяти подключаются к южному мосту по </a:t>
            </a:r>
            <a:r>
              <a:rPr lang="ru-RU" b="1" dirty="0" smtClean="0"/>
              <a:t>шине </a:t>
            </a:r>
            <a:r>
              <a:rPr lang="ru-RU" b="1" dirty="0" smtClean="0"/>
              <a:t>SATA.</a:t>
            </a:r>
          </a:p>
          <a:p>
            <a:r>
              <a:rPr lang="ru-RU" dirty="0" smtClean="0"/>
              <a:t>Для подключения принтеров, сканеров, цифровых камер и других периферийных устройств </a:t>
            </a:r>
            <a:r>
              <a:rPr lang="ru-RU" dirty="0" smtClean="0"/>
              <a:t>к южному мосту </a:t>
            </a:r>
            <a:r>
              <a:rPr lang="ru-RU" dirty="0" smtClean="0"/>
              <a:t>используется </a:t>
            </a:r>
            <a:r>
              <a:rPr lang="ru-RU" b="1" dirty="0" smtClean="0"/>
              <a:t>шина </a:t>
            </a:r>
            <a:r>
              <a:rPr lang="ru-RU" b="1" dirty="0" smtClean="0"/>
              <a:t>USB.</a:t>
            </a:r>
          </a:p>
          <a:p>
            <a:pPr>
              <a:buNone/>
            </a:pPr>
            <a:endParaRPr lang="ru-RU" b="1" dirty="0" smtClean="0"/>
          </a:p>
          <a:p>
            <a:pPr>
              <a:buNone/>
            </a:pPr>
            <a:endParaRPr lang="ru-RU" b="1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228600"/>
            <a:ext cx="8480328" cy="9906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Увеличение производительности процессора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571612"/>
            <a:ext cx="8582028" cy="4857784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Увеличение </a:t>
            </a:r>
            <a:r>
              <a:rPr lang="ru-RU" dirty="0" smtClean="0"/>
              <a:t>производительности процессора, а значит и компьютера, достигается за счет увеличения количества ядер процессора (арифметических логических устройств).</a:t>
            </a:r>
          </a:p>
          <a:p>
            <a:pPr>
              <a:buNone/>
            </a:pPr>
            <a:r>
              <a:rPr lang="ru-RU" dirty="0" smtClean="0"/>
              <a:t>У</a:t>
            </a:r>
            <a:r>
              <a:rPr lang="ru-RU" dirty="0" smtClean="0"/>
              <a:t>величение </a:t>
            </a:r>
            <a:r>
              <a:rPr lang="ru-RU" dirty="0" smtClean="0"/>
              <a:t>производительности процессоров за счет увеличения частоты имеет свой предел из-за тепловыделения</a:t>
            </a:r>
            <a:r>
              <a:rPr lang="ru-RU" dirty="0" smtClean="0"/>
              <a:t>.</a:t>
            </a:r>
          </a:p>
          <a:p>
            <a:pPr>
              <a:buNone/>
            </a:pPr>
            <a:r>
              <a:rPr lang="ru-RU" dirty="0" smtClean="0"/>
              <a:t>Для </a:t>
            </a:r>
            <a:r>
              <a:rPr lang="ru-RU" dirty="0" smtClean="0"/>
              <a:t>отвода тепла от процессора используются массивные воздушные </a:t>
            </a:r>
            <a:r>
              <a:rPr lang="ru-RU" dirty="0" err="1" smtClean="0"/>
              <a:t>кулеры</a:t>
            </a:r>
            <a:r>
              <a:rPr lang="ru-RU" dirty="0" smtClean="0"/>
              <a:t>, состоящие из вентилятора и металлических теплоотводящих ребер</a:t>
            </a:r>
            <a:r>
              <a:rPr lang="ru-RU" dirty="0" smtClean="0"/>
              <a:t>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Практическое занятие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142844" y="1643050"/>
            <a:ext cx="9001156" cy="521495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800" dirty="0" smtClean="0"/>
              <a:t>С помощью системы тестирования компьютера получить сведения об его архитектуре компьютера и </a:t>
            </a:r>
            <a:r>
              <a:rPr lang="ru-RU" sz="2800" dirty="0" smtClean="0"/>
              <a:t>процессора:</a:t>
            </a:r>
          </a:p>
          <a:p>
            <a:r>
              <a:rPr lang="ru-RU" sz="2800" dirty="0" smtClean="0"/>
              <a:t>частоту шины </a:t>
            </a:r>
            <a:r>
              <a:rPr lang="ru-RU" sz="2800" dirty="0" smtClean="0"/>
              <a:t>FSB;</a:t>
            </a:r>
          </a:p>
          <a:p>
            <a:r>
              <a:rPr lang="ru-RU" sz="2800" dirty="0" smtClean="0"/>
              <a:t>частоту </a:t>
            </a:r>
            <a:r>
              <a:rPr lang="ru-RU" sz="2800" dirty="0" smtClean="0"/>
              <a:t>процессора;</a:t>
            </a:r>
            <a:endParaRPr lang="ru-RU" sz="2800" dirty="0" smtClean="0"/>
          </a:p>
          <a:p>
            <a:r>
              <a:rPr lang="ru-RU" sz="2800" dirty="0" smtClean="0"/>
              <a:t>температуру процессора;</a:t>
            </a:r>
          </a:p>
          <a:p>
            <a:r>
              <a:rPr lang="ru-RU" sz="2800" dirty="0" smtClean="0"/>
              <a:t>максимальную температуру </a:t>
            </a:r>
            <a:r>
              <a:rPr lang="ru-RU" sz="2800" dirty="0" smtClean="0"/>
              <a:t>процессора.</a:t>
            </a:r>
            <a:endParaRPr lang="ru-RU" sz="2800" dirty="0" smtClean="0"/>
          </a:p>
          <a:p>
            <a:pPr>
              <a:buNone/>
            </a:pPr>
            <a:endParaRPr lang="ru-RU" sz="2400" dirty="0" smtClean="0"/>
          </a:p>
          <a:p>
            <a:pPr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Обычная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124</TotalTime>
  <Words>338</Words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Обычная</vt:lpstr>
      <vt:lpstr>Архитектура персонального компьютера</vt:lpstr>
      <vt:lpstr>Магистрально-модульный принцип построения компьютера</vt:lpstr>
      <vt:lpstr>Магистрально-модульный принцип построения компьютера</vt:lpstr>
      <vt:lpstr>Чипсет</vt:lpstr>
      <vt:lpstr>Пропускная способность шины</vt:lpstr>
      <vt:lpstr>Пропускная способность шины</vt:lpstr>
      <vt:lpstr>Шины</vt:lpstr>
      <vt:lpstr>Увеличение производительности процессора</vt:lpstr>
      <vt:lpstr>Практическое занятие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 </dc:title>
  <dc:creator>Corvinis</dc:creator>
  <cp:lastModifiedBy>Corvinis</cp:lastModifiedBy>
  <cp:revision>42</cp:revision>
  <dcterms:created xsi:type="dcterms:W3CDTF">2015-08-30T09:51:53Z</dcterms:created>
  <dcterms:modified xsi:type="dcterms:W3CDTF">2015-09-08T14:40:51Z</dcterms:modified>
</cp:coreProperties>
</file>