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67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9B3F"/>
    <a:srgbClr val="718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71" autoAdjust="0"/>
    <p:restoredTop sz="94660"/>
  </p:normalViewPr>
  <p:slideViewPr>
    <p:cSldViewPr>
      <p:cViewPr varScale="1">
        <p:scale>
          <a:sx n="68" d="100"/>
          <a:sy n="68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3A736-0A05-409E-A154-CBCB1CDF2893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A8A58-C573-4E42-B460-CFBE852138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28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4"/>
            <a:ext cx="8077200" cy="3886216"/>
          </a:xfrm>
        </p:spPr>
        <p:txBody>
          <a:bodyPr>
            <a:normAutofit/>
          </a:bodyPr>
          <a:lstStyle/>
          <a:p>
            <a:r>
              <a:rPr lang="ru-RU" sz="4800" b="1" dirty="0"/>
              <a:t>Перспективы развития информационных коммуникационных технологий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Третий этап «Котловина разочарований»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928992" cy="51411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Широко разрекламированная новая технология теряет свою привлекательность в глазах конечных потребителей. </a:t>
            </a:r>
          </a:p>
          <a:p>
            <a:pPr algn="just"/>
            <a:r>
              <a:rPr lang="ru-RU" dirty="0"/>
              <a:t>В процессе использования первых массовых экземпляров новой технологии выявляются конструктивные недостатки. </a:t>
            </a:r>
          </a:p>
          <a:p>
            <a:pPr algn="just"/>
            <a:r>
              <a:rPr lang="ru-RU" dirty="0"/>
              <a:t>Компактные топливные элементы предназначены для прямого преобразования энергии, высвобождающейся в ходе реакции окисления топлива, в электрическую энергию.</a:t>
            </a:r>
          </a:p>
          <a:p>
            <a:pPr algn="just"/>
            <a:r>
              <a:rPr lang="ru-RU" dirty="0"/>
              <a:t>В отличие от аккумуляторов, восстановление работоспособности топливных элементов осуществляется путем пополнения запаса топлива. </a:t>
            </a:r>
          </a:p>
        </p:txBody>
      </p:sp>
    </p:spTree>
    <p:extLst>
      <p:ext uri="{BB962C8B-B14F-4D97-AF65-F5344CB8AC3E}">
        <p14:creationId xmlns:p14="http://schemas.microsoft.com/office/powerpoint/2010/main" val="545146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Третий этап «Котловина разочарований»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424936" cy="204482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Недостатки топливного элемента: проблема зарядки топливом, высокая температура топливного элемента при работе. </a:t>
            </a:r>
          </a:p>
          <a:p>
            <a:pPr algn="just"/>
            <a:r>
              <a:rPr lang="ru-RU" dirty="0"/>
              <a:t>Все это откладывает массовое промышленное производство топливных элементов.</a:t>
            </a:r>
          </a:p>
        </p:txBody>
      </p:sp>
      <p:pic>
        <p:nvPicPr>
          <p:cNvPr id="4098" name="Picture 2" descr="http://api.ning.com/files/cBZqjbeI31w7EumGWAXidy8pvyvs9SfV0Xca*7NOLw7aKp6pqOhsjkF2ML6BLypcSOZmi-d4Dbk0ZhEpHM88URJscVTMWBTV/11913_906095012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1830"/>
            <a:ext cx="4495009" cy="252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889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Четвертый этап «Подъем жизнестойкости»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41112" y="1844824"/>
            <a:ext cx="8424936" cy="4464496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На основе новых исследований оптимизируется технологический процесс и начинается массовое серийное производство.</a:t>
            </a:r>
          </a:p>
          <a:p>
            <a:pPr algn="just"/>
            <a:r>
              <a:rPr lang="ru-RU" dirty="0"/>
              <a:t>Например, машинный перевод.</a:t>
            </a:r>
          </a:p>
          <a:p>
            <a:pPr algn="just"/>
            <a:r>
              <a:rPr lang="ru-RU" dirty="0"/>
              <a:t>Системы машинного перевода получили широкое распространение и дают приемлемое качество перевода. </a:t>
            </a:r>
          </a:p>
        </p:txBody>
      </p:sp>
    </p:spTree>
    <p:extLst>
      <p:ext uri="{BB962C8B-B14F-4D97-AF65-F5344CB8AC3E}">
        <p14:creationId xmlns:p14="http://schemas.microsoft.com/office/powerpoint/2010/main" val="15818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Четвертый этап «Подъем жизнестойкости»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836912"/>
          </a:xfrm>
        </p:spPr>
        <p:txBody>
          <a:bodyPr/>
          <a:lstStyle/>
          <a:p>
            <a:pPr algn="just"/>
            <a:r>
              <a:rPr lang="ru-RU" dirty="0"/>
              <a:t>С помощью систем машинного перевода можно переводить тексты как </a:t>
            </a:r>
            <a:r>
              <a:rPr lang="ru-RU" dirty="0" err="1"/>
              <a:t>off-line</a:t>
            </a:r>
            <a:r>
              <a:rPr lang="ru-RU" dirty="0"/>
              <a:t>, так и </a:t>
            </a:r>
            <a:r>
              <a:rPr lang="ru-RU" dirty="0" err="1"/>
              <a:t>on-line</a:t>
            </a:r>
            <a:r>
              <a:rPr lang="ru-RU" dirty="0"/>
              <a:t> (</a:t>
            </a:r>
            <a:r>
              <a:rPr lang="ru-RU" dirty="0" err="1"/>
              <a:t>Web</a:t>
            </a:r>
            <a:r>
              <a:rPr lang="ru-RU" dirty="0"/>
              <a:t>-страницы и письма электронной почты). </a:t>
            </a:r>
          </a:p>
          <a:p>
            <a:pPr algn="just"/>
            <a:r>
              <a:rPr lang="ru-RU" dirty="0"/>
              <a:t>Кроме того, расширился набор языков и направлений перевода.</a:t>
            </a:r>
          </a:p>
          <a:p>
            <a:endParaRPr lang="ru-RU" dirty="0"/>
          </a:p>
        </p:txBody>
      </p:sp>
      <p:pic>
        <p:nvPicPr>
          <p:cNvPr id="5122" name="Picture 2" descr="http://fs106.rover.info/show/152218231/152218231.jpg?1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05064"/>
            <a:ext cx="3227812" cy="263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772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51840" cy="990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Пятый этап «Плато продуктивности»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856984" cy="525780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Массовое серийное производство изделий по новой технологии находит массовый устойчивый спрос потребителей и приносит стабильную прибыль производителям. </a:t>
            </a:r>
          </a:p>
          <a:p>
            <a:pPr algn="just"/>
            <a:r>
              <a:rPr lang="ru-RU" dirty="0"/>
              <a:t>Определение местоположения на поверхности земли стало широко применяться в спутниковых системах (GPS — США или ГЛОНАСС — Россия). </a:t>
            </a:r>
          </a:p>
          <a:p>
            <a:pPr algn="just"/>
            <a:r>
              <a:rPr lang="ru-RU" dirty="0"/>
              <a:t>Для этого запущено требуемое количество спутников и развернуто массовое промышленное производство приемников спутникового сигнала.</a:t>
            </a:r>
          </a:p>
        </p:txBody>
      </p:sp>
    </p:spTree>
    <p:extLst>
      <p:ext uri="{BB962C8B-B14F-4D97-AF65-F5344CB8AC3E}">
        <p14:creationId xmlns:p14="http://schemas.microsoft.com/office/powerpoint/2010/main" val="4198115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0512" cy="990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Пятый этап «Плато продуктивности»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640960" cy="226084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На экране такого приемника отображаются карты местности с указанием местоположения. </a:t>
            </a:r>
          </a:p>
          <a:p>
            <a:pPr algn="just"/>
            <a:r>
              <a:rPr lang="ru-RU" dirty="0"/>
              <a:t>Точность такого определения местоположения в открытом гражданском секторе составляет несколько десятков метров, а в закрытом военном — несколько метров.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717032"/>
            <a:ext cx="4323204" cy="2889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3521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Практическое занятие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Напишите о пользе </a:t>
            </a:r>
            <a:r>
              <a:rPr lang="en-US" dirty="0"/>
              <a:t>GPS-</a:t>
            </a:r>
            <a:r>
              <a:rPr lang="ru-RU" dirty="0"/>
              <a:t>навигатора.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44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Домашнее задание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43050"/>
            <a:ext cx="8964488" cy="5214950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  <a:buNone/>
            </a:pPr>
            <a:r>
              <a:rPr lang="ru-RU" sz="3600" dirty="0">
                <a:ea typeface="Times New Roman"/>
              </a:rPr>
              <a:t>Стр. 130-136.</a:t>
            </a:r>
          </a:p>
          <a:p>
            <a:pPr algn="just">
              <a:spcAft>
                <a:spcPts val="0"/>
              </a:spcAft>
              <a:buNone/>
            </a:pPr>
            <a:endParaRPr lang="ru-RU" sz="3600" dirty="0">
              <a:ea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развития ИКТ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36" y="1628800"/>
            <a:ext cx="7590042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5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Первый этап «Восход надежд»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856984" cy="506916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Время теоретических разработок и первых экспериментальных реализаций новой информационной или коммуникационной технологии. </a:t>
            </a:r>
          </a:p>
          <a:p>
            <a:pPr algn="just"/>
            <a:r>
              <a:rPr lang="ru-RU" dirty="0"/>
              <a:t>Примерами таких технологий являются разработки транзисторов молекулярных и атомных размеров.</a:t>
            </a:r>
          </a:p>
          <a:p>
            <a:pPr algn="just"/>
            <a:r>
              <a:rPr lang="ru-RU" dirty="0"/>
              <a:t>Современные транзисторы уже имеют размеры в несколько десятков атомов, и дальнейшая миниатюризация должна строится на новой основе. </a:t>
            </a:r>
          </a:p>
        </p:txBody>
      </p:sp>
    </p:spTree>
    <p:extLst>
      <p:ext uri="{BB962C8B-B14F-4D97-AF65-F5344CB8AC3E}">
        <p14:creationId xmlns:p14="http://schemas.microsoft.com/office/powerpoint/2010/main" val="3968302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Первый этап «Восход надежд»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784976" cy="28369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Основой квантового компьютера может стать любая квантовая частица, обладающая двумя состояниями (логические 0 и 1). </a:t>
            </a:r>
          </a:p>
          <a:p>
            <a:pPr algn="just"/>
            <a:r>
              <a:rPr lang="ru-RU" dirty="0"/>
              <a:t>Например, это может быть спин электрона, имеющий два состояния (вниз и вверх), основное и возбужденное состояние атома и другие объекты, подчиняющиеся законам квантовой механики.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9" y="3933056"/>
            <a:ext cx="2160240" cy="2736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641" y="4575125"/>
            <a:ext cx="64877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ru-RU" sz="2400" dirty="0"/>
              <a:t>Первые теоретические разработки квантовых компьютеров начались около 20 лет назад, проведены успешные лабораторные опыты по создания элементов таких компьютеров.</a:t>
            </a:r>
          </a:p>
        </p:txBody>
      </p:sp>
    </p:spTree>
    <p:extLst>
      <p:ext uri="{BB962C8B-B14F-4D97-AF65-F5344CB8AC3E}">
        <p14:creationId xmlns:p14="http://schemas.microsoft.com/office/powerpoint/2010/main" val="3733646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Первый этап «Восход надежд»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568952" cy="506916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ДНК-вычисления предполагают создание новых алгоритмов вычислений на основе знаний о строении и функциях молекулы ДНК. </a:t>
            </a:r>
          </a:p>
          <a:p>
            <a:pPr algn="just"/>
            <a:r>
              <a:rPr lang="ru-RU" dirty="0"/>
              <a:t>Так же, как и любой другой процессор, ДНК-процессор характеризуется структурой и набором команд. </a:t>
            </a:r>
          </a:p>
          <a:p>
            <a:pPr algn="just"/>
            <a:r>
              <a:rPr lang="ru-RU" dirty="0"/>
              <a:t>Структура процессора — это структура молекулы ДНК, а набор команд — это перечень биохимических операций с молекулами.</a:t>
            </a:r>
          </a:p>
        </p:txBody>
      </p:sp>
    </p:spTree>
    <p:extLst>
      <p:ext uri="{BB962C8B-B14F-4D97-AF65-F5344CB8AC3E}">
        <p14:creationId xmlns:p14="http://schemas.microsoft.com/office/powerpoint/2010/main" val="1392551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Первый этап «Восход надежд»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/>
              <a:t>В настоящее время ДИК-вычисления находятся на стадии лабораторных исследований, поэтому создание биологического компьютера прогнозируется только через несколько десятков лет. </a:t>
            </a:r>
          </a:p>
        </p:txBody>
      </p:sp>
      <p:pic>
        <p:nvPicPr>
          <p:cNvPr id="4" name="Picture 2" descr="http://www.giornalettismo.com/wp-content/uploads/2012/06/can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48100"/>
            <a:ext cx="3588942" cy="2628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787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Первый этап «Восход надежд»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856984" cy="175679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200" dirty="0"/>
              <a:t>Молекулярный транзистор — это молекула, которая может существовать в двух устойчивых состояниях, с разными свойствами (логические 0 и 1). </a:t>
            </a:r>
          </a:p>
          <a:p>
            <a:pPr algn="just"/>
            <a:r>
              <a:rPr lang="ru-RU" sz="3200" dirty="0"/>
              <a:t>Транзистор на одной молекуле в десятки раз меньше современных транзисторов.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http://www.easycom.com.ua/data/news/793026/img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37992"/>
            <a:ext cx="2953416" cy="2461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3260422"/>
            <a:ext cx="55446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Переводить молекулу из одного состояния в другое можно с помощью света, тепла, магнитного ноля и других физических воздействий. </a:t>
            </a:r>
          </a:p>
          <a:p>
            <a:pPr algn="just"/>
            <a:r>
              <a:rPr lang="ru-RU" sz="2400" dirty="0"/>
              <a:t>В настоящее время существуют логические схемы на молекулярных транзисторах.</a:t>
            </a:r>
          </a:p>
          <a:p>
            <a:pPr algn="just"/>
            <a:r>
              <a:rPr lang="ru-RU" sz="2400" dirty="0"/>
              <a:t>В ближайшее десятилетие начнется их промышленное производство.</a:t>
            </a:r>
          </a:p>
        </p:txBody>
      </p:sp>
    </p:spTree>
    <p:extLst>
      <p:ext uri="{BB962C8B-B14F-4D97-AF65-F5344CB8AC3E}">
        <p14:creationId xmlns:p14="http://schemas.microsoft.com/office/powerpoint/2010/main" val="1692373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Второй этап «Пик завышенных ожиданий»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24048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Разработчики и средства массовой информации внушают обществу высокую ценность новой технологии и эффективность первых промышленных образцов. </a:t>
            </a:r>
          </a:p>
          <a:p>
            <a:pPr algn="just"/>
            <a:r>
              <a:rPr lang="ru-RU" dirty="0"/>
              <a:t>Примером такой технологии являются «электронные чернила».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3861048"/>
            <a:ext cx="6120680" cy="281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24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Второй этап «Пик завышенных ожиданий»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784976" cy="482453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В ходе исследований создали тип устройств визуализации информации, которые обладают механическими свойствами обычной бумаги (например, их можно свертывать в рулон). </a:t>
            </a:r>
          </a:p>
          <a:p>
            <a:pPr algn="just"/>
            <a:r>
              <a:rPr lang="ru-RU" dirty="0"/>
              <a:t>Базовыми элементами таких устройств являются микрокапсулы (пиксели), заполненные микрочастицами белого и черного цветов. </a:t>
            </a:r>
          </a:p>
          <a:p>
            <a:pPr algn="just"/>
            <a:r>
              <a:rPr lang="ru-RU" dirty="0"/>
              <a:t>Слой микрокапсул расположен между двумя прозрачными и гибкими электродами. </a:t>
            </a:r>
          </a:p>
          <a:p>
            <a:pPr algn="just"/>
            <a:r>
              <a:rPr lang="ru-RU" dirty="0"/>
              <a:t>При подаче напряжения определенной полярности, микрочастицы белого цвета собираются в верхней части капсулы, а черного цвета — в нижней части. </a:t>
            </a:r>
          </a:p>
          <a:p>
            <a:pPr algn="just"/>
            <a:r>
              <a:rPr lang="ru-RU" dirty="0"/>
              <a:t>При перемене полярности напряжения все происходит наоборот.</a:t>
            </a:r>
          </a:p>
          <a:p>
            <a:pPr algn="just"/>
            <a:r>
              <a:rPr lang="ru-RU" dirty="0"/>
              <a:t>Так формируется черно-белое изображение. </a:t>
            </a:r>
          </a:p>
          <a:p>
            <a:pPr algn="just"/>
            <a:r>
              <a:rPr lang="ru-RU" dirty="0"/>
              <a:t>Недостатком таких устройств является большое время переключения пикселов (около 1 с), что препятствует их широкому промышленному производству.</a:t>
            </a:r>
          </a:p>
        </p:txBody>
      </p:sp>
    </p:spTree>
    <p:extLst>
      <p:ext uri="{BB962C8B-B14F-4D97-AF65-F5344CB8AC3E}">
        <p14:creationId xmlns:p14="http://schemas.microsoft.com/office/powerpoint/2010/main" val="26180154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1332</TotalTime>
  <Words>719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Times New Roman</vt:lpstr>
      <vt:lpstr>Tw Cen MT</vt:lpstr>
      <vt:lpstr>Wingdings</vt:lpstr>
      <vt:lpstr>Wingdings 2</vt:lpstr>
      <vt:lpstr>Обычная</vt:lpstr>
      <vt:lpstr>Перспективы развития информационных коммуникационных технологий</vt:lpstr>
      <vt:lpstr>Этапы развития ИКТ</vt:lpstr>
      <vt:lpstr>Первый этап «Восход надежд»</vt:lpstr>
      <vt:lpstr>Первый этап «Восход надежд»</vt:lpstr>
      <vt:lpstr>Первый этап «Восход надежд»</vt:lpstr>
      <vt:lpstr>Первый этап «Восход надежд»</vt:lpstr>
      <vt:lpstr>Первый этап «Восход надежд»</vt:lpstr>
      <vt:lpstr>Второй этап «Пик завышенных ожиданий»</vt:lpstr>
      <vt:lpstr>Второй этап «Пик завышенных ожиданий»</vt:lpstr>
      <vt:lpstr>Третий этап «Котловина разочарований»</vt:lpstr>
      <vt:lpstr>Третий этап «Котловина разочарований»</vt:lpstr>
      <vt:lpstr>Четвертый этап «Подъем жизнестойкости»</vt:lpstr>
      <vt:lpstr>Четвертый этап «Подъем жизнестойкости»</vt:lpstr>
      <vt:lpstr>Пятый этап «Плато продуктивности»</vt:lpstr>
      <vt:lpstr>Пятый этап «Плато продуктивности»</vt:lpstr>
      <vt:lpstr>Практическое занятие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 и  информационные процессы </dc:title>
  <dc:creator>Corvinis</dc:creator>
  <cp:lastModifiedBy>Wika</cp:lastModifiedBy>
  <cp:revision>184</cp:revision>
  <dcterms:created xsi:type="dcterms:W3CDTF">2015-08-30T09:51:53Z</dcterms:created>
  <dcterms:modified xsi:type="dcterms:W3CDTF">2016-05-03T11:06:41Z</dcterms:modified>
</cp:coreProperties>
</file>