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4"/>
  </p:notesMasterIdLst>
  <p:sldIdLst>
    <p:sldId id="256" r:id="rId2"/>
    <p:sldId id="271" r:id="rId3"/>
    <p:sldId id="274" r:id="rId4"/>
    <p:sldId id="272" r:id="rId5"/>
    <p:sldId id="275" r:id="rId6"/>
    <p:sldId id="273" r:id="rId7"/>
    <p:sldId id="278" r:id="rId8"/>
    <p:sldId id="276" r:id="rId9"/>
    <p:sldId id="277" r:id="rId10"/>
    <p:sldId id="279" r:id="rId11"/>
    <p:sldId id="280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8" autoAdjust="0"/>
    <p:restoredTop sz="94660"/>
  </p:normalViewPr>
  <p:slideViewPr>
    <p:cSldViewPr>
      <p:cViewPr varScale="1">
        <p:scale>
          <a:sx n="75" d="100"/>
          <a:sy n="75" d="100"/>
        </p:scale>
        <p:origin x="-84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A8A58-C573-4E42-B460-CFBE8521380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b="1" dirty="0" smtClean="0"/>
              <a:t>Иерархические </a:t>
            </a:r>
            <a:r>
              <a:rPr lang="ru-RU" b="1" smtClean="0"/>
              <a:t>Базы Данных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Поиск информации в иерархической распределенной БД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001156" cy="511494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/>
              <a:t>Например, мы хотим ознакомиться с содержанием WWW-сервера фирмы </a:t>
            </a:r>
            <a:r>
              <a:rPr lang="ru-RU" sz="2000" dirty="0" err="1" smtClean="0"/>
              <a:t>Microsoft</a:t>
            </a:r>
            <a:r>
              <a:rPr lang="ru-RU" sz="2000" dirty="0" smtClean="0"/>
              <a:t>:</a:t>
            </a:r>
          </a:p>
          <a:p>
            <a:pPr algn="just"/>
            <a:r>
              <a:rPr lang="ru-RU" sz="2000" dirty="0" smtClean="0"/>
              <a:t>Запрос, содержащий доменное имя сервера </a:t>
            </a:r>
            <a:r>
              <a:rPr lang="ru-RU" sz="2000" dirty="0" err="1" smtClean="0"/>
              <a:t>www.microsoft.com</a:t>
            </a:r>
            <a:r>
              <a:rPr lang="ru-RU" sz="2000" dirty="0" smtClean="0"/>
              <a:t>, будет оправлен на DNS-сервер нашего провайдера, который переадресует его на DNS-сервер самого верхнего уровня БД. </a:t>
            </a:r>
          </a:p>
          <a:p>
            <a:pPr algn="just"/>
            <a:r>
              <a:rPr lang="ru-RU" sz="2000" dirty="0" smtClean="0"/>
              <a:t>В таблице первого уровня будет найден домен </a:t>
            </a:r>
            <a:r>
              <a:rPr lang="ru-RU" sz="2000" dirty="0" err="1" smtClean="0"/>
              <a:t>com</a:t>
            </a:r>
            <a:r>
              <a:rPr lang="ru-RU" sz="2000" dirty="0" smtClean="0"/>
              <a:t> и запрос будет адресован на DNS-сервер второго уровня, который содержит перечень доменов второго уровня, зарегистрированных в домене </a:t>
            </a:r>
            <a:r>
              <a:rPr lang="ru-RU" sz="2000" dirty="0" err="1" smtClean="0"/>
              <a:t>com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В таблице второго уровня будет найден домен </a:t>
            </a:r>
            <a:r>
              <a:rPr lang="ru-RU" sz="2000" dirty="0" err="1" smtClean="0"/>
              <a:t>microsoft</a:t>
            </a:r>
            <a:r>
              <a:rPr lang="ru-RU" sz="2000" dirty="0" smtClean="0"/>
              <a:t> и запрос будет переадресован на DNS-сервер третьего уровня.</a:t>
            </a:r>
          </a:p>
          <a:p>
            <a:pPr algn="just"/>
            <a:r>
              <a:rPr lang="ru-RU" sz="2000" dirty="0" smtClean="0"/>
              <a:t>В таблице третьего уровня будет найдена запись, соответствующая доменному имени, содержавшемуся в запросе.</a:t>
            </a:r>
          </a:p>
          <a:p>
            <a:pPr algn="just"/>
            <a:r>
              <a:rPr lang="ru-RU" sz="2000" dirty="0" smtClean="0"/>
              <a:t>Поиск информации в базе данных «Доменная система имен» будет завершен и начнется поиск компьютера в сети по его IP-адресу.</a:t>
            </a: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Практическое занятие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2357430"/>
            <a:ext cx="8153400" cy="3738570"/>
          </a:xfrm>
        </p:spPr>
        <p:txBody>
          <a:bodyPr/>
          <a:lstStyle/>
          <a:p>
            <a:r>
              <a:rPr lang="ru-RU" dirty="0" smtClean="0"/>
              <a:t>Найти и записать примеры типичных операторов поиска данных в иерархических БД.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643050"/>
            <a:ext cx="8964488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3600" dirty="0">
                <a:ea typeface="Times New Roman"/>
              </a:rPr>
              <a:t>Стр. </a:t>
            </a:r>
            <a:r>
              <a:rPr lang="ru-RU" sz="3600" dirty="0" smtClean="0">
                <a:ea typeface="Times New Roman"/>
              </a:rPr>
              <a:t>120-124.</a:t>
            </a:r>
          </a:p>
          <a:p>
            <a:pPr algn="just">
              <a:spcAft>
                <a:spcPts val="0"/>
              </a:spcAft>
              <a:buNone/>
            </a:pPr>
            <a:endParaRPr lang="ru-RU" sz="3600" dirty="0" smtClean="0"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3600" dirty="0" smtClean="0"/>
              <a:t>Задание: привести примеры иерархических БД.</a:t>
            </a:r>
            <a:endParaRPr lang="ru-RU" sz="3600" dirty="0">
              <a:ea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Иерархические БД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714464"/>
            <a:ext cx="8715436" cy="514353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Иерархическая база данных графически может быть представлена как перевернутое дерево, состоящее из объектов различных уровней. </a:t>
            </a:r>
          </a:p>
          <a:p>
            <a:pPr algn="just"/>
            <a:r>
              <a:rPr lang="ru-RU" dirty="0" smtClean="0"/>
              <a:t>Верхний уровень (корень) занимает один объект, второй — объекты второго уровня и т. д.</a:t>
            </a:r>
          </a:p>
          <a:p>
            <a:pPr algn="just"/>
            <a:r>
              <a:rPr lang="ru-RU" dirty="0" smtClean="0"/>
              <a:t>Между объектами существуют связи, каждый объект может включать в себя несколько объектов более низкого уровня.</a:t>
            </a:r>
          </a:p>
          <a:p>
            <a:pPr algn="just"/>
            <a:r>
              <a:rPr lang="ru-RU" dirty="0" smtClean="0"/>
              <a:t>Такие объекты находятся в отношении предка (объект более близкий к корню) к потомку (объект, более низкого уровня), при этом объект-предок может не иметь потомков или иметь их несколько, тогда как объект-потомок обязательно имеет только одного предка. </a:t>
            </a:r>
          </a:p>
          <a:p>
            <a:pPr algn="just"/>
            <a:r>
              <a:rPr lang="ru-RU" dirty="0" smtClean="0"/>
              <a:t>Объекты, имеющие общего предка, называются близнецами.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7602690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Иерархическая база данных </a:t>
            </a:r>
            <a:r>
              <a:rPr lang="ru-RU" b="1" i="1" dirty="0" smtClean="0"/>
              <a:t>Папки </a:t>
            </a:r>
            <a:r>
              <a:rPr lang="ru-RU" b="1" i="1" dirty="0" err="1" smtClean="0"/>
              <a:t>Windows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500034" y="2214554"/>
          <a:ext cx="7970617" cy="2786082"/>
        </p:xfrm>
        <a:graphic>
          <a:graphicData uri="http://schemas.openxmlformats.org/presentationml/2006/ole">
            <p:oleObj spid="_x0000_s1025" name="Точечный рисунок" r:id="rId3" imgW="4563112" imgH="1600000" progId="PBrush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7888442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Иерархическая база данных </a:t>
            </a:r>
            <a:r>
              <a:rPr lang="ru-RU" b="1" i="1" dirty="0" smtClean="0"/>
              <a:t>Папки </a:t>
            </a:r>
            <a:r>
              <a:rPr lang="ru-RU" b="1" i="1" dirty="0" err="1" smtClean="0"/>
              <a:t>Windows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15436" cy="504351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Иерархической базой данных является каталог папок </a:t>
            </a:r>
            <a:r>
              <a:rPr lang="ru-RU" dirty="0" err="1" smtClean="0"/>
              <a:t>Windows</a:t>
            </a:r>
            <a:r>
              <a:rPr lang="ru-RU" dirty="0" smtClean="0"/>
              <a:t>.</a:t>
            </a:r>
            <a:r>
              <a:rPr lang="en-US" dirty="0" smtClean="0"/>
              <a:t> (</a:t>
            </a:r>
            <a:r>
              <a:rPr lang="ru-RU" dirty="0" err="1" smtClean="0"/>
              <a:t>Total</a:t>
            </a:r>
            <a:r>
              <a:rPr lang="ru-RU" dirty="0" smtClean="0"/>
              <a:t> </a:t>
            </a:r>
            <a:r>
              <a:rPr lang="ru-RU" dirty="0" err="1" smtClean="0"/>
              <a:t>Commander</a:t>
            </a:r>
            <a:r>
              <a:rPr lang="ru-RU" dirty="0" smtClean="0"/>
              <a:t> -</a:t>
            </a:r>
            <a:r>
              <a:rPr lang="en-US" dirty="0" smtClean="0"/>
              <a:t>&gt; </a:t>
            </a:r>
            <a:r>
              <a:rPr lang="ru-RU" i="1" dirty="0" smtClean="0"/>
              <a:t>[Вид-Дерево каталогов</a:t>
            </a:r>
            <a:r>
              <a:rPr lang="ru-RU" dirty="0" smtClean="0"/>
              <a:t>]</a:t>
            </a:r>
            <a:r>
              <a:rPr lang="en-US" dirty="0" smtClean="0"/>
              <a:t>)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Верхний уровень занимает корневая папка диска А:. </a:t>
            </a:r>
          </a:p>
          <a:p>
            <a:pPr algn="just"/>
            <a:r>
              <a:rPr lang="ru-RU" dirty="0" smtClean="0"/>
              <a:t>На втором уровне находятся папки Документы, Изображения и Школа, которые являются потомками корневой папки диска А:</a:t>
            </a:r>
          </a:p>
          <a:p>
            <a:pPr algn="just"/>
            <a:r>
              <a:rPr lang="ru-RU" dirty="0" smtClean="0"/>
              <a:t>Папки Документы, Изображения и Школа между собой являются близнецами. </a:t>
            </a:r>
          </a:p>
          <a:p>
            <a:pPr algn="just"/>
            <a:r>
              <a:rPr lang="ru-RU" dirty="0" smtClean="0"/>
              <a:t>Папка Изображения является предком по отношению к папке третьего уровня Фото. </a:t>
            </a:r>
          </a:p>
          <a:p>
            <a:pPr algn="just"/>
            <a:r>
              <a:rPr lang="ru-RU" dirty="0" smtClean="0"/>
              <a:t>Файл </a:t>
            </a:r>
            <a:r>
              <a:rPr lang="ru-RU" dirty="0" err="1" smtClean="0"/>
              <a:t>Knacc.bmp</a:t>
            </a:r>
            <a:r>
              <a:rPr lang="ru-RU" dirty="0" smtClean="0"/>
              <a:t> является потомком папки Фото.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Иерархическая база данных </a:t>
            </a:r>
            <a:r>
              <a:rPr lang="ru-RU" b="1" i="1" dirty="0" smtClean="0"/>
              <a:t>Системный реестр </a:t>
            </a:r>
            <a:r>
              <a:rPr lang="ru-RU" b="1" i="1" dirty="0" err="1" smtClean="0"/>
              <a:t>Windows</a:t>
            </a:r>
            <a:endParaRPr lang="ru-RU" b="1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928662" y="1571612"/>
          <a:ext cx="6516111" cy="5072098"/>
        </p:xfrm>
        <a:graphic>
          <a:graphicData uri="http://schemas.openxmlformats.org/presentationml/2006/ole">
            <p:oleObj spid="_x0000_s21505" name="Точечный рисунок" r:id="rId3" imgW="4761905" imgH="3696216" progId="PBrush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Иерархическая база данных </a:t>
            </a:r>
            <a:r>
              <a:rPr lang="ru-RU" b="1" i="1" dirty="0" smtClean="0"/>
              <a:t>Системный реестр </a:t>
            </a:r>
            <a:r>
              <a:rPr lang="ru-RU" b="1" i="1" dirty="0" err="1" smtClean="0"/>
              <a:t>Windows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643998" cy="51149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Иерархической базой данных является также системный реестр </a:t>
            </a:r>
            <a:r>
              <a:rPr lang="ru-RU" dirty="0" err="1" smtClean="0"/>
              <a:t>Windows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реестре хранится вся информация, необходимая для нормального функционирования компьютерной системы (данные о конфигурации компьютера и установленных драйверах, сведения об установленных программах, настройки графического интерфейса и др.).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Содержание реестра автоматически обновляется при установке нового оборудования, инсталляции программ и т. д.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Иерархическая базы данных «Доменная система имен»</a:t>
            </a:r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1714480" y="1571612"/>
          <a:ext cx="4929222" cy="4846378"/>
        </p:xfrm>
        <a:graphic>
          <a:graphicData uri="http://schemas.openxmlformats.org/presentationml/2006/ole">
            <p:oleObj spid="_x0000_s22529" name="Точечный рисунок" r:id="rId3" imgW="4600000" imgH="4525007" progId="PBrush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Иерархическая базы данных «Доменная система имен»</a:t>
            </a:r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214282" y="1571612"/>
            <a:ext cx="8786874" cy="5286388"/>
            <a:chOff x="214282" y="1571612"/>
            <a:chExt cx="8786874" cy="528638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785786" y="1571612"/>
              <a:ext cx="7786742" cy="64294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Доменная система имен подключенных к Интернету компьютеров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285720" y="2357430"/>
              <a:ext cx="2428892" cy="7143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верхний уровень </a:t>
              </a:r>
              <a:endParaRPr lang="ru-RU" dirty="0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357554" y="2357430"/>
              <a:ext cx="2428892" cy="7143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второй уровень</a:t>
              </a:r>
              <a:endParaRPr lang="ru-RU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500826" y="2357430"/>
              <a:ext cx="2428892" cy="7143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третий уровень</a:t>
              </a:r>
              <a:endParaRPr lang="ru-RU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14282" y="3214686"/>
              <a:ext cx="2643206" cy="3643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находится табличная БД, содержащая перечень доменов верхнего уровня</a:t>
              </a:r>
            </a:p>
            <a:p>
              <a:pPr algn="ctr"/>
              <a:endParaRPr lang="ru-RU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286116" y="3214686"/>
              <a:ext cx="2643206" cy="3643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находятся табличные БД, содержащие перечень доменов второго уровня для каждого домена первого уровня</a:t>
              </a:r>
              <a:endParaRPr lang="ru-RU" dirty="0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6357950" y="3214686"/>
              <a:ext cx="2643206" cy="3643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могут находиться табличные БД (перечень доменов третьего уровня для каждого домена второго уровня) и таблицы, содержащие IP-адреса компьютеров, находящихся в домене второго уровня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Иерархическая базы данных «Доменная система имен»</a:t>
            </a:r>
            <a:endParaRPr lang="ru-RU" dirty="0"/>
          </a:p>
        </p:txBody>
      </p:sp>
      <p:grpSp>
        <p:nvGrpSpPr>
          <p:cNvPr id="14" name="Группа 13"/>
          <p:cNvGrpSpPr/>
          <p:nvPr/>
        </p:nvGrpSpPr>
        <p:grpSpPr>
          <a:xfrm>
            <a:off x="571472" y="1643050"/>
            <a:ext cx="7786742" cy="4643470"/>
            <a:chOff x="571472" y="1643050"/>
            <a:chExt cx="7786742" cy="464347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3071802" y="1643050"/>
              <a:ext cx="2428892" cy="7143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верхний уровень </a:t>
              </a:r>
              <a:endParaRPr lang="ru-RU" sz="2000" b="1" dirty="0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42910" y="2714620"/>
              <a:ext cx="3500462" cy="7143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/>
                <a:t>административные</a:t>
              </a:r>
              <a:endParaRPr lang="ru-RU" sz="2800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643438" y="2714620"/>
              <a:ext cx="3500462" cy="7143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/>
                <a:t>географические</a:t>
              </a:r>
              <a:endParaRPr lang="ru-RU" sz="2800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71472" y="3571876"/>
              <a:ext cx="3786214" cy="27146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/>
                <a:t>наиболее многочисленным доменом является административный домен </a:t>
              </a:r>
              <a:r>
                <a:rPr lang="ru-RU" sz="2800" dirty="0" err="1" smtClean="0"/>
                <a:t>net</a:t>
              </a:r>
              <a:endParaRPr lang="ru-RU" sz="2800" dirty="0" smtClean="0"/>
            </a:p>
            <a:p>
              <a:pPr algn="ctr"/>
              <a:endParaRPr lang="ru-RU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4500562" y="3571876"/>
              <a:ext cx="3857652" cy="27146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/>
                <a:t>в географическом домене </a:t>
              </a:r>
              <a:r>
                <a:rPr lang="ru-RU" sz="2800" dirty="0" err="1" smtClean="0"/>
                <a:t>zr</a:t>
              </a:r>
              <a:r>
                <a:rPr lang="ru-RU" sz="2800" dirty="0" smtClean="0"/>
                <a:t> не зарегистрировано ни одного сервера</a:t>
              </a:r>
            </a:p>
          </p:txBody>
        </p:sp>
        <p:cxnSp>
          <p:nvCxnSpPr>
            <p:cNvPr id="11" name="Прямая со стрелкой 10"/>
            <p:cNvCxnSpPr>
              <a:stCxn id="4" idx="2"/>
              <a:endCxn id="6" idx="0"/>
            </p:cNvCxnSpPr>
            <p:nvPr/>
          </p:nvCxnSpPr>
          <p:spPr>
            <a:xfrm rot="5400000">
              <a:off x="3161100" y="1589472"/>
              <a:ext cx="357190" cy="18931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>
              <a:stCxn id="4" idx="2"/>
              <a:endCxn id="7" idx="0"/>
            </p:cNvCxnSpPr>
            <p:nvPr/>
          </p:nvCxnSpPr>
          <p:spPr>
            <a:xfrm rot="16200000" flipH="1">
              <a:off x="5161363" y="1482314"/>
              <a:ext cx="357190" cy="210742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994</TotalTime>
  <Words>525</Words>
  <Application>Microsoft Office PowerPoint</Application>
  <PresentationFormat>Экран (4:3)</PresentationFormat>
  <Paragraphs>52</Paragraphs>
  <Slides>12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Обычная</vt:lpstr>
      <vt:lpstr>Точечный рисунок</vt:lpstr>
      <vt:lpstr>Иерархические Базы Данных</vt:lpstr>
      <vt:lpstr>Иерархические БД</vt:lpstr>
      <vt:lpstr>Иерархическая база данных Папки Windows</vt:lpstr>
      <vt:lpstr>Иерархическая база данных Папки Windows</vt:lpstr>
      <vt:lpstr>Иерархическая база данных Системный реестр Windows</vt:lpstr>
      <vt:lpstr>Иерархическая база данных Системный реестр Windows</vt:lpstr>
      <vt:lpstr>Иерархическая базы данных «Доменная система имен»</vt:lpstr>
      <vt:lpstr>Иерархическая базы данных «Доменная система имен»</vt:lpstr>
      <vt:lpstr>Иерархическая базы данных «Доменная система имен»</vt:lpstr>
      <vt:lpstr>Поиск информации в иерархической распределенной БД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159</cp:revision>
  <dcterms:created xsi:type="dcterms:W3CDTF">2015-08-30T09:51:53Z</dcterms:created>
  <dcterms:modified xsi:type="dcterms:W3CDTF">2016-03-31T13:35:44Z</dcterms:modified>
</cp:coreProperties>
</file>