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4"/>
  </p:notesMasterIdLst>
  <p:sldIdLst>
    <p:sldId id="256" r:id="rId2"/>
    <p:sldId id="307" r:id="rId3"/>
    <p:sldId id="308" r:id="rId4"/>
    <p:sldId id="309" r:id="rId5"/>
    <p:sldId id="310" r:id="rId6"/>
    <p:sldId id="311" r:id="rId7"/>
    <p:sldId id="312" r:id="rId8"/>
    <p:sldId id="313" r:id="rId9"/>
    <p:sldId id="314" r:id="rId10"/>
    <p:sldId id="315" r:id="rId11"/>
    <p:sldId id="306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48" autoAdjust="0"/>
    <p:restoredTop sz="94660"/>
  </p:normalViewPr>
  <p:slideViewPr>
    <p:cSldViewPr>
      <p:cViewPr varScale="1">
        <p:scale>
          <a:sx n="65" d="100"/>
          <a:sy n="65" d="100"/>
        </p:scale>
        <p:origin x="18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53A736-0A05-409E-A154-CBCB1CDF2893}" type="datetimeFigureOut">
              <a:rPr lang="ru-RU" smtClean="0"/>
              <a:pPr/>
              <a:t>15.02.2016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5A8A58-C573-4E42-B460-CFBE8521380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2285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15.02.2016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15.02.2016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15.02.2016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15.02.2016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B106E36-FD25-4E2D-B0AA-010F637433A0}" type="datetimeFigureOut">
              <a:rPr lang="ru-RU" smtClean="0"/>
              <a:pPr/>
              <a:t>15.02.2016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42984"/>
            <a:ext cx="8077200" cy="3886216"/>
          </a:xfrm>
        </p:spPr>
        <p:txBody>
          <a:bodyPr>
            <a:normAutofit/>
          </a:bodyPr>
          <a:lstStyle/>
          <a:p>
            <a:r>
              <a:rPr lang="ru-RU" sz="4800" b="1" dirty="0"/>
              <a:t>Табличные базы данных</a:t>
            </a:r>
            <a:endParaRPr lang="ru-RU" sz="4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Пример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1230114"/>
              </p:ext>
            </p:extLst>
          </p:nvPr>
        </p:nvGraphicFramePr>
        <p:xfrm>
          <a:off x="179512" y="2276872"/>
          <a:ext cx="8753472" cy="2880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Точечный рисунок" r:id="rId3" imgW="4285714" imgH="1409897" progId="Paint.Picture">
                  <p:embed/>
                </p:oleObj>
              </mc:Choice>
              <mc:Fallback>
                <p:oleObj name="Точечный рисунок" r:id="rId3" imgW="4285714" imgH="1409897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2276872"/>
                        <a:ext cx="8753472" cy="288032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878365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4290"/>
            <a:ext cx="8153400" cy="990600"/>
          </a:xfrm>
        </p:spPr>
        <p:txBody>
          <a:bodyPr/>
          <a:lstStyle/>
          <a:p>
            <a:r>
              <a:rPr lang="ru-RU" b="1" dirty="0"/>
              <a:t>Практическое занятие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964488" cy="514116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Составить классификацию баз данных.</a:t>
            </a:r>
          </a:p>
        </p:txBody>
      </p:sp>
    </p:spTree>
    <p:extLst>
      <p:ext uri="{BB962C8B-B14F-4D97-AF65-F5344CB8AC3E}">
        <p14:creationId xmlns:p14="http://schemas.microsoft.com/office/powerpoint/2010/main" val="22397763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Домашнее задание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1643050"/>
            <a:ext cx="8543956" cy="5214950"/>
          </a:xfrm>
        </p:spPr>
        <p:txBody>
          <a:bodyPr>
            <a:normAutofit/>
          </a:bodyPr>
          <a:lstStyle/>
          <a:p>
            <a:pPr algn="just">
              <a:spcAft>
                <a:spcPts val="0"/>
              </a:spcAft>
              <a:buNone/>
            </a:pPr>
            <a:endParaRPr lang="ru-RU" sz="24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  <a:buNone/>
            </a:pPr>
            <a:r>
              <a:rPr lang="ru-RU" sz="2400" dirty="0">
                <a:latin typeface="Times New Roman"/>
                <a:ea typeface="Times New Roman"/>
              </a:rPr>
              <a:t>Стр. 101-103.</a:t>
            </a:r>
          </a:p>
          <a:p>
            <a:pPr algn="just">
              <a:spcAft>
                <a:spcPts val="0"/>
              </a:spcAft>
              <a:buNone/>
            </a:pPr>
            <a:endParaRPr lang="ru-RU" sz="2400" dirty="0">
              <a:latin typeface="Times New Roman"/>
              <a:ea typeface="Times New Roman"/>
            </a:endParaRPr>
          </a:p>
          <a:p>
            <a:pPr>
              <a:buNone/>
            </a:pPr>
            <a:r>
              <a:rPr lang="ru-RU" sz="2400" dirty="0"/>
              <a:t>Задание: </a:t>
            </a:r>
            <a:r>
              <a:rPr lang="ru-RU" dirty="0"/>
              <a:t>описать этапы создания базы данных.</a:t>
            </a:r>
          </a:p>
          <a:p>
            <a:pPr>
              <a:buNone/>
            </a:pPr>
            <a:endParaRPr lang="ru-RU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Базы данных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628800"/>
            <a:ext cx="8784976" cy="4968552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Базы данных представляют собой информационные модели, содержащие данные об объектах и их свойствах. </a:t>
            </a:r>
          </a:p>
          <a:p>
            <a:pPr marL="0" indent="0" algn="just">
              <a:buNone/>
            </a:pPr>
            <a:r>
              <a:rPr lang="ru-RU" dirty="0"/>
              <a:t>Например:</a:t>
            </a:r>
          </a:p>
          <a:p>
            <a:pPr algn="just"/>
            <a:r>
              <a:rPr lang="ru-RU" dirty="0"/>
              <a:t>база данных «Записная книжка» хранит информацию о людях, каждый из которых имеет фамилию, имя, телефон и т. д. </a:t>
            </a:r>
          </a:p>
          <a:p>
            <a:pPr algn="just"/>
            <a:r>
              <a:rPr lang="ru-RU" dirty="0"/>
              <a:t>библиотечный каталог хранит информацию о книгах, каждая из которых имеет название, автора, год издания и т. д.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5162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Базы данных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ru-RU" b="1" dirty="0"/>
              <a:t>База данных </a:t>
            </a:r>
            <a:r>
              <a:rPr lang="ru-RU" dirty="0"/>
              <a:t>позволяет упорядоченно хранить данные о группе объектов, обладающих одинаковым набором свойств.</a:t>
            </a:r>
          </a:p>
          <a:p>
            <a:pPr algn="just"/>
            <a:r>
              <a:rPr lang="ru-RU" dirty="0"/>
              <a:t>Например:</a:t>
            </a:r>
          </a:p>
          <a:p>
            <a:pPr algn="just"/>
            <a:r>
              <a:rPr lang="ru-RU" dirty="0"/>
              <a:t>в записной книжке все записи упорядочены по алфавиту,</a:t>
            </a:r>
          </a:p>
          <a:p>
            <a:pPr algn="just"/>
            <a:r>
              <a:rPr lang="ru-RU" dirty="0"/>
              <a:t>в библиотечном каталоге либо по алфавиту (алфавитный каталог) или по области знания (предметный каталог).</a:t>
            </a:r>
          </a:p>
        </p:txBody>
      </p:sp>
    </p:spTree>
    <p:extLst>
      <p:ext uri="{BB962C8B-B14F-4D97-AF65-F5344CB8AC3E}">
        <p14:creationId xmlns:p14="http://schemas.microsoft.com/office/powerpoint/2010/main" val="30128041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Табличные базы данных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07504" y="1628800"/>
            <a:ext cx="8856984" cy="4968552"/>
          </a:xfrm>
        </p:spPr>
        <p:txBody>
          <a:bodyPr/>
          <a:lstStyle/>
          <a:p>
            <a:pPr algn="just"/>
            <a:r>
              <a:rPr lang="ru-RU" dirty="0"/>
              <a:t>Базу данных, хранящую данные о группе объектов с одинаковыми свойствами, удобно представлять в виде двумерной таблицы: </a:t>
            </a:r>
          </a:p>
          <a:p>
            <a:pPr algn="just"/>
            <a:r>
              <a:rPr lang="ru-RU" dirty="0"/>
              <a:t>в каждой ее строке последовательно размещаются значения свойств одного из объектов; </a:t>
            </a:r>
          </a:p>
          <a:p>
            <a:pPr algn="just"/>
            <a:r>
              <a:rPr lang="ru-RU" dirty="0"/>
              <a:t>каждое значение свойства — в своем столбце, озаглавленном именем свойства.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8927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Табличные базы данных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07504" y="1628800"/>
            <a:ext cx="8856984" cy="496855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b="1" dirty="0"/>
              <a:t>Поле базы данных </a:t>
            </a:r>
            <a:r>
              <a:rPr lang="ru-RU" dirty="0"/>
              <a:t>— это столбец таблицы, содержащий значения определенного свойства.</a:t>
            </a:r>
          </a:p>
          <a:p>
            <a:pPr algn="just"/>
            <a:r>
              <a:rPr lang="ru-RU" dirty="0"/>
              <a:t>Каждое поле характеризуется своим именем (именем соответствующего свойства) и типом данных, представляющих значения данного свойства.</a:t>
            </a:r>
          </a:p>
          <a:p>
            <a:pPr algn="just"/>
            <a:endParaRPr lang="ru-RU" dirty="0"/>
          </a:p>
          <a:p>
            <a:pPr algn="just"/>
            <a:r>
              <a:rPr lang="ru-RU" b="1" dirty="0"/>
              <a:t>Запись базы данных </a:t>
            </a:r>
            <a:r>
              <a:rPr lang="ru-RU" dirty="0"/>
              <a:t>— это строка таблицы, содержащая набор значений свойств, размещенный в полях базы данных.</a:t>
            </a:r>
          </a:p>
          <a:p>
            <a:pPr algn="just"/>
            <a:r>
              <a:rPr lang="ru-RU" dirty="0"/>
              <a:t>Записи разбиты на поля столбцами таблицы, поэтому каждая запись представляет набор значений, содержащихся в полях.</a:t>
            </a:r>
          </a:p>
        </p:txBody>
      </p:sp>
    </p:spTree>
    <p:extLst>
      <p:ext uri="{BB962C8B-B14F-4D97-AF65-F5344CB8AC3E}">
        <p14:creationId xmlns:p14="http://schemas.microsoft.com/office/powerpoint/2010/main" val="35770094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Ключевое поле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784976" cy="514116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/>
              <a:t>Каждая таблица должна содержать, по крайней мере, одно ключевое поле, содержимое которого уникально для каждой записи в этой таблице.</a:t>
            </a:r>
          </a:p>
          <a:p>
            <a:pPr marL="0" indent="0" algn="just">
              <a:buNone/>
            </a:pPr>
            <a:endParaRPr lang="ru-RU" sz="1400" dirty="0"/>
          </a:p>
          <a:p>
            <a:pPr marL="0" indent="0" algn="just">
              <a:buNone/>
            </a:pPr>
            <a:r>
              <a:rPr lang="ru-RU" dirty="0"/>
              <a:t>Ключевое поле позволяет однозначно идентифицировать запись в таблице.</a:t>
            </a:r>
          </a:p>
          <a:p>
            <a:pPr marL="0" indent="0" algn="just">
              <a:buNone/>
            </a:pPr>
            <a:endParaRPr lang="ru-RU" dirty="0"/>
          </a:p>
          <a:p>
            <a:r>
              <a:rPr lang="ru-RU" b="1" dirty="0"/>
              <a:t>Ключевое поле </a:t>
            </a:r>
            <a:r>
              <a:rPr lang="ru-RU" dirty="0"/>
              <a:t>— это поле, значения которого однозначно определяют запись в таблице.</a:t>
            </a:r>
          </a:p>
          <a:p>
            <a:r>
              <a:rPr lang="ru-RU" dirty="0"/>
              <a:t>В качестве ключевого поля чаще всего используют поле, содержащее тип данных </a:t>
            </a:r>
            <a:r>
              <a:rPr lang="ru-RU" i="1" dirty="0"/>
              <a:t>счетчик. </a:t>
            </a:r>
          </a:p>
        </p:txBody>
      </p:sp>
    </p:spTree>
    <p:extLst>
      <p:ext uri="{BB962C8B-B14F-4D97-AF65-F5344CB8AC3E}">
        <p14:creationId xmlns:p14="http://schemas.microsoft.com/office/powerpoint/2010/main" val="14475226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 поля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628800"/>
            <a:ext cx="8784976" cy="504056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Тип поля определяется типом данных, которые оно содержит. </a:t>
            </a:r>
          </a:p>
          <a:p>
            <a:pPr marL="0" indent="0">
              <a:buNone/>
            </a:pPr>
            <a:r>
              <a:rPr lang="ru-RU" dirty="0"/>
              <a:t>Поля могут содержать данные следующих основных типов:</a:t>
            </a:r>
          </a:p>
          <a:p>
            <a:r>
              <a:rPr lang="ru-RU" i="1" dirty="0"/>
              <a:t>Счетчик. </a:t>
            </a:r>
            <a:r>
              <a:rPr lang="ru-RU" dirty="0"/>
              <a:t>Содержит последовательность целых чисел, которые задаются автоматически при вводе записей. Эти числа не могут быть изменены пользователем.</a:t>
            </a:r>
          </a:p>
          <a:p>
            <a:r>
              <a:rPr lang="ru-RU" i="1" dirty="0"/>
              <a:t>Текстовый. </a:t>
            </a:r>
            <a:r>
              <a:rPr lang="ru-RU" dirty="0"/>
              <a:t>Содержит символы различных типов.</a:t>
            </a:r>
          </a:p>
          <a:p>
            <a:r>
              <a:rPr lang="ru-RU" i="1" dirty="0"/>
              <a:t>Числовой. </a:t>
            </a:r>
            <a:r>
              <a:rPr lang="ru-RU" dirty="0"/>
              <a:t>Содержит числа различных типов.</a:t>
            </a:r>
          </a:p>
          <a:p>
            <a:r>
              <a:rPr lang="ru-RU" i="1" dirty="0"/>
              <a:t>Дата/Время. </a:t>
            </a:r>
            <a:r>
              <a:rPr lang="ru-RU" dirty="0"/>
              <a:t>Содержит даты или время.</a:t>
            </a:r>
          </a:p>
          <a:p>
            <a:r>
              <a:rPr lang="ru-RU" i="1" dirty="0"/>
              <a:t>Картинка. </a:t>
            </a:r>
            <a:r>
              <a:rPr lang="ru-RU" dirty="0"/>
              <a:t>Содержит изображения.</a:t>
            </a:r>
          </a:p>
          <a:p>
            <a:r>
              <a:rPr lang="ru-RU" i="1" dirty="0"/>
              <a:t>Логический. </a:t>
            </a:r>
            <a:r>
              <a:rPr lang="ru-RU" dirty="0"/>
              <a:t>Содержит значения </a:t>
            </a:r>
            <a:r>
              <a:rPr lang="ru-RU" i="1" dirty="0"/>
              <a:t>Истина (Да) </a:t>
            </a:r>
            <a:r>
              <a:rPr lang="ru-RU" dirty="0"/>
              <a:t>или </a:t>
            </a:r>
            <a:r>
              <a:rPr lang="ru-RU" i="1" dirty="0"/>
              <a:t>Ложь (Нет).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27881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Свойства полей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Наиболее важными свойствами полей являются: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i="1" dirty="0"/>
              <a:t>Размер поля. </a:t>
            </a:r>
            <a:r>
              <a:rPr lang="ru-RU" dirty="0"/>
              <a:t>Определяет максимальную длину текстового или числового поля.</a:t>
            </a:r>
          </a:p>
          <a:p>
            <a:r>
              <a:rPr lang="ru-RU" i="1" dirty="0"/>
              <a:t>Формат поля. </a:t>
            </a:r>
            <a:r>
              <a:rPr lang="ru-RU" dirty="0"/>
              <a:t>Устанавливает формат данных.</a:t>
            </a:r>
          </a:p>
          <a:p>
            <a:r>
              <a:rPr lang="ru-RU" i="1" dirty="0"/>
              <a:t>Обязательное поле. </a:t>
            </a:r>
            <a:r>
              <a:rPr lang="ru-RU" dirty="0"/>
              <a:t>Указывает на то, что данное поле обязательно надо заполнить.</a:t>
            </a:r>
          </a:p>
        </p:txBody>
      </p:sp>
    </p:spTree>
    <p:extLst>
      <p:ext uri="{BB962C8B-B14F-4D97-AF65-F5344CB8AC3E}">
        <p14:creationId xmlns:p14="http://schemas.microsoft.com/office/powerpoint/2010/main" val="2759359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Пример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784976" cy="5141168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dirty="0"/>
              <a:t>База данных «Процессоры». </a:t>
            </a:r>
          </a:p>
          <a:p>
            <a:pPr algn="just"/>
            <a:r>
              <a:rPr lang="ru-RU" dirty="0"/>
              <a:t>Содержит перечень объектов (процессоров), каждый из которых имеет имя (название).</a:t>
            </a:r>
          </a:p>
          <a:p>
            <a:pPr algn="just"/>
            <a:r>
              <a:rPr lang="ru-RU" dirty="0"/>
              <a:t>В качестве характеристик (свойств) можно рассмотреть количество элементов в процессоре и частоту.</a:t>
            </a:r>
          </a:p>
          <a:p>
            <a:pPr algn="just"/>
            <a:r>
              <a:rPr lang="ru-RU" dirty="0"/>
              <a:t>Поле </a:t>
            </a:r>
            <a:r>
              <a:rPr lang="ru-RU" i="1" dirty="0"/>
              <a:t>Процессор </a:t>
            </a:r>
            <a:r>
              <a:rPr lang="ru-RU" dirty="0"/>
              <a:t>являются текстовым, а поля </a:t>
            </a:r>
            <a:r>
              <a:rPr lang="ru-RU" i="1" dirty="0"/>
              <a:t>Кол-во элементов, Частота </a:t>
            </a:r>
            <a:r>
              <a:rPr lang="ru-RU" dirty="0"/>
              <a:t>и, естественно, </a:t>
            </a:r>
            <a:r>
              <a:rPr lang="ru-RU" i="1" dirty="0"/>
              <a:t>Счетчик </a:t>
            </a:r>
            <a:r>
              <a:rPr lang="ru-RU" dirty="0"/>
              <a:t>— числовыми полями.</a:t>
            </a:r>
          </a:p>
          <a:p>
            <a:pPr algn="just"/>
            <a:r>
              <a:rPr lang="ru-RU" dirty="0"/>
              <a:t>При этом каждое поле обладает определенным набором свойств. Например, для поля </a:t>
            </a:r>
            <a:r>
              <a:rPr lang="ru-RU" i="1" dirty="0"/>
              <a:t>Счетчик </a:t>
            </a:r>
            <a:r>
              <a:rPr lang="ru-RU" dirty="0"/>
              <a:t>задан формат данных </a:t>
            </a:r>
            <a:r>
              <a:rPr lang="ru-RU" i="1" dirty="0"/>
              <a:t>целое число.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31907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747</TotalTime>
  <Words>513</Words>
  <Application>Microsoft Office PowerPoint</Application>
  <PresentationFormat>Экран (4:3)</PresentationFormat>
  <Paragraphs>58</Paragraphs>
  <Slides>12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Calibri</vt:lpstr>
      <vt:lpstr>Times New Roman</vt:lpstr>
      <vt:lpstr>Tw Cen MT</vt:lpstr>
      <vt:lpstr>Wingdings</vt:lpstr>
      <vt:lpstr>Wingdings 2</vt:lpstr>
      <vt:lpstr>Обычная</vt:lpstr>
      <vt:lpstr>Изображение Paintbrush</vt:lpstr>
      <vt:lpstr>Табличные базы данных</vt:lpstr>
      <vt:lpstr>Базы данных</vt:lpstr>
      <vt:lpstr>Базы данных</vt:lpstr>
      <vt:lpstr>Табличные базы данных</vt:lpstr>
      <vt:lpstr>Табличные базы данных</vt:lpstr>
      <vt:lpstr>Ключевое поле</vt:lpstr>
      <vt:lpstr>Тип поля</vt:lpstr>
      <vt:lpstr>Свойства полей</vt:lpstr>
      <vt:lpstr>Пример</vt:lpstr>
      <vt:lpstr>Пример</vt:lpstr>
      <vt:lpstr>Практическое занятие</vt:lpstr>
      <vt:lpstr>Домашнее задание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 </dc:title>
  <dc:creator>Corvinis</dc:creator>
  <cp:lastModifiedBy>Wika</cp:lastModifiedBy>
  <cp:revision>132</cp:revision>
  <dcterms:created xsi:type="dcterms:W3CDTF">2015-08-30T09:51:53Z</dcterms:created>
  <dcterms:modified xsi:type="dcterms:W3CDTF">2016-02-15T17:34:21Z</dcterms:modified>
</cp:coreProperties>
</file>