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8077200" cy="388621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История развития вычислительной техники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337452" cy="99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Персональные компьютеры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9001156" cy="535782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Рис</a:t>
            </a:r>
            <a:r>
              <a:rPr lang="ru-RU" sz="2400" dirty="0" smtClean="0"/>
              <a:t>. 1.11. Современные персональные компьютеры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Персональные </a:t>
            </a:r>
            <a:r>
              <a:rPr lang="ru-RU" sz="2000" dirty="0" smtClean="0"/>
              <a:t>компьютеры могут быть различного конструктивного исполнения: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настольные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портативные </a:t>
            </a:r>
            <a:r>
              <a:rPr lang="ru-RU" sz="2000" dirty="0" smtClean="0"/>
              <a:t>(ноутбуки)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карманные </a:t>
            </a:r>
            <a:r>
              <a:rPr lang="ru-RU" sz="2000" dirty="0" smtClean="0"/>
              <a:t>(наладонники)</a:t>
            </a:r>
          </a:p>
        </p:txBody>
      </p:sp>
      <p:pic>
        <p:nvPicPr>
          <p:cNvPr id="24578" name="Picture 2" descr="1576_1338394922_7b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571768" cy="171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foto.mercatos.net/foto.v1/gyxJDFK44nVQjoPZbcgfJtULfMKDEZr6-dzTOvHNqqB9pNUNsaFq2qXyvU8xtve/Viewsonic-ViewPad-10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00240"/>
            <a:ext cx="1571636" cy="1178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://www.progelezo.com/c/notebooks/notebook_acer_aspire_393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000240"/>
            <a:ext cx="2035983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Практическое занятие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9001156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Записать по имеющемуся адресу название, автора и тематику сайта</a:t>
            </a:r>
            <a:r>
              <a:rPr lang="ru-RU" sz="2400" dirty="0" smtClean="0"/>
              <a:t>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1. http://www.computer-museum.ru/histussr/0_1.htm</a:t>
            </a:r>
          </a:p>
          <a:p>
            <a:pPr>
              <a:buNone/>
            </a:pPr>
            <a:r>
              <a:rPr lang="en-US" sz="2400" dirty="0" smtClean="0"/>
              <a:t>2. http://computerhistory.narod.ru/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3. http://trindelka.net/forum/zhelezo/istorya-razvitiya-vichislitelnoj-tehniki-v-sssr-t5210.html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4. </a:t>
            </a:r>
            <a:r>
              <a:rPr lang="ru-RU" sz="2400" dirty="0" smtClean="0"/>
              <a:t>http</a:t>
            </a:r>
            <a:r>
              <a:rPr lang="ru-RU" sz="2400" dirty="0" smtClean="0"/>
              <a:t>://informatic.ugatu.ac.ru/resources/museum/russian/museum.htm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Стр. 10-18.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Задание:</a:t>
            </a:r>
          </a:p>
          <a:p>
            <a:pPr>
              <a:buNone/>
            </a:pPr>
            <a:r>
              <a:rPr lang="ru-RU" sz="2400" dirty="0" smtClean="0"/>
              <a:t>1. "Что изменилось в жизни человечества с появлением персонального компьютера".</a:t>
            </a:r>
          </a:p>
          <a:p>
            <a:pPr>
              <a:buNone/>
            </a:pPr>
            <a:r>
              <a:rPr lang="ru-RU" sz="2400" dirty="0" smtClean="0"/>
              <a:t>2. "Что изменилось в моей жизни с появлением персонального компьютера".</a:t>
            </a:r>
          </a:p>
          <a:p>
            <a:pPr>
              <a:buNone/>
            </a:pPr>
            <a:r>
              <a:rPr lang="ru-RU" sz="2400" dirty="0" smtClean="0"/>
              <a:t>3. "Как измениться жизнь человечества, если все технические устройства перестанут работать?"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Вычисления в </a:t>
            </a:r>
            <a:r>
              <a:rPr lang="ru-RU" b="1" dirty="0" err="1" smtClean="0"/>
              <a:t>доэлектронную</a:t>
            </a:r>
            <a:r>
              <a:rPr lang="ru-RU" b="1" dirty="0" smtClean="0"/>
              <a:t> эпоху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543956" cy="5286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Способы счета в древности:</a:t>
            </a:r>
          </a:p>
          <a:p>
            <a:pPr algn="just"/>
            <a:r>
              <a:rPr lang="ru-RU" sz="3200" dirty="0" smtClean="0"/>
              <a:t>на пальцах;</a:t>
            </a:r>
          </a:p>
          <a:p>
            <a:pPr algn="just"/>
            <a:r>
              <a:rPr lang="ru-RU" sz="3200" dirty="0" smtClean="0"/>
              <a:t>зарубки на </a:t>
            </a:r>
            <a:r>
              <a:rPr lang="ru-RU" sz="3200" dirty="0" smtClean="0"/>
              <a:t>палочке;</a:t>
            </a:r>
          </a:p>
          <a:p>
            <a:pPr algn="just"/>
            <a:r>
              <a:rPr lang="ru-RU" sz="3200" dirty="0" smtClean="0"/>
              <a:t>узлы на </a:t>
            </a:r>
            <a:r>
              <a:rPr lang="ru-RU" sz="3200" dirty="0" smtClean="0"/>
              <a:t>веревке;</a:t>
            </a:r>
          </a:p>
          <a:p>
            <a:pPr algn="just"/>
            <a:r>
              <a:rPr lang="ru-RU" sz="3200" dirty="0" smtClean="0"/>
              <a:t>счетные палочки;</a:t>
            </a:r>
          </a:p>
          <a:p>
            <a:pPr algn="just"/>
            <a:r>
              <a:rPr lang="ru-RU" sz="3200" dirty="0" smtClean="0"/>
              <a:t>и др.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623204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Вычисления в </a:t>
            </a:r>
            <a:r>
              <a:rPr lang="ru-RU" b="1" dirty="0" err="1" smtClean="0"/>
              <a:t>доэлектронную</a:t>
            </a:r>
            <a:r>
              <a:rPr lang="ru-RU" b="1" dirty="0" smtClean="0"/>
              <a:t> эпоху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43956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Абак</a:t>
            </a:r>
            <a:r>
              <a:rPr lang="ru-RU" sz="2400" dirty="0" smtClean="0"/>
              <a:t> – </a:t>
            </a:r>
            <a:r>
              <a:rPr lang="ru-RU" sz="2400" dirty="0" smtClean="0"/>
              <a:t>первое вычислительное устройство.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Рис.1.1. </a:t>
            </a:r>
            <a:r>
              <a:rPr lang="ru-RU" sz="2400" dirty="0" smtClean="0"/>
              <a:t> Древнегреческий и Древнеримский </a:t>
            </a:r>
            <a:r>
              <a:rPr lang="ru-RU" sz="2400" dirty="0" smtClean="0"/>
              <a:t>абак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8194" name="Picture 2" descr="http://computerhistory.narod.ru/vichislit_prisposob_ustrojstva/abak_drevnegrehceski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3088484" cy="1643074"/>
          </a:xfrm>
          <a:prstGeom prst="rect">
            <a:avLst/>
          </a:prstGeom>
          <a:noFill/>
        </p:spPr>
      </p:pic>
      <p:pic>
        <p:nvPicPr>
          <p:cNvPr id="8195" name="Picture 3" descr="8922623424_45a32bdf61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Вычисления в </a:t>
            </a:r>
            <a:r>
              <a:rPr lang="ru-RU" b="1" dirty="0" err="1" smtClean="0"/>
              <a:t>доэлектронную</a:t>
            </a:r>
            <a:r>
              <a:rPr lang="ru-RU" b="1" dirty="0" smtClean="0"/>
              <a:t> эпоху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Счеты</a:t>
            </a:r>
            <a:r>
              <a:rPr lang="ru-RU" sz="2400" dirty="0" smtClean="0"/>
              <a:t> – более развитый вид абака, используется для </a:t>
            </a:r>
            <a:r>
              <a:rPr lang="ru-RU" sz="2400" dirty="0" smtClean="0"/>
              <a:t>простейших арифметических </a:t>
            </a:r>
            <a:r>
              <a:rPr lang="ru-RU" sz="2400" dirty="0" smtClean="0"/>
              <a:t>операций.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Рис.1.2. Счеты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7169" name="Picture 1" descr="105cf6ce88bd63ae4baf2f1ec511ee5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3643338" cy="29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623204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Вычисления в </a:t>
            </a:r>
            <a:r>
              <a:rPr lang="ru-RU" b="1" dirty="0" err="1" smtClean="0"/>
              <a:t>доэлектронную</a:t>
            </a:r>
            <a:r>
              <a:rPr lang="ru-RU" b="1" dirty="0" smtClean="0"/>
              <a:t> эпоху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Арифмометр - </a:t>
            </a:r>
            <a:r>
              <a:rPr lang="ru-RU" sz="2400" dirty="0" smtClean="0"/>
              <a:t>механическая счетная машина, изобретенная в </a:t>
            </a:r>
            <a:r>
              <a:rPr lang="ru-RU" sz="2400" dirty="0" smtClean="0"/>
              <a:t>XIX веке </a:t>
            </a:r>
            <a:r>
              <a:rPr lang="ru-RU" sz="2400" dirty="0" smtClean="0"/>
              <a:t>для более </a:t>
            </a:r>
            <a:r>
              <a:rPr lang="ru-RU" sz="2400" dirty="0" smtClean="0"/>
              <a:t>сложных математических </a:t>
            </a:r>
            <a:r>
              <a:rPr lang="ru-RU" sz="2400" dirty="0" smtClean="0"/>
              <a:t>расчетов.</a:t>
            </a: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dirty="0" smtClean="0"/>
              <a:t>Рис. 1.3. Арифмометр середины ХХ века</a:t>
            </a: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6145" name="Picture 1" descr="lagkrt115953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623204" cy="9906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Вычисления в </a:t>
            </a:r>
            <a:r>
              <a:rPr lang="ru-RU" sz="4000" b="1" dirty="0" err="1" smtClean="0"/>
              <a:t>доэлектронную</a:t>
            </a:r>
            <a:r>
              <a:rPr lang="ru-RU" sz="4000" b="1" dirty="0" smtClean="0"/>
              <a:t> эпоху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Аналитическая машина </a:t>
            </a:r>
            <a:r>
              <a:rPr lang="ru-RU" sz="2400" dirty="0" err="1" smtClean="0"/>
              <a:t>Бэбиджа</a:t>
            </a:r>
            <a:r>
              <a:rPr lang="ru-RU" sz="2400" dirty="0" smtClean="0"/>
              <a:t> - </a:t>
            </a:r>
            <a:r>
              <a:rPr lang="ru-RU" sz="2400" dirty="0" smtClean="0"/>
              <a:t>программно </a:t>
            </a:r>
            <a:r>
              <a:rPr lang="ru-RU" sz="2400" dirty="0" smtClean="0"/>
              <a:t>управляемая счетная машина, имеющая </a:t>
            </a:r>
            <a:r>
              <a:rPr lang="ru-RU" sz="2400" dirty="0" smtClean="0"/>
              <a:t>арифметическое устройство, устройство управления, а также устройства ввода и </a:t>
            </a:r>
            <a:r>
              <a:rPr lang="ru-RU" sz="2400" dirty="0" smtClean="0"/>
              <a:t>печати.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Рис. 1.4. Аналитическая машина Бэббиджа (реконструкция)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5121" name="Picture 1" descr="differenc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4143404" cy="31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8890" cy="990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Вычисления в </a:t>
            </a:r>
            <a:r>
              <a:rPr lang="ru-RU" sz="4000" b="1" dirty="0" err="1" smtClean="0"/>
              <a:t>доэлектронную</a:t>
            </a:r>
            <a:r>
              <a:rPr lang="ru-RU" sz="4000" b="1" dirty="0" smtClean="0"/>
              <a:t> эпоху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Перфокарты</a:t>
            </a:r>
            <a:r>
              <a:rPr lang="ru-RU" sz="2400" b="1" dirty="0" smtClean="0"/>
              <a:t> –</a:t>
            </a:r>
            <a:r>
              <a:rPr lang="ru-RU" sz="2400" dirty="0" smtClean="0"/>
              <a:t> первые носители </a:t>
            </a:r>
            <a:r>
              <a:rPr lang="ru-RU" sz="2400" dirty="0" smtClean="0"/>
              <a:t>информации, которые использовались для хранения </a:t>
            </a:r>
            <a:r>
              <a:rPr lang="ru-RU" sz="2400" dirty="0" smtClean="0"/>
              <a:t>программ.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Рис. 1.5. Перфокарты к Аналитической машине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097" name="Picture 1" descr="h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14686"/>
            <a:ext cx="4143404" cy="27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электронно-вычислительной </a:t>
            </a:r>
            <a:r>
              <a:rPr lang="ru-RU" b="1" dirty="0" smtClean="0"/>
              <a:t>техники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74" y="1643063"/>
          <a:ext cx="8501091" cy="5072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22"/>
                <a:gridCol w="1005002"/>
                <a:gridCol w="1571636"/>
                <a:gridCol w="2124739"/>
                <a:gridCol w="2447292"/>
              </a:tblGrid>
              <a:tr h="37590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Изобретение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</a:t>
                      </a:r>
                      <a:endParaRPr lang="ru-RU" dirty="0"/>
                    </a:p>
                  </a:txBody>
                  <a:tcPr/>
                </a:tc>
              </a:tr>
              <a:tr h="148300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ЭВМ первого поколения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40-е годы XX века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механические детали заменили на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электронные лампы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Занимали</a:t>
                      </a:r>
                      <a:r>
                        <a:rPr lang="ru-RU" sz="1400" baseline="0" dirty="0" smtClean="0"/>
                        <a:t> большие залы;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стоили очень дорого; создавались в единичных экземплярах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6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ЭВМ второго поколения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60-е годы XX века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элементная база —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транзисторы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производились малыми сериями;</a:t>
                      </a:r>
                    </a:p>
                    <a:p>
                      <a:r>
                        <a:rPr lang="ru-RU" sz="1400" dirty="0" smtClean="0"/>
                        <a:t>использовались в науке и образовании; занимали меньше места;</a:t>
                      </a:r>
                      <a:r>
                        <a:rPr lang="ru-RU" sz="1400" baseline="0" dirty="0" smtClean="0"/>
                        <a:t> уменьшились затраты электричества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6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ЭВМ третьего поколения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70-е годы XX века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элементная база —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интегральные схемы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доступная</a:t>
                      </a:r>
                      <a:r>
                        <a:rPr lang="ru-RU" sz="1400" baseline="0" dirty="0" smtClean="0"/>
                        <a:t> цена;</a:t>
                      </a:r>
                    </a:p>
                    <a:p>
                      <a:r>
                        <a:rPr lang="ru-RU" sz="1400" baseline="0" dirty="0" smtClean="0"/>
                        <a:t>производство больших серий;</a:t>
                      </a:r>
                    </a:p>
                    <a:p>
                      <a:r>
                        <a:rPr lang="ru-RU" sz="1400" baseline="0" dirty="0" smtClean="0"/>
                        <a:t>Значительное уменьшение веса и размеров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000240"/>
            <a:ext cx="2143140" cy="143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besm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876"/>
            <a:ext cx="1857388" cy="13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l88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143512"/>
            <a:ext cx="15525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337452" cy="99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Персональные компьютеры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9001156" cy="535782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Рис.1.10</a:t>
            </a:r>
            <a:r>
              <a:rPr lang="ru-RU" sz="2400" dirty="0" smtClean="0"/>
              <a:t>. Первый персональный компьютер </a:t>
            </a:r>
            <a:r>
              <a:rPr lang="ru-RU" sz="2400" dirty="0" err="1" smtClean="0"/>
              <a:t>Apple</a:t>
            </a:r>
            <a:r>
              <a:rPr lang="ru-RU" sz="2400" dirty="0" smtClean="0"/>
              <a:t> II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БИС - </a:t>
            </a:r>
            <a:r>
              <a:rPr lang="ru-RU" sz="2400" dirty="0" smtClean="0"/>
              <a:t>большие интегральные схемы, включающие </a:t>
            </a:r>
            <a:r>
              <a:rPr lang="ru-RU" sz="2400" dirty="0" smtClean="0"/>
              <a:t>десятки тысяч </a:t>
            </a:r>
            <a:r>
              <a:rPr lang="ru-RU" sz="2400" dirty="0" smtClean="0"/>
              <a:t>транзисторов.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appleii-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71612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</TotalTime>
  <Words>370</Words>
  <PresentationFormat>Экран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История развития вычислительной техники</vt:lpstr>
      <vt:lpstr>Вычисления в доэлектронную эпоху</vt:lpstr>
      <vt:lpstr>Вычисления в доэлектронную эпоху</vt:lpstr>
      <vt:lpstr>Вычисления в доэлектронную эпоху</vt:lpstr>
      <vt:lpstr>Вычисления в доэлектронную эпоху</vt:lpstr>
      <vt:lpstr>Вычисления в доэлектронную эпоху</vt:lpstr>
      <vt:lpstr>Вычисления в доэлектронную эпоху</vt:lpstr>
      <vt:lpstr>Развитие электронно-вычислительной техники</vt:lpstr>
      <vt:lpstr>Персональные компьютеры</vt:lpstr>
      <vt:lpstr>Персональные компьютеры</vt:lpstr>
      <vt:lpstr>Практическое занятие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Corvinis</cp:lastModifiedBy>
  <cp:revision>31</cp:revision>
  <dcterms:created xsi:type="dcterms:W3CDTF">2015-08-30T09:51:53Z</dcterms:created>
  <dcterms:modified xsi:type="dcterms:W3CDTF">2015-09-01T12:31:10Z</dcterms:modified>
</cp:coreProperties>
</file>