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3"/>
  </p:notesMasterIdLst>
  <p:sldIdLst>
    <p:sldId id="256" r:id="rId2"/>
    <p:sldId id="314" r:id="rId3"/>
    <p:sldId id="308" r:id="rId4"/>
    <p:sldId id="309" r:id="rId5"/>
    <p:sldId id="310" r:id="rId6"/>
    <p:sldId id="315" r:id="rId7"/>
    <p:sldId id="316" r:id="rId8"/>
    <p:sldId id="317" r:id="rId9"/>
    <p:sldId id="318" r:id="rId10"/>
    <p:sldId id="306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148" autoAdjust="0"/>
    <p:restoredTop sz="94660"/>
  </p:normalViewPr>
  <p:slideViewPr>
    <p:cSldViewPr>
      <p:cViewPr varScale="1">
        <p:scale>
          <a:sx n="75" d="100"/>
          <a:sy n="75" d="100"/>
        </p:scale>
        <p:origin x="-84" y="-7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53A736-0A05-409E-A154-CBCB1CDF2893}" type="datetimeFigureOut">
              <a:rPr lang="ru-RU" smtClean="0"/>
              <a:pPr/>
              <a:t>31.01.2016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5A8A58-C573-4E42-B460-CFBE852138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52285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31.01.2016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31.01.2016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31.01.2016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31.01.2016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rtulab.net/index.php?option=com_content&amp;view=article&amp;id=259:2009-11-14-22-37-18&amp;catid=57:2009-11-14-21-25-00&amp;Itemid=108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edumedia-sciences.com/ru/media/6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4"/>
            <a:ext cx="8077200" cy="3886216"/>
          </a:xfrm>
        </p:spPr>
        <p:txBody>
          <a:bodyPr>
            <a:normAutofit/>
          </a:bodyPr>
          <a:lstStyle/>
          <a:p>
            <a:r>
              <a:rPr lang="ru-RU" sz="4800" b="1" dirty="0" smtClean="0"/>
              <a:t>Исследование </a:t>
            </a:r>
            <a:r>
              <a:rPr lang="ru-RU" sz="4800" b="1" dirty="0" smtClean="0"/>
              <a:t>химических и биологических </a:t>
            </a:r>
            <a:br>
              <a:rPr lang="ru-RU" sz="4800" b="1" dirty="0" smtClean="0"/>
            </a:br>
            <a:r>
              <a:rPr lang="ru-RU" sz="4800" b="1" dirty="0" smtClean="0"/>
              <a:t>моделей</a:t>
            </a:r>
            <a:endParaRPr lang="ru-RU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8153400" cy="990600"/>
          </a:xfrm>
        </p:spPr>
        <p:txBody>
          <a:bodyPr/>
          <a:lstStyle/>
          <a:p>
            <a:r>
              <a:rPr lang="ru-RU" b="1" dirty="0" smtClean="0"/>
              <a:t>Практическое занятие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964488" cy="51411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Протестировать интерактивные </a:t>
            </a:r>
            <a:r>
              <a:rPr lang="ru-RU" dirty="0" smtClean="0"/>
              <a:t>химические и биологические модели </a:t>
            </a:r>
            <a:r>
              <a:rPr lang="ru-RU" dirty="0" smtClean="0"/>
              <a:t>в сети интернет.</a:t>
            </a:r>
          </a:p>
        </p:txBody>
      </p:sp>
    </p:spTree>
    <p:extLst>
      <p:ext uri="{BB962C8B-B14F-4D97-AF65-F5344CB8AC3E}">
        <p14:creationId xmlns="" xmlns:p14="http://schemas.microsoft.com/office/powerpoint/2010/main" val="2239776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Домашнее задание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43050"/>
            <a:ext cx="8543956" cy="5214950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  <a:buNone/>
            </a:pPr>
            <a:endParaRPr lang="ru-RU" sz="2400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Стр. </a:t>
            </a:r>
            <a:r>
              <a:rPr lang="ru-RU" sz="2400" dirty="0" smtClean="0">
                <a:latin typeface="Times New Roman"/>
                <a:ea typeface="Times New Roman"/>
              </a:rPr>
              <a:t>97-100.</a:t>
            </a:r>
            <a:endParaRPr lang="ru-RU" sz="2400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buNone/>
            </a:pPr>
            <a:endParaRPr lang="ru-RU" sz="2400" dirty="0" smtClean="0">
              <a:latin typeface="Times New Roman"/>
              <a:ea typeface="Times New Roman"/>
            </a:endParaRPr>
          </a:p>
          <a:p>
            <a:pPr>
              <a:buNone/>
            </a:pPr>
            <a:r>
              <a:rPr lang="ru-RU" sz="2400" dirty="0" smtClean="0"/>
              <a:t>Задание: </a:t>
            </a:r>
            <a:r>
              <a:rPr lang="ru-RU" sz="2400" dirty="0" smtClean="0"/>
              <a:t>изобразить модели спирали ДНК.</a:t>
            </a:r>
            <a:endParaRPr lang="ru-RU" sz="24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Качественная описательная </a:t>
            </a:r>
            <a:r>
              <a:rPr lang="ru-RU" b="1" dirty="0" smtClean="0"/>
              <a:t>химическая модель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Взаимодействие кислоты и основания в растворе приводит к образованию </a:t>
            </a:r>
            <a:r>
              <a:rPr lang="ru-RU" dirty="0" smtClean="0"/>
              <a:t>соли.</a:t>
            </a:r>
            <a:endParaRPr lang="ru-RU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Формальная модель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1714488"/>
            <a:ext cx="8153400" cy="4857784"/>
          </a:xfrm>
        </p:spPr>
        <p:txBody>
          <a:bodyPr>
            <a:normAutofit/>
          </a:bodyPr>
          <a:lstStyle/>
          <a:p>
            <a:r>
              <a:rPr lang="ru-RU" dirty="0" smtClean="0"/>
              <a:t>Взаимодействие химических соединений записывается с помощью химических уравнений, отражающих соотношения всех реагирующих веществ. </a:t>
            </a:r>
            <a:endParaRPr lang="ru-RU" dirty="0" smtClean="0"/>
          </a:p>
          <a:p>
            <a:r>
              <a:rPr lang="ru-RU" dirty="0" smtClean="0"/>
              <a:t>Это </a:t>
            </a:r>
            <a:r>
              <a:rPr lang="ru-RU" dirty="0" smtClean="0"/>
              <a:t>достигается с помощью коэффициентов перед формулами соединений. </a:t>
            </a:r>
          </a:p>
          <a:p>
            <a:endParaRPr lang="ru-RU" dirty="0" smtClean="0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217" name="Object 1"/>
          <p:cNvGraphicFramePr>
            <a:graphicFrameLocks noChangeAspect="1"/>
          </p:cNvGraphicFramePr>
          <p:nvPr/>
        </p:nvGraphicFramePr>
        <p:xfrm>
          <a:off x="1785918" y="4786322"/>
          <a:ext cx="5143536" cy="428628"/>
        </p:xfrm>
        <a:graphic>
          <a:graphicData uri="http://schemas.openxmlformats.org/presentationml/2006/ole">
            <p:oleObj spid="_x0000_s9217" name="Точечный рисунок" r:id="rId3" imgW="3315163" imgH="276117" progId="Paint.Picture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Интерактивная компьютерная модель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Модель </a:t>
            </a:r>
            <a:r>
              <a:rPr lang="ru-RU" dirty="0" smtClean="0"/>
              <a:t>схематически демонстрирует детали реакции нейтрализации. </a:t>
            </a:r>
            <a:endParaRPr lang="ru-RU" dirty="0" smtClean="0"/>
          </a:p>
          <a:p>
            <a:r>
              <a:rPr lang="ru-RU" dirty="0" smtClean="0"/>
              <a:t>С </a:t>
            </a:r>
            <a:r>
              <a:rPr lang="ru-RU" dirty="0" smtClean="0"/>
              <a:t>помощью полей ввода с кнопками прокрутки можно выбрать вид кислоты и основания, которые будут участвовать в реакции</a:t>
            </a:r>
            <a:r>
              <a:rPr lang="ru-RU" dirty="0" smtClean="0"/>
              <a:t>.</a:t>
            </a:r>
            <a:endParaRPr lang="ru-RU" dirty="0" smtClean="0"/>
          </a:p>
          <a:p>
            <a:r>
              <a:rPr lang="ru-RU" dirty="0" smtClean="0"/>
              <a:t>От кислоты отщепляется водород, образуя вместе с молекулой воды положительный ион </a:t>
            </a:r>
            <a:r>
              <a:rPr lang="ru-RU" dirty="0" err="1" smtClean="0"/>
              <a:t>гидроксония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Ион </a:t>
            </a:r>
            <a:r>
              <a:rPr lang="ru-RU" dirty="0" smtClean="0"/>
              <a:t>взаимодействует с гидроксильной группой, отщепленной от основания, в результате чего образуются две молекулы воды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Интерактивная компьютерная модель </a:t>
            </a:r>
            <a:endParaRPr lang="ru-RU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357430"/>
            <a:ext cx="6134100" cy="4343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Прямоугольник 7"/>
          <p:cNvSpPr/>
          <p:nvPr/>
        </p:nvSpPr>
        <p:spPr>
          <a:xfrm>
            <a:off x="285720" y="1643050"/>
            <a:ext cx="87154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www.virtulab.net/index.php?option=com_content&amp;view=article&amp;id=259:2009-11-14-22-37-18&amp;catid=57:2009-11-14-21-25-00&amp;Itemid=108</a:t>
            </a:r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Качественная описательная </a:t>
            </a:r>
            <a:r>
              <a:rPr lang="ru-RU" b="1" dirty="0" smtClean="0"/>
              <a:t>биологическая </a:t>
            </a:r>
            <a:r>
              <a:rPr lang="ru-RU" b="1" dirty="0" smtClean="0"/>
              <a:t>модель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4351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Нуклеотиды </a:t>
            </a:r>
            <a:r>
              <a:rPr lang="ru-RU" dirty="0" err="1" smtClean="0"/>
              <a:t>аденин</a:t>
            </a:r>
            <a:r>
              <a:rPr lang="ru-RU" dirty="0" smtClean="0"/>
              <a:t>, </a:t>
            </a:r>
            <a:r>
              <a:rPr lang="ru-RU" dirty="0" err="1" smtClean="0"/>
              <a:t>тимин</a:t>
            </a:r>
            <a:r>
              <a:rPr lang="ru-RU" dirty="0" smtClean="0"/>
              <a:t>, гуанин и </a:t>
            </a:r>
            <a:r>
              <a:rPr lang="ru-RU" dirty="0" err="1" smtClean="0"/>
              <a:t>цитозин</a:t>
            </a:r>
            <a:r>
              <a:rPr lang="ru-RU" dirty="0" smtClean="0"/>
              <a:t> являются «кирпичиками» (генетическим алфавитом), из которых строится ДНК, содержащая генетическую информацию организма. </a:t>
            </a:r>
            <a:endParaRPr lang="ru-RU" dirty="0" smtClean="0"/>
          </a:p>
          <a:p>
            <a:r>
              <a:rPr lang="ru-RU" dirty="0" smtClean="0"/>
              <a:t>Клетки </a:t>
            </a:r>
            <a:r>
              <a:rPr lang="ru-RU" dirty="0" smtClean="0"/>
              <a:t>организма данного вида (даже принадлежащие разным тканям) содержат ДНК с одинаковой нуклеотидной последовательностью, и эта последовательность не зависит ни от питания, ни от окружающей среды, ни от возраста организма.</a:t>
            </a:r>
          </a:p>
          <a:p>
            <a:r>
              <a:rPr lang="ru-RU" dirty="0" smtClean="0"/>
              <a:t>При этом нуклеотидный состав ДНК, а значит и генетическая информация, разных видов различен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Формальная модель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571612"/>
            <a:ext cx="8786874" cy="5143536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Репликация (копирование) ДНК в ходе деления клеток начинается с разделения двух цепей, каждая из которых становится матрицей, синтезирующей нуклеотидную последовательность новых цепей. </a:t>
            </a:r>
            <a:endParaRPr lang="ru-RU" dirty="0" smtClean="0"/>
          </a:p>
          <a:p>
            <a:r>
              <a:rPr lang="ru-RU" dirty="0" smtClean="0"/>
              <a:t>Специальные </a:t>
            </a:r>
            <a:r>
              <a:rPr lang="ru-RU" dirty="0" smtClean="0"/>
              <a:t>белки-ферменты расплетают ДНК, удерживают матрицу в разведенном состоянии и вращают молекулу ДНК.</a:t>
            </a:r>
          </a:p>
          <a:p>
            <a:r>
              <a:rPr lang="ru-RU" dirty="0" smtClean="0"/>
              <a:t>Правильность репликации обеспечивается точным соответствием </a:t>
            </a:r>
            <a:r>
              <a:rPr lang="ru-RU" dirty="0" err="1" smtClean="0"/>
              <a:t>комплементарных</a:t>
            </a:r>
            <a:r>
              <a:rPr lang="ru-RU" dirty="0" smtClean="0"/>
              <a:t> пар оснований. </a:t>
            </a:r>
            <a:endParaRPr lang="ru-RU" dirty="0" smtClean="0"/>
          </a:p>
          <a:p>
            <a:r>
              <a:rPr lang="ru-RU" dirty="0" smtClean="0"/>
              <a:t>Азотистые </a:t>
            </a:r>
            <a:r>
              <a:rPr lang="ru-RU" dirty="0" smtClean="0"/>
              <a:t>основания нуклеотидов могут соединяться друг с другом только в определенном порядке (</a:t>
            </a:r>
            <a:r>
              <a:rPr lang="ru-RU" dirty="0" err="1" smtClean="0"/>
              <a:t>аденин</a:t>
            </a:r>
            <a:r>
              <a:rPr lang="ru-RU" dirty="0" smtClean="0"/>
              <a:t> с </a:t>
            </a:r>
            <a:r>
              <a:rPr lang="ru-RU" dirty="0" err="1" smtClean="0"/>
              <a:t>тимином</a:t>
            </a:r>
            <a:r>
              <a:rPr lang="ru-RU" dirty="0" smtClean="0"/>
              <a:t>, гуанин — с </a:t>
            </a:r>
            <a:r>
              <a:rPr lang="ru-RU" dirty="0" err="1" smtClean="0"/>
              <a:t>цитозином</a:t>
            </a:r>
            <a:r>
              <a:rPr lang="ru-RU" dirty="0" smtClean="0"/>
              <a:t>).</a:t>
            </a:r>
          </a:p>
          <a:p>
            <a:r>
              <a:rPr lang="ru-RU" dirty="0" smtClean="0"/>
              <a:t>Репликация (копирование) </a:t>
            </a:r>
            <a:r>
              <a:rPr lang="ru-RU" dirty="0" err="1" smtClean="0"/>
              <a:t>катализуется</a:t>
            </a:r>
            <a:r>
              <a:rPr lang="ru-RU" dirty="0" smtClean="0"/>
              <a:t> несколькими ДНК-полимеразами. </a:t>
            </a:r>
            <a:endParaRPr lang="ru-RU" dirty="0" smtClean="0"/>
          </a:p>
          <a:p>
            <a:r>
              <a:rPr lang="ru-RU" dirty="0" smtClean="0"/>
              <a:t>После </a:t>
            </a:r>
            <a:r>
              <a:rPr lang="ru-RU" dirty="0" smtClean="0"/>
              <a:t>репликации дочерние спирали закручиваются обратно уже без затрат энергии и каких-либо ферментов</a:t>
            </a:r>
            <a:r>
              <a:rPr lang="ru-RU" dirty="0" smtClean="0"/>
              <a:t>.</a:t>
            </a:r>
            <a:endParaRPr lang="ru-RU" dirty="0" smtClean="0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Интерактивная компьютерная модель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7207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В </a:t>
            </a:r>
            <a:r>
              <a:rPr lang="ru-RU" dirty="0" smtClean="0"/>
              <a:t>модели показан синтез </a:t>
            </a:r>
            <a:r>
              <a:rPr lang="ru-RU" dirty="0" err="1" smtClean="0"/>
              <a:t>комплементарной</a:t>
            </a:r>
            <a:r>
              <a:rPr lang="ru-RU" dirty="0" smtClean="0"/>
              <a:t> цепи ДНК.</a:t>
            </a:r>
          </a:p>
          <a:p>
            <a:r>
              <a:rPr lang="ru-RU" dirty="0" smtClean="0"/>
              <a:t>Азотистые основания (</a:t>
            </a:r>
            <a:r>
              <a:rPr lang="ru-RU" dirty="0" err="1" smtClean="0"/>
              <a:t>аденин</a:t>
            </a:r>
            <a:r>
              <a:rPr lang="ru-RU" dirty="0" smtClean="0"/>
              <a:t>, </a:t>
            </a:r>
            <a:r>
              <a:rPr lang="ru-RU" dirty="0" err="1" smtClean="0"/>
              <a:t>тимин</a:t>
            </a:r>
            <a:r>
              <a:rPr lang="ru-RU" dirty="0" smtClean="0"/>
              <a:t>, гуанин и </a:t>
            </a:r>
            <a:r>
              <a:rPr lang="ru-RU" dirty="0" err="1" smtClean="0"/>
              <a:t>цитозин</a:t>
            </a:r>
            <a:r>
              <a:rPr lang="ru-RU" dirty="0" smtClean="0"/>
              <a:t>) обозначены условными значками разного цвета. </a:t>
            </a:r>
            <a:endParaRPr lang="ru-RU" dirty="0" smtClean="0"/>
          </a:p>
          <a:p>
            <a:r>
              <a:rPr lang="ru-RU" dirty="0" smtClean="0"/>
              <a:t>Цепь </a:t>
            </a:r>
            <a:r>
              <a:rPr lang="ru-RU" dirty="0" smtClean="0"/>
              <a:t>синтезируется слева направо. </a:t>
            </a:r>
            <a:endParaRPr lang="ru-RU" dirty="0" smtClean="0"/>
          </a:p>
          <a:p>
            <a:r>
              <a:rPr lang="ru-RU" dirty="0" smtClean="0"/>
              <a:t>Реакция </a:t>
            </a:r>
            <a:r>
              <a:rPr lang="ru-RU" dirty="0" smtClean="0"/>
              <a:t>обеспечивается ДНК-полимеразой, перемещающейся вдоль цепи.</a:t>
            </a:r>
          </a:p>
          <a:p>
            <a:r>
              <a:rPr lang="ru-RU" dirty="0" smtClean="0"/>
              <a:t>В процессе репликации требуется, чтобы обеспечивалась </a:t>
            </a:r>
            <a:r>
              <a:rPr lang="ru-RU" dirty="0" err="1" smtClean="0"/>
              <a:t>комплементарность</a:t>
            </a:r>
            <a:r>
              <a:rPr lang="ru-RU" dirty="0" smtClean="0"/>
              <a:t> нуклеотидов (</a:t>
            </a:r>
            <a:r>
              <a:rPr lang="ru-RU" dirty="0" err="1" smtClean="0"/>
              <a:t>аденин</a:t>
            </a:r>
            <a:r>
              <a:rPr lang="ru-RU" dirty="0" smtClean="0"/>
              <a:t> соединяется только с </a:t>
            </a:r>
            <a:r>
              <a:rPr lang="ru-RU" dirty="0" err="1" smtClean="0"/>
              <a:t>тимином</a:t>
            </a:r>
            <a:r>
              <a:rPr lang="ru-RU" dirty="0" smtClean="0"/>
              <a:t>, а гуанин — с </a:t>
            </a:r>
            <a:r>
              <a:rPr lang="ru-RU" dirty="0" err="1" smtClean="0"/>
              <a:t>цитозином</a:t>
            </a:r>
            <a:r>
              <a:rPr lang="ru-RU" dirty="0" smtClean="0"/>
              <a:t>). </a:t>
            </a:r>
            <a:endParaRPr lang="ru-RU" dirty="0" smtClean="0"/>
          </a:p>
          <a:p>
            <a:r>
              <a:rPr lang="ru-RU" dirty="0" smtClean="0"/>
              <a:t>Это </a:t>
            </a:r>
            <a:r>
              <a:rPr lang="ru-RU" dirty="0" smtClean="0"/>
              <a:t>придуманный природой способ избежать ошибок при синтезе двойной спирали ДНК.</a:t>
            </a:r>
            <a:endParaRPr lang="ru-RU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Интерактивная компьютерная модель </a:t>
            </a:r>
            <a:endParaRPr lang="ru-RU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1714488"/>
            <a:ext cx="74295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www.edumedia-sciences.com/ru/media/69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4" y="2285992"/>
            <a:ext cx="5000637" cy="3986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687</TotalTime>
  <Words>398</Words>
  <Application>Microsoft Office PowerPoint</Application>
  <PresentationFormat>Экран (4:3)</PresentationFormat>
  <Paragraphs>40</Paragraphs>
  <Slides>11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Обычная</vt:lpstr>
      <vt:lpstr>Изображение Paintbrush</vt:lpstr>
      <vt:lpstr>Исследование химических и биологических  моделей</vt:lpstr>
      <vt:lpstr>Качественная описательная химическая модель</vt:lpstr>
      <vt:lpstr>Формальная модель</vt:lpstr>
      <vt:lpstr>Интерактивная компьютерная модель </vt:lpstr>
      <vt:lpstr>Интерактивная компьютерная модель </vt:lpstr>
      <vt:lpstr>Качественная описательная биологическая модель</vt:lpstr>
      <vt:lpstr>Формальная модель</vt:lpstr>
      <vt:lpstr>Интерактивная компьютерная модель </vt:lpstr>
      <vt:lpstr>Интерактивная компьютерная модель 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Corvinis</cp:lastModifiedBy>
  <cp:revision>124</cp:revision>
  <dcterms:created xsi:type="dcterms:W3CDTF">2015-08-30T09:51:53Z</dcterms:created>
  <dcterms:modified xsi:type="dcterms:W3CDTF">2016-01-31T07:27:18Z</dcterms:modified>
</cp:coreProperties>
</file>