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</p:sldMasterIdLst>
  <p:notesMasterIdLst>
    <p:notesMasterId r:id="rId13"/>
  </p:notesMasterIdLst>
  <p:sldIdLst>
    <p:sldId id="256" r:id="rId2"/>
    <p:sldId id="314" r:id="rId3"/>
    <p:sldId id="308" r:id="rId4"/>
    <p:sldId id="309" r:id="rId5"/>
    <p:sldId id="310" r:id="rId6"/>
    <p:sldId id="315" r:id="rId7"/>
    <p:sldId id="316" r:id="rId8"/>
    <p:sldId id="317" r:id="rId9"/>
    <p:sldId id="318" r:id="rId10"/>
    <p:sldId id="306" r:id="rId11"/>
    <p:sldId id="266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8148" autoAdjust="0"/>
    <p:restoredTop sz="94660"/>
  </p:normalViewPr>
  <p:slideViewPr>
    <p:cSldViewPr>
      <p:cViewPr varScale="1">
        <p:scale>
          <a:sx n="75" d="100"/>
          <a:sy n="75" d="100"/>
        </p:scale>
        <p:origin x="-84" y="-78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53A736-0A05-409E-A154-CBCB1CDF2893}" type="datetimeFigureOut">
              <a:rPr lang="ru-RU" smtClean="0"/>
              <a:pPr/>
              <a:t>25.01.2016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75A8A58-C573-4E42-B460-CFBE8521380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7522852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25.01.2016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25.01.2016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25.01.2016</a:t>
            </a:fld>
            <a:endParaRPr lang="ru-RU"/>
          </a:p>
        </p:txBody>
      </p:sp>
      <p:sp>
        <p:nvSpPr>
          <p:cNvPr id="13" name="Номер слайда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8" name="Дата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25.01.2016</a:t>
            </a:fld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Нижний колонтитул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25.01.2016</a:t>
            </a:fld>
            <a:endParaRPr lang="ru-RU"/>
          </a:p>
        </p:txBody>
      </p:sp>
      <p:sp>
        <p:nvSpPr>
          <p:cNvPr id="12" name="Номер слайда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ru-RU"/>
          </a:p>
        </p:txBody>
      </p:sp>
      <p:sp>
        <p:nvSpPr>
          <p:cNvPr id="16" name="Текст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5" name="Текст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25.01.2016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25.01.2016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25.01.2016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оугольник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5B106E36-FD25-4E2D-B0AA-010F637433A0}" type="datetimeFigureOut">
              <a:rPr lang="ru-RU" smtClean="0"/>
              <a:pPr/>
              <a:t>25.01.2016</a:t>
            </a:fld>
            <a:endParaRPr lang="ru-RU"/>
          </a:p>
        </p:txBody>
      </p:sp>
      <p:sp>
        <p:nvSpPr>
          <p:cNvPr id="13" name="Номер слайда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25.01.2016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tube.geogebra.org/m/502203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files.school-collection.edu.ru/dlrstore/4c685e09-4d5d-2088-f340-bb35a534e998/00147113888974523/00147113888974523.htm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142984"/>
            <a:ext cx="8077200" cy="3886216"/>
          </a:xfrm>
        </p:spPr>
        <p:txBody>
          <a:bodyPr>
            <a:normAutofit/>
          </a:bodyPr>
          <a:lstStyle/>
          <a:p>
            <a:r>
              <a:rPr lang="ru-RU" sz="4800" b="1" dirty="0" smtClean="0"/>
              <a:t>Исследование </a:t>
            </a:r>
            <a:r>
              <a:rPr lang="ru-RU" sz="4800" b="1" dirty="0" smtClean="0"/>
              <a:t>геометрических </a:t>
            </a:r>
            <a:r>
              <a:rPr lang="ru-RU" sz="4800" b="1" dirty="0" smtClean="0"/>
              <a:t>моделей</a:t>
            </a:r>
            <a:endParaRPr lang="ru-RU" sz="4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14290"/>
            <a:ext cx="8153400" cy="990600"/>
          </a:xfrm>
        </p:spPr>
        <p:txBody>
          <a:bodyPr/>
          <a:lstStyle/>
          <a:p>
            <a:r>
              <a:rPr lang="ru-RU" b="1" dirty="0" smtClean="0"/>
              <a:t>Практическое занятие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179512" y="1600200"/>
            <a:ext cx="8964488" cy="514116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Протестировать интерактивные геометрические модели в сети интернет.</a:t>
            </a:r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xmlns="" val="223977632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 smtClean="0"/>
              <a:t>Домашнее задание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142844" y="1643050"/>
            <a:ext cx="8543956" cy="5214950"/>
          </a:xfrm>
        </p:spPr>
        <p:txBody>
          <a:bodyPr>
            <a:normAutofit/>
          </a:bodyPr>
          <a:lstStyle/>
          <a:p>
            <a:pPr algn="just">
              <a:spcAft>
                <a:spcPts val="0"/>
              </a:spcAft>
              <a:buNone/>
            </a:pPr>
            <a:endParaRPr lang="ru-RU" sz="2400" dirty="0" smtClean="0">
              <a:latin typeface="Times New Roman"/>
              <a:ea typeface="Times New Roman"/>
            </a:endParaRPr>
          </a:p>
          <a:p>
            <a:pPr algn="just">
              <a:spcAft>
                <a:spcPts val="0"/>
              </a:spcAft>
              <a:buNone/>
            </a:pPr>
            <a:r>
              <a:rPr lang="ru-RU" sz="2400" dirty="0" smtClean="0">
                <a:latin typeface="Times New Roman"/>
                <a:ea typeface="Times New Roman"/>
              </a:rPr>
              <a:t>Стр. </a:t>
            </a:r>
            <a:r>
              <a:rPr lang="ru-RU" sz="2400" dirty="0" smtClean="0">
                <a:latin typeface="Times New Roman"/>
                <a:ea typeface="Times New Roman"/>
              </a:rPr>
              <a:t>94-96.</a:t>
            </a:r>
            <a:endParaRPr lang="ru-RU" sz="2400" dirty="0" smtClean="0">
              <a:latin typeface="Times New Roman"/>
              <a:ea typeface="Times New Roman"/>
            </a:endParaRPr>
          </a:p>
          <a:p>
            <a:pPr algn="just">
              <a:spcAft>
                <a:spcPts val="0"/>
              </a:spcAft>
              <a:buNone/>
            </a:pPr>
            <a:endParaRPr lang="ru-RU" sz="2400" dirty="0" smtClean="0">
              <a:latin typeface="Times New Roman"/>
              <a:ea typeface="Times New Roman"/>
            </a:endParaRPr>
          </a:p>
          <a:p>
            <a:pPr>
              <a:buNone/>
            </a:pPr>
            <a:r>
              <a:rPr lang="ru-RU" sz="2400" dirty="0" smtClean="0"/>
              <a:t>Задание</a:t>
            </a:r>
            <a:r>
              <a:rPr lang="ru-RU" sz="2400" dirty="0" smtClean="0"/>
              <a:t>: описать поэтапно построение геометрической модели тетраэдра.</a:t>
            </a:r>
            <a:endParaRPr lang="ru-RU" sz="2400" dirty="0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Описательная модель </a:t>
            </a:r>
            <a:r>
              <a:rPr lang="ru-RU" b="1" dirty="0" smtClean="0"/>
              <a:t>(планиметрия)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 smtClean="0"/>
              <a:t>Треугольник ABC называется прямоугольным, если один из его углов (например, угол В) прямой (т. е. равен 90°). </a:t>
            </a:r>
            <a:endParaRPr lang="ru-RU" dirty="0" smtClean="0"/>
          </a:p>
          <a:p>
            <a:endParaRPr lang="ru-RU" dirty="0" smtClean="0"/>
          </a:p>
          <a:p>
            <a:r>
              <a:rPr lang="ru-RU" dirty="0" smtClean="0"/>
              <a:t>Сторона треугольника, противолежащая прямому углу, называется гипотенузой; две другие стороны — катетами</a:t>
            </a:r>
            <a:r>
              <a:rPr lang="ru-RU" dirty="0" smtClean="0"/>
              <a:t>.</a:t>
            </a:r>
            <a:endParaRPr lang="ru-RU" dirty="0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Формальная модель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642910" y="1714488"/>
            <a:ext cx="8153400" cy="4857784"/>
          </a:xfrm>
        </p:spPr>
        <p:txBody>
          <a:bodyPr>
            <a:normAutofit/>
          </a:bodyPr>
          <a:lstStyle/>
          <a:p>
            <a:r>
              <a:rPr lang="ru-RU" dirty="0" smtClean="0"/>
              <a:t>Теорема </a:t>
            </a:r>
            <a:r>
              <a:rPr lang="ru-RU" dirty="0" smtClean="0"/>
              <a:t>Пифагора гласит, что в прямоугольном треугольнике сумма квадратов катетов равна квадрату гипотенузы: </a:t>
            </a:r>
            <a:endParaRPr lang="ru-RU" dirty="0" smtClean="0"/>
          </a:p>
          <a:p>
            <a:pPr algn="ctr">
              <a:buNone/>
            </a:pPr>
            <a:r>
              <a:rPr lang="ru-RU" i="1" dirty="0" smtClean="0"/>
              <a:t>АВ</a:t>
            </a:r>
            <a:r>
              <a:rPr lang="ru-RU" i="1" baseline="30000" dirty="0" smtClean="0"/>
              <a:t>2</a:t>
            </a:r>
            <a:r>
              <a:rPr lang="ru-RU" i="1" dirty="0" smtClean="0"/>
              <a:t> </a:t>
            </a:r>
            <a:r>
              <a:rPr lang="ru-RU" i="1" dirty="0" smtClean="0"/>
              <a:t>+ ВС</a:t>
            </a:r>
            <a:r>
              <a:rPr lang="ru-RU" i="1" baseline="30000" dirty="0" smtClean="0"/>
              <a:t>2</a:t>
            </a:r>
            <a:r>
              <a:rPr lang="ru-RU" i="1" dirty="0" smtClean="0"/>
              <a:t> = АС</a:t>
            </a:r>
            <a:r>
              <a:rPr lang="ru-RU" i="1" baseline="30000" dirty="0" smtClean="0"/>
              <a:t>2</a:t>
            </a:r>
            <a:r>
              <a:rPr lang="ru-RU" i="1" dirty="0" smtClean="0"/>
              <a:t>.</a:t>
            </a:r>
            <a:endParaRPr lang="ru-RU" dirty="0" smtClean="0"/>
          </a:p>
          <a:p>
            <a:endParaRPr lang="ru-RU" dirty="0" smtClean="0"/>
          </a:p>
        </p:txBody>
      </p:sp>
      <p:sp>
        <p:nvSpPr>
          <p:cNvPr id="2969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Интерактивная компьютерная модель 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r>
              <a:rPr lang="ru-RU" dirty="0" smtClean="0"/>
              <a:t>Интерактивная модель демонстрирует основные соотношения в прямоугольном треугольнике.</a:t>
            </a:r>
          </a:p>
          <a:p>
            <a:r>
              <a:rPr lang="ru-RU" dirty="0" smtClean="0"/>
              <a:t>При помощи мыши можно перемещать точку </a:t>
            </a:r>
            <a:r>
              <a:rPr lang="ru-RU" i="1" dirty="0" smtClean="0"/>
              <a:t>А </a:t>
            </a:r>
            <a:r>
              <a:rPr lang="ru-RU" dirty="0" smtClean="0"/>
              <a:t>(в вертикальном направлении) и точку С (в горизонтальном направлении). </a:t>
            </a:r>
            <a:endParaRPr lang="ru-RU" dirty="0" smtClean="0"/>
          </a:p>
          <a:p>
            <a:r>
              <a:rPr lang="ru-RU" dirty="0" smtClean="0"/>
              <a:t>Показываются </a:t>
            </a:r>
            <a:r>
              <a:rPr lang="ru-RU" dirty="0" smtClean="0"/>
              <a:t>длины сторон прямоугольного треугольника, градусные меры углов.</a:t>
            </a:r>
          </a:p>
          <a:p>
            <a:r>
              <a:rPr lang="ru-RU" dirty="0" smtClean="0"/>
              <a:t>Переключившись в демонстрационный режим при помощи </a:t>
            </a:r>
            <a:r>
              <a:rPr lang="ru-RU" dirty="0" smtClean="0"/>
              <a:t>кнопки, </a:t>
            </a:r>
            <a:r>
              <a:rPr lang="ru-RU" dirty="0" smtClean="0"/>
              <a:t>можно просмотреть анимацию</a:t>
            </a:r>
            <a:r>
              <a:rPr lang="ru-RU" dirty="0" smtClean="0"/>
              <a:t>.</a:t>
            </a:r>
            <a:endParaRPr lang="ru-RU" dirty="0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Интерактивная компьютерная модель </a:t>
            </a:r>
            <a:endParaRPr lang="ru-RU" dirty="0"/>
          </a:p>
        </p:txBody>
      </p:sp>
      <p:sp>
        <p:nvSpPr>
          <p:cNvPr id="3481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4819" name="Rectangle 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642910" y="1714488"/>
            <a:ext cx="373692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hlinkClick r:id="rId2"/>
              </a:rPr>
              <a:t>http://</a:t>
            </a:r>
            <a:r>
              <a:rPr lang="en-US" dirty="0" smtClean="0">
                <a:hlinkClick r:id="rId2"/>
              </a:rPr>
              <a:t>tube.geogebra.org/m/502203</a:t>
            </a:r>
            <a:endParaRPr lang="ru-RU" dirty="0" smtClean="0"/>
          </a:p>
          <a:p>
            <a:endParaRPr lang="ru-RU" dirty="0"/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071802" y="2123278"/>
            <a:ext cx="5595953" cy="45250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Описательная модель (стереометрия)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5043510"/>
          </a:xfrm>
        </p:spPr>
        <p:txBody>
          <a:bodyPr>
            <a:normAutofit fontScale="92500"/>
          </a:bodyPr>
          <a:lstStyle/>
          <a:p>
            <a:r>
              <a:rPr lang="ru-RU" dirty="0" smtClean="0"/>
              <a:t>Призма, основанием которой является параллелограмм, называется параллелепипедом. </a:t>
            </a:r>
            <a:endParaRPr lang="ru-RU" dirty="0" smtClean="0"/>
          </a:p>
          <a:p>
            <a:r>
              <a:rPr lang="ru-RU" dirty="0" smtClean="0"/>
              <a:t>Противоположные </a:t>
            </a:r>
            <a:r>
              <a:rPr lang="ru-RU" dirty="0" smtClean="0"/>
              <a:t>грани любого параллелепипеда равны и параллельны</a:t>
            </a:r>
            <a:r>
              <a:rPr lang="ru-RU" dirty="0" smtClean="0"/>
              <a:t>.</a:t>
            </a:r>
          </a:p>
          <a:p>
            <a:r>
              <a:rPr lang="ru-RU" dirty="0" smtClean="0"/>
              <a:t>Прямоугольным </a:t>
            </a:r>
            <a:r>
              <a:rPr lang="ru-RU" dirty="0" smtClean="0"/>
              <a:t>называется параллелепипед, все грани которого прямоугольники</a:t>
            </a:r>
            <a:r>
              <a:rPr lang="ru-RU" dirty="0" smtClean="0"/>
              <a:t>.</a:t>
            </a:r>
          </a:p>
          <a:p>
            <a:r>
              <a:rPr lang="ru-RU" dirty="0" smtClean="0"/>
              <a:t>Прямоугольный </a:t>
            </a:r>
            <a:r>
              <a:rPr lang="ru-RU" dirty="0" smtClean="0"/>
              <a:t>параллелепипед с равными ребрами называется кубом</a:t>
            </a:r>
            <a:r>
              <a:rPr lang="ru-RU" dirty="0" smtClean="0"/>
              <a:t>.</a:t>
            </a:r>
          </a:p>
          <a:p>
            <a:r>
              <a:rPr lang="ru-RU" dirty="0" smtClean="0"/>
              <a:t>Три ребра, выходящие из одной вершины прямоугольного параллелепипеда, называются его измерениями</a:t>
            </a:r>
            <a:r>
              <a:rPr lang="ru-RU" dirty="0" smtClean="0"/>
              <a:t>.</a:t>
            </a:r>
            <a:endParaRPr lang="ru-RU" dirty="0" smtClean="0"/>
          </a:p>
          <a:p>
            <a:pPr>
              <a:buNone/>
            </a:pPr>
            <a:endParaRPr lang="ru-RU" dirty="0" smtClean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Формальная модель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642910" y="1714488"/>
            <a:ext cx="8153400" cy="4857784"/>
          </a:xfrm>
        </p:spPr>
        <p:txBody>
          <a:bodyPr>
            <a:normAutofit/>
          </a:bodyPr>
          <a:lstStyle/>
          <a:p>
            <a:r>
              <a:rPr lang="ru-RU" dirty="0" smtClean="0"/>
              <a:t>Квадрат диагонали прямоугольного параллелепипеда равняется сумме квадратов его измерений: </a:t>
            </a:r>
            <a:endParaRPr lang="ru-RU" dirty="0" smtClean="0"/>
          </a:p>
          <a:p>
            <a:pPr algn="ctr">
              <a:buNone/>
            </a:pPr>
            <a:r>
              <a:rPr lang="ru-RU" i="1" dirty="0" smtClean="0"/>
              <a:t>d</a:t>
            </a:r>
            <a:r>
              <a:rPr lang="ru-RU" i="1" baseline="30000" dirty="0" smtClean="0"/>
              <a:t>2</a:t>
            </a:r>
            <a:r>
              <a:rPr lang="ru-RU" i="1" dirty="0" smtClean="0"/>
              <a:t> </a:t>
            </a:r>
            <a:r>
              <a:rPr lang="ru-RU" dirty="0" smtClean="0"/>
              <a:t>= </a:t>
            </a:r>
            <a:r>
              <a:rPr lang="ru-RU" i="1" dirty="0" smtClean="0"/>
              <a:t>а</a:t>
            </a:r>
            <a:r>
              <a:rPr lang="ru-RU" i="1" baseline="30000" dirty="0" smtClean="0"/>
              <a:t>2</a:t>
            </a:r>
            <a:r>
              <a:rPr lang="ru-RU" dirty="0" smtClean="0"/>
              <a:t>+ </a:t>
            </a:r>
            <a:r>
              <a:rPr lang="en-US" dirty="0" smtClean="0"/>
              <a:t>b</a:t>
            </a:r>
            <a:r>
              <a:rPr lang="ru-RU" i="1" baseline="30000" dirty="0" smtClean="0"/>
              <a:t>2</a:t>
            </a:r>
            <a:r>
              <a:rPr lang="ru-RU" i="1" dirty="0" smtClean="0"/>
              <a:t> </a:t>
            </a:r>
            <a:r>
              <a:rPr lang="ru-RU" dirty="0" smtClean="0"/>
              <a:t>+ с</a:t>
            </a:r>
            <a:r>
              <a:rPr lang="ru-RU" baseline="30000" dirty="0" smtClean="0"/>
              <a:t>2</a:t>
            </a:r>
            <a:r>
              <a:rPr lang="ru-RU" dirty="0" smtClean="0"/>
              <a:t>.</a:t>
            </a:r>
          </a:p>
          <a:p>
            <a:r>
              <a:rPr lang="ru-RU" dirty="0" smtClean="0"/>
              <a:t>Объем прямоугольного параллелепипеда равен произведению его измерений</a:t>
            </a:r>
            <a:r>
              <a:rPr lang="ru-RU" dirty="0" smtClean="0"/>
              <a:t>:</a:t>
            </a:r>
          </a:p>
          <a:p>
            <a:pPr algn="ctr">
              <a:buNone/>
            </a:pPr>
            <a:r>
              <a:rPr lang="ru-RU" i="1" dirty="0" smtClean="0"/>
              <a:t>V </a:t>
            </a:r>
            <a:r>
              <a:rPr lang="ru-RU" i="1" dirty="0" smtClean="0"/>
              <a:t>= а*</a:t>
            </a:r>
            <a:r>
              <a:rPr lang="en-US" i="1" dirty="0" smtClean="0"/>
              <a:t>b</a:t>
            </a:r>
            <a:r>
              <a:rPr lang="ru-RU" i="1" dirty="0" smtClean="0"/>
              <a:t>*с</a:t>
            </a:r>
            <a:r>
              <a:rPr lang="ru-RU" i="1" dirty="0" smtClean="0"/>
              <a:t>.</a:t>
            </a:r>
            <a:endParaRPr lang="ru-RU" dirty="0" smtClean="0"/>
          </a:p>
        </p:txBody>
      </p:sp>
      <p:sp>
        <p:nvSpPr>
          <p:cNvPr id="2969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Интерактивная компьютерная модель 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 smtClean="0"/>
              <a:t>Перетаскивая мышью точки, можно изменять измерения параллелепипеда. </a:t>
            </a:r>
            <a:endParaRPr lang="ru-RU" dirty="0" smtClean="0"/>
          </a:p>
          <a:p>
            <a:r>
              <a:rPr lang="ru-RU" dirty="0" smtClean="0"/>
              <a:t>Изменяется </a:t>
            </a:r>
            <a:r>
              <a:rPr lang="ru-RU" dirty="0" smtClean="0"/>
              <a:t>длина диагонали, площадь поверхности и объем параллелепипеда при изменении длин его сторон. </a:t>
            </a:r>
            <a:endParaRPr lang="ru-RU" dirty="0" smtClean="0"/>
          </a:p>
          <a:p>
            <a:r>
              <a:rPr lang="ru-RU" dirty="0" smtClean="0"/>
              <a:t>Флажок </a:t>
            </a:r>
            <a:r>
              <a:rPr lang="ru-RU" i="1" dirty="0" smtClean="0"/>
              <a:t>Прямой </a:t>
            </a:r>
            <a:r>
              <a:rPr lang="ru-RU" dirty="0" smtClean="0"/>
              <a:t>превращает произвольный параллелепипед в прямоугольный, а флажок </a:t>
            </a:r>
            <a:r>
              <a:rPr lang="ru-RU" i="1" dirty="0" smtClean="0"/>
              <a:t>Куб </a:t>
            </a:r>
            <a:r>
              <a:rPr lang="ru-RU" dirty="0" smtClean="0"/>
              <a:t>превращает его в куб.</a:t>
            </a:r>
          </a:p>
          <a:p>
            <a:r>
              <a:rPr lang="ru-RU" dirty="0" smtClean="0"/>
              <a:t>Переключившись в демонстрационный режим при помощи </a:t>
            </a:r>
            <a:r>
              <a:rPr lang="ru-RU" dirty="0" smtClean="0"/>
              <a:t>кнопки.</a:t>
            </a:r>
            <a:endParaRPr lang="ru-RU" dirty="0" smtClean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Интерактивная компьютерная модель </a:t>
            </a:r>
            <a:endParaRPr lang="ru-RU" dirty="0"/>
          </a:p>
        </p:txBody>
      </p:sp>
      <p:sp>
        <p:nvSpPr>
          <p:cNvPr id="3481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4819" name="Rectangle 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214282" y="1643050"/>
            <a:ext cx="871543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hlinkClick r:id="rId2"/>
              </a:rPr>
              <a:t>http://</a:t>
            </a:r>
            <a:r>
              <a:rPr lang="en-US" dirty="0" smtClean="0">
                <a:hlinkClick r:id="rId2"/>
              </a:rPr>
              <a:t>files.school-collection.edu.ru/dlrstore/4c685e09-4d5d-2088-f340-bb35a534e998/00147113888974523/00147113888974523.htm</a:t>
            </a:r>
            <a:endParaRPr lang="ru-RU" dirty="0" smtClean="0"/>
          </a:p>
          <a:p>
            <a:endParaRPr lang="ru-RU" dirty="0"/>
          </a:p>
        </p:txBody>
      </p:sp>
      <p:pic>
        <p:nvPicPr>
          <p:cNvPr id="53250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285852" y="2714620"/>
            <a:ext cx="6429388" cy="3424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бычная">
  <a:themeElements>
    <a:clrScheme name="Обычная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Обычная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Обычная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669</TotalTime>
  <Words>303</Words>
  <Application>Microsoft Office PowerPoint</Application>
  <PresentationFormat>Экран (4:3)</PresentationFormat>
  <Paragraphs>40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Обычная</vt:lpstr>
      <vt:lpstr>Исследование геометрических моделей</vt:lpstr>
      <vt:lpstr>Описательная модель (планиметрия)</vt:lpstr>
      <vt:lpstr>Формальная модель</vt:lpstr>
      <vt:lpstr>Интерактивная компьютерная модель </vt:lpstr>
      <vt:lpstr>Интерактивная компьютерная модель </vt:lpstr>
      <vt:lpstr>Описательная модель (стереометрия)</vt:lpstr>
      <vt:lpstr>Формальная модель</vt:lpstr>
      <vt:lpstr>Интерактивная компьютерная модель </vt:lpstr>
      <vt:lpstr>Интерактивная компьютерная модель </vt:lpstr>
      <vt:lpstr>Практическое занятие</vt:lpstr>
      <vt:lpstr>Домашнее задание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Информация  и  информационные процессы </dc:title>
  <dc:creator>Corvinis</dc:creator>
  <cp:lastModifiedBy>Corvinis</cp:lastModifiedBy>
  <cp:revision>122</cp:revision>
  <dcterms:created xsi:type="dcterms:W3CDTF">2015-08-30T09:51:53Z</dcterms:created>
  <dcterms:modified xsi:type="dcterms:W3CDTF">2016-01-25T16:59:11Z</dcterms:modified>
</cp:coreProperties>
</file>