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10"/>
  </p:notesMasterIdLst>
  <p:sldIdLst>
    <p:sldId id="256" r:id="rId2"/>
    <p:sldId id="308" r:id="rId3"/>
    <p:sldId id="312" r:id="rId4"/>
    <p:sldId id="309" r:id="rId5"/>
    <p:sldId id="310" r:id="rId6"/>
    <p:sldId id="313" r:id="rId7"/>
    <p:sldId id="306" r:id="rId8"/>
    <p:sldId id="266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8148" autoAdjust="0"/>
    <p:restoredTop sz="94660"/>
  </p:normalViewPr>
  <p:slideViewPr>
    <p:cSldViewPr>
      <p:cViewPr varScale="1">
        <p:scale>
          <a:sx n="75" d="100"/>
          <a:sy n="75" d="100"/>
        </p:scale>
        <p:origin x="-84" y="-7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53A736-0A05-409E-A154-CBCB1CDF2893}" type="datetimeFigureOut">
              <a:rPr lang="ru-RU" smtClean="0"/>
              <a:pPr/>
              <a:t>18.01.2016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5A8A58-C573-4E42-B460-CFBE8521380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752285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18.01.2016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18.01.2016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18.01.2016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18.01.2016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18.01.2016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5B106E36-FD25-4E2D-B0AA-010F637433A0}" type="datetimeFigureOut">
              <a:rPr lang="ru-RU" smtClean="0"/>
              <a:pPr/>
              <a:t>18.01.2016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18.01.2016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graph.reshish.ru/" TargetMode="External"/><Relationship Id="rId2" Type="http://schemas.openxmlformats.org/officeDocument/2006/relationships/hyperlink" Target="http://www.yotx.ru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42984"/>
            <a:ext cx="8077200" cy="3886216"/>
          </a:xfrm>
        </p:spPr>
        <p:txBody>
          <a:bodyPr>
            <a:normAutofit/>
          </a:bodyPr>
          <a:lstStyle/>
          <a:p>
            <a:r>
              <a:rPr lang="ru-RU" sz="4800" b="1" dirty="0" smtClean="0"/>
              <a:t>Исследование </a:t>
            </a:r>
            <a:r>
              <a:rPr lang="ru-RU" sz="4800" b="1" dirty="0" smtClean="0"/>
              <a:t>алгебраических </a:t>
            </a:r>
            <a:r>
              <a:rPr lang="ru-RU" sz="4800" b="1" dirty="0" smtClean="0"/>
              <a:t>моделей</a:t>
            </a:r>
            <a:endParaRPr lang="ru-RU" sz="4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Формальная модель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42910" y="1714488"/>
            <a:ext cx="8153400" cy="4857784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В алгебре формальные модели записываются с помощью уравнений, точное решение которых основывается на поиске равносильных преобразований алгебраических выражений, позволяющих выразить переменную величину с помощью формулы</a:t>
            </a:r>
            <a:r>
              <a:rPr lang="ru-RU" dirty="0" smtClean="0"/>
              <a:t>.</a:t>
            </a:r>
          </a:p>
          <a:p>
            <a:r>
              <a:rPr lang="ru-RU" dirty="0" smtClean="0"/>
              <a:t>Точные решения существуют только для некоторых уравнений определенного вида (линейные, квадратные, тригонометрические и др</a:t>
            </a:r>
            <a:r>
              <a:rPr lang="ru-RU" dirty="0" smtClean="0"/>
              <a:t>.),</a:t>
            </a:r>
            <a:r>
              <a:rPr lang="ru-RU" dirty="0" smtClean="0"/>
              <a:t> поэтому для большинства уравнений приходится использовать методы приближенного решения с заданной точностью (графические или численные</a:t>
            </a:r>
            <a:r>
              <a:rPr lang="ru-RU" dirty="0" smtClean="0"/>
              <a:t>).</a:t>
            </a:r>
            <a:endParaRPr lang="ru-RU" dirty="0" smtClean="0"/>
          </a:p>
        </p:txBody>
      </p:sp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Формальная модель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42910" y="1714488"/>
            <a:ext cx="8153400" cy="4857784"/>
          </a:xfrm>
        </p:spPr>
        <p:txBody>
          <a:bodyPr>
            <a:normAutofit/>
          </a:bodyPr>
          <a:lstStyle/>
          <a:p>
            <a:r>
              <a:rPr lang="ru-RU" dirty="0" smtClean="0"/>
              <a:t>Например, нельзя найти корень уравнения </a:t>
            </a:r>
            <a:r>
              <a:rPr lang="ru-RU" dirty="0" err="1" smtClean="0"/>
              <a:t>sin</a:t>
            </a:r>
            <a:r>
              <a:rPr lang="ru-RU" dirty="0" smtClean="0"/>
              <a:t>(</a:t>
            </a:r>
            <a:r>
              <a:rPr lang="ru-RU" dirty="0" err="1" smtClean="0"/>
              <a:t>x</a:t>
            </a:r>
            <a:r>
              <a:rPr lang="ru-RU" dirty="0" smtClean="0"/>
              <a:t>) = 3-х – 2 путем равносильных алгебраических преобразований. </a:t>
            </a:r>
            <a:endParaRPr lang="ru-RU" dirty="0" smtClean="0"/>
          </a:p>
          <a:p>
            <a:r>
              <a:rPr lang="ru-RU" dirty="0" smtClean="0"/>
              <a:t>Такие уравнения </a:t>
            </a:r>
            <a:r>
              <a:rPr lang="ru-RU" dirty="0" smtClean="0"/>
              <a:t>можно решать приближенно графическими и численными методами</a:t>
            </a:r>
            <a:r>
              <a:rPr lang="ru-RU" dirty="0" smtClean="0"/>
              <a:t>.</a:t>
            </a:r>
          </a:p>
          <a:p>
            <a:r>
              <a:rPr lang="ru-RU" dirty="0" smtClean="0"/>
              <a:t>Графическое решение таких уравнений можно осуществить путем построения интерактивных компьютерных моделей.</a:t>
            </a:r>
          </a:p>
          <a:p>
            <a:pPr>
              <a:buNone/>
            </a:pPr>
            <a:endParaRPr lang="ru-RU" dirty="0" smtClean="0"/>
          </a:p>
          <a:p>
            <a:endParaRPr lang="ru-RU" dirty="0" smtClean="0"/>
          </a:p>
        </p:txBody>
      </p:sp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Интерактивная компьютерная модель 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Введите в верхнее поле ввода уравнение в виде </a:t>
            </a:r>
            <a:r>
              <a:rPr lang="ru-RU" i="1" dirty="0" err="1" smtClean="0"/>
              <a:t>fi</a:t>
            </a:r>
            <a:r>
              <a:rPr lang="ru-RU" i="1" dirty="0" smtClean="0"/>
              <a:t>(</a:t>
            </a:r>
            <a:r>
              <a:rPr lang="ru-RU" i="1" dirty="0" err="1" smtClean="0"/>
              <a:t>x</a:t>
            </a:r>
            <a:r>
              <a:rPr lang="ru-RU" i="1" dirty="0" smtClean="0"/>
              <a:t>) = f2(</a:t>
            </a:r>
            <a:r>
              <a:rPr lang="ru-RU" i="1" dirty="0" err="1" smtClean="0"/>
              <a:t>x</a:t>
            </a:r>
            <a:r>
              <a:rPr lang="ru-RU" i="1" dirty="0" smtClean="0"/>
              <a:t>), </a:t>
            </a:r>
            <a:r>
              <a:rPr lang="ru-RU" dirty="0" smtClean="0"/>
              <a:t>например, </a:t>
            </a:r>
            <a:r>
              <a:rPr lang="ru-RU" dirty="0" err="1" smtClean="0"/>
              <a:t>sin</a:t>
            </a:r>
            <a:r>
              <a:rPr lang="ru-RU" dirty="0" smtClean="0"/>
              <a:t>(</a:t>
            </a:r>
            <a:r>
              <a:rPr lang="ru-RU" dirty="0" err="1" smtClean="0"/>
              <a:t>x</a:t>
            </a:r>
            <a:r>
              <a:rPr lang="ru-RU" dirty="0" smtClean="0"/>
              <a:t>) = 3-х - 2.</a:t>
            </a:r>
          </a:p>
          <a:p>
            <a:r>
              <a:rPr lang="ru-RU" dirty="0" smtClean="0"/>
              <a:t>Нажмите кнопку </a:t>
            </a:r>
            <a:r>
              <a:rPr lang="ru-RU" i="1" dirty="0" smtClean="0"/>
              <a:t>Решить. </a:t>
            </a:r>
            <a:r>
              <a:rPr lang="ru-RU" dirty="0" smtClean="0"/>
              <a:t>Подождите некоторое время.</a:t>
            </a:r>
          </a:p>
          <a:p>
            <a:r>
              <a:rPr lang="ru-RU" dirty="0" smtClean="0"/>
              <a:t>Будет построен график правой и левой частей уравнения, зелеными точками будут отмечены корни.</a:t>
            </a:r>
          </a:p>
          <a:p>
            <a:r>
              <a:rPr lang="ru-RU" dirty="0" smtClean="0"/>
              <a:t>Чтобы ввести новое уравнение, нажмите кнопку </a:t>
            </a:r>
            <a:r>
              <a:rPr lang="ru-RU" i="1" dirty="0" smtClean="0"/>
              <a:t>Сброс.</a:t>
            </a:r>
            <a:endParaRPr lang="ru-RU" dirty="0" smtClean="0"/>
          </a:p>
          <a:p>
            <a:r>
              <a:rPr lang="ru-RU" dirty="0" smtClean="0"/>
              <a:t>Если вы сделаете ошибку при вводе, в нижнем окне появится соответствующее сообщение</a:t>
            </a:r>
            <a:r>
              <a:rPr lang="ru-RU" dirty="0" smtClean="0"/>
              <a:t>.</a:t>
            </a:r>
            <a:endParaRPr lang="ru-RU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Интерактивная компьютерная модель </a:t>
            </a:r>
            <a:endParaRPr lang="ru-RU" dirty="0"/>
          </a:p>
        </p:txBody>
      </p:sp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4819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1928794" y="1785926"/>
          <a:ext cx="4357718" cy="4405257"/>
        </p:xfrm>
        <a:graphic>
          <a:graphicData uri="http://schemas.openxmlformats.org/presentationml/2006/ole">
            <p:oleObj spid="_x0000_s34818" name="Точечный рисунок" r:id="rId3" imgW="4544059" imgH="4590476" progId="Paint.Picture">
              <p:embed/>
            </p:oleObj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14290"/>
            <a:ext cx="7215206" cy="990600"/>
          </a:xfrm>
        </p:spPr>
        <p:txBody>
          <a:bodyPr>
            <a:normAutofit/>
          </a:bodyPr>
          <a:lstStyle/>
          <a:p>
            <a:r>
              <a:rPr lang="ru-RU" sz="4000" b="1" dirty="0" smtClean="0"/>
              <a:t>Практическое занятие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Источник 1:</a:t>
            </a:r>
            <a:endParaRPr lang="ru-RU" dirty="0" smtClean="0">
              <a:hlinkClick r:id="rId2"/>
            </a:endParaRPr>
          </a:p>
          <a:p>
            <a:r>
              <a:rPr lang="en-US" dirty="0" smtClean="0">
                <a:hlinkClick r:id="rId2"/>
              </a:rPr>
              <a:t>http</a:t>
            </a:r>
            <a:r>
              <a:rPr lang="en-US" dirty="0" smtClean="0">
                <a:hlinkClick r:id="rId2"/>
              </a:rPr>
              <a:t>://</a:t>
            </a:r>
            <a:r>
              <a:rPr lang="en-US" dirty="0" smtClean="0">
                <a:hlinkClick r:id="rId2"/>
              </a:rPr>
              <a:t>www.yotx.ru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Источник 2:</a:t>
            </a:r>
          </a:p>
          <a:p>
            <a:r>
              <a:rPr lang="en-US" dirty="0" smtClean="0">
                <a:hlinkClick r:id="rId3"/>
              </a:rPr>
              <a:t>http://graph.reshish.ru</a:t>
            </a:r>
            <a:r>
              <a:rPr lang="en-US" dirty="0" smtClean="0">
                <a:hlinkClick r:id="rId3"/>
              </a:rPr>
              <a:t>/</a:t>
            </a:r>
            <a:endParaRPr lang="ru-RU" dirty="0" smtClean="0"/>
          </a:p>
        </p:txBody>
      </p:sp>
      <p:pic>
        <p:nvPicPr>
          <p:cNvPr id="52226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4348" y="3714752"/>
            <a:ext cx="3643306" cy="29371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2227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314950" y="500042"/>
            <a:ext cx="3829050" cy="609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14290"/>
            <a:ext cx="8153400" cy="990600"/>
          </a:xfrm>
        </p:spPr>
        <p:txBody>
          <a:bodyPr/>
          <a:lstStyle/>
          <a:p>
            <a:r>
              <a:rPr lang="ru-RU" b="1" dirty="0" smtClean="0"/>
              <a:t>Практическое занятие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79512" y="1600200"/>
            <a:ext cx="8964488" cy="514116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Построить алгебраические модели в </a:t>
            </a:r>
            <a:r>
              <a:rPr lang="en-US" dirty="0" smtClean="0"/>
              <a:t>Excel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Внести </a:t>
            </a:r>
            <a:r>
              <a:rPr lang="ru-RU" dirty="0" smtClean="0"/>
              <a:t>значения </a:t>
            </a:r>
            <a:r>
              <a:rPr lang="en-US" dirty="0" smtClean="0"/>
              <a:t>x </a:t>
            </a:r>
            <a:r>
              <a:rPr lang="ru-RU" dirty="0" smtClean="0"/>
              <a:t>и </a:t>
            </a:r>
            <a:r>
              <a:rPr lang="en-US" dirty="0" smtClean="0"/>
              <a:t>y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1) Построить диаграмму функции </a:t>
            </a:r>
            <a:r>
              <a:rPr lang="en-US" dirty="0" smtClean="0"/>
              <a:t>y</a:t>
            </a:r>
            <a:r>
              <a:rPr lang="ru-RU" dirty="0" smtClean="0"/>
              <a:t>=</a:t>
            </a:r>
            <a:r>
              <a:rPr lang="en-US" dirty="0" smtClean="0"/>
              <a:t>x</a:t>
            </a:r>
            <a:r>
              <a:rPr lang="ru-RU" dirty="0" smtClean="0"/>
              <a:t>^2.</a:t>
            </a:r>
          </a:p>
          <a:p>
            <a:pPr>
              <a:buNone/>
            </a:pPr>
            <a:r>
              <a:rPr lang="ru-RU" dirty="0" smtClean="0"/>
              <a:t>2) Построить диаграмму функции </a:t>
            </a:r>
            <a:r>
              <a:rPr lang="en-US" dirty="0" smtClean="0"/>
              <a:t>y</a:t>
            </a:r>
            <a:r>
              <a:rPr lang="ru-RU" dirty="0" smtClean="0"/>
              <a:t>=2</a:t>
            </a:r>
            <a:r>
              <a:rPr lang="en-US" dirty="0" smtClean="0"/>
              <a:t>x</a:t>
            </a:r>
            <a:r>
              <a:rPr lang="ru-RU" dirty="0" smtClean="0"/>
              <a:t>+2.</a:t>
            </a:r>
          </a:p>
          <a:p>
            <a:pPr>
              <a:buNone/>
            </a:pPr>
            <a:r>
              <a:rPr lang="ru-RU" dirty="0" smtClean="0"/>
              <a:t>3) </a:t>
            </a:r>
            <a:r>
              <a:rPr lang="ru-RU" dirty="0" smtClean="0"/>
              <a:t>Построить диаграмму функции </a:t>
            </a:r>
            <a:r>
              <a:rPr lang="en-US" dirty="0" smtClean="0"/>
              <a:t>y</a:t>
            </a:r>
            <a:r>
              <a:rPr lang="ru-RU" dirty="0" smtClean="0"/>
              <a:t>=</a:t>
            </a:r>
            <a:r>
              <a:rPr lang="en-US" dirty="0" err="1" smtClean="0"/>
              <a:t>tgx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4) </a:t>
            </a:r>
            <a:r>
              <a:rPr lang="ru-RU" dirty="0" smtClean="0"/>
              <a:t>Построить диаграмму функции </a:t>
            </a:r>
            <a:r>
              <a:rPr lang="en-US" dirty="0" smtClean="0"/>
              <a:t>y</a:t>
            </a:r>
            <a:r>
              <a:rPr lang="ru-RU" dirty="0" smtClean="0"/>
              <a:t>=</a:t>
            </a:r>
            <a:r>
              <a:rPr lang="en-US" dirty="0" err="1" smtClean="0"/>
              <a:t>cossinx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5) </a:t>
            </a:r>
            <a:r>
              <a:rPr lang="ru-RU" dirty="0" smtClean="0"/>
              <a:t>Построить диаграмму функции </a:t>
            </a:r>
            <a:r>
              <a:rPr lang="en-US" dirty="0" smtClean="0"/>
              <a:t>y</a:t>
            </a:r>
            <a:r>
              <a:rPr lang="ru-RU" dirty="0" smtClean="0"/>
              <a:t>=-</a:t>
            </a:r>
            <a:r>
              <a:rPr lang="en-US" dirty="0" smtClean="0"/>
              <a:t>x</a:t>
            </a:r>
            <a:r>
              <a:rPr lang="ru-RU" dirty="0" smtClean="0"/>
              <a:t>^2.</a:t>
            </a:r>
          </a:p>
          <a:p>
            <a:pPr>
              <a:buNone/>
            </a:pPr>
            <a:r>
              <a:rPr lang="ru-RU" dirty="0" smtClean="0"/>
              <a:t>6) </a:t>
            </a:r>
            <a:r>
              <a:rPr lang="ru-RU" dirty="0" smtClean="0"/>
              <a:t>Построить диаграмму функции </a:t>
            </a:r>
            <a:r>
              <a:rPr lang="en-US" dirty="0" smtClean="0"/>
              <a:t>y</a:t>
            </a:r>
            <a:r>
              <a:rPr lang="ru-RU" dirty="0" smtClean="0"/>
              <a:t>=-</a:t>
            </a:r>
            <a:r>
              <a:rPr lang="en-US" dirty="0" smtClean="0"/>
              <a:t>x</a:t>
            </a:r>
            <a:r>
              <a:rPr lang="ru-RU" dirty="0" smtClean="0"/>
              <a:t>/2.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2397763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Домашнее задание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42844" y="1643050"/>
            <a:ext cx="8543956" cy="5214950"/>
          </a:xfrm>
        </p:spPr>
        <p:txBody>
          <a:bodyPr>
            <a:normAutofit/>
          </a:bodyPr>
          <a:lstStyle/>
          <a:p>
            <a:pPr algn="just">
              <a:spcAft>
                <a:spcPts val="0"/>
              </a:spcAft>
              <a:buNone/>
            </a:pPr>
            <a:endParaRPr lang="ru-RU" sz="2400" dirty="0" smtClean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  <a:buNone/>
            </a:pPr>
            <a:r>
              <a:rPr lang="ru-RU" sz="2400" dirty="0" smtClean="0">
                <a:latin typeface="Times New Roman"/>
                <a:ea typeface="Times New Roman"/>
              </a:rPr>
              <a:t>Стр. </a:t>
            </a:r>
            <a:r>
              <a:rPr lang="ru-RU" sz="2400" dirty="0" smtClean="0">
                <a:latin typeface="Times New Roman"/>
                <a:ea typeface="Times New Roman"/>
              </a:rPr>
              <a:t>92-93.</a:t>
            </a:r>
            <a:endParaRPr lang="ru-RU" sz="2400" dirty="0" smtClean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  <a:buNone/>
            </a:pPr>
            <a:endParaRPr lang="ru-RU" sz="2400" dirty="0" smtClean="0">
              <a:latin typeface="Times New Roman"/>
              <a:ea typeface="Times New Roman"/>
            </a:endParaRPr>
          </a:p>
          <a:p>
            <a:pPr>
              <a:buNone/>
            </a:pPr>
            <a:r>
              <a:rPr lang="ru-RU" sz="2400" dirty="0" smtClean="0"/>
              <a:t>Задание: </a:t>
            </a:r>
            <a:r>
              <a:rPr lang="ru-RU" sz="2400" dirty="0" smtClean="0"/>
              <a:t>построить </a:t>
            </a:r>
            <a:r>
              <a:rPr lang="ru-RU" sz="2400" dirty="0" smtClean="0"/>
              <a:t>модель графика функции </a:t>
            </a:r>
            <a:r>
              <a:rPr lang="en-US" sz="2400" dirty="0" smtClean="0"/>
              <a:t>sin</a:t>
            </a:r>
            <a:r>
              <a:rPr lang="ru-RU" sz="2400" dirty="0" smtClean="0"/>
              <a:t>(</a:t>
            </a:r>
            <a:r>
              <a:rPr lang="en-US" sz="2400" dirty="0" smtClean="0"/>
              <a:t>x</a:t>
            </a:r>
            <a:r>
              <a:rPr lang="ru-RU" sz="2400" dirty="0" smtClean="0"/>
              <a:t>).</a:t>
            </a:r>
            <a:endParaRPr lang="ru-RU" sz="2400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642</TotalTime>
  <Words>286</Words>
  <Application>Microsoft Office PowerPoint</Application>
  <PresentationFormat>Экран (4:3)</PresentationFormat>
  <Paragraphs>34</Paragraphs>
  <Slides>8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0" baseType="lpstr">
      <vt:lpstr>Обычная</vt:lpstr>
      <vt:lpstr>Изображение Paintbrush</vt:lpstr>
      <vt:lpstr>Исследование алгебраических моделей</vt:lpstr>
      <vt:lpstr>Формальная модель</vt:lpstr>
      <vt:lpstr>Формальная модель</vt:lpstr>
      <vt:lpstr>Интерактивная компьютерная модель </vt:lpstr>
      <vt:lpstr>Интерактивная компьютерная модель </vt:lpstr>
      <vt:lpstr>Практическое занятие</vt:lpstr>
      <vt:lpstr>Практическое занятие</vt:lpstr>
      <vt:lpstr>Домашнее задание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Информация  и  информационные процессы </dc:title>
  <dc:creator>Corvinis</dc:creator>
  <cp:lastModifiedBy>Corvinis</cp:lastModifiedBy>
  <cp:revision>119</cp:revision>
  <dcterms:created xsi:type="dcterms:W3CDTF">2015-08-30T09:51:53Z</dcterms:created>
  <dcterms:modified xsi:type="dcterms:W3CDTF">2016-01-18T11:23:41Z</dcterms:modified>
</cp:coreProperties>
</file>