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sldIdLst>
    <p:sldId id="256" r:id="rId2"/>
    <p:sldId id="299" r:id="rId3"/>
    <p:sldId id="300" r:id="rId4"/>
    <p:sldId id="301" r:id="rId5"/>
    <p:sldId id="311" r:id="rId6"/>
    <p:sldId id="312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10" r:id="rId15"/>
    <p:sldId id="309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8" autoAdjust="0"/>
    <p:restoredTop sz="94660"/>
  </p:normalViewPr>
  <p:slideViewPr>
    <p:cSldViewPr>
      <p:cViewPr varScale="1">
        <p:scale>
          <a:sx n="69" d="100"/>
          <a:sy n="69" d="100"/>
        </p:scale>
        <p:origin x="13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A8A58-C573-4E42-B460-CFBE8521380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94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somit.ru/kolebanie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Этапы исследования моделей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Исследование физических моделей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u="sng" dirty="0">
                <a:hlinkClick r:id="rId2"/>
              </a:rPr>
              <a:t>http://</a:t>
            </a:r>
            <a:r>
              <a:rPr lang="ru-RU" u="sng" dirty="0" smtClean="0">
                <a:hlinkClick r:id="rId2"/>
              </a:rPr>
              <a:t>somit.ru/kolebanie.htm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420888"/>
            <a:ext cx="3048000" cy="38671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944" y="2354213"/>
            <a:ext cx="447675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4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14116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Построение </a:t>
            </a:r>
            <a:r>
              <a:rPr lang="ru-RU" i="1" dirty="0"/>
              <a:t>и </a:t>
            </a:r>
            <a:r>
              <a:rPr lang="ru-RU" i="1" dirty="0" smtClean="0"/>
              <a:t>исследование </a:t>
            </a:r>
            <a:r>
              <a:rPr lang="ru-RU" i="1" dirty="0"/>
              <a:t>модели движения тела, брошенного под углом к горизонту</a:t>
            </a:r>
            <a:r>
              <a:rPr lang="ru-RU" i="1" dirty="0" smtClean="0"/>
              <a:t>.</a:t>
            </a:r>
          </a:p>
          <a:p>
            <a:r>
              <a:rPr lang="ru-RU" dirty="0"/>
              <a:t>Объединить ячейки с </a:t>
            </a:r>
            <a:r>
              <a:rPr lang="ru-RU" b="1" dirty="0"/>
              <a:t>А1</a:t>
            </a:r>
            <a:r>
              <a:rPr lang="ru-RU" dirty="0"/>
              <a:t> по </a:t>
            </a:r>
            <a:r>
              <a:rPr lang="ru-RU" b="1" dirty="0"/>
              <a:t>С1.</a:t>
            </a:r>
            <a:r>
              <a:rPr lang="ru-RU" dirty="0"/>
              <a:t> </a:t>
            </a:r>
          </a:p>
          <a:p>
            <a:r>
              <a:rPr lang="ru-RU" dirty="0"/>
              <a:t>Поместить туда текст </a:t>
            </a:r>
            <a:r>
              <a:rPr lang="ru-RU" b="1" dirty="0"/>
              <a:t>«Движение тела, брошенного под углом к горизонту»</a:t>
            </a:r>
            <a:r>
              <a:rPr lang="ru-RU" dirty="0"/>
              <a:t> </a:t>
            </a:r>
          </a:p>
          <a:p>
            <a:r>
              <a:rPr lang="ru-RU" dirty="0"/>
              <a:t>Расширить колонки </a:t>
            </a:r>
            <a:r>
              <a:rPr lang="ru-RU" b="1" dirty="0"/>
              <a:t>В </a:t>
            </a:r>
            <a:r>
              <a:rPr lang="ru-RU" dirty="0"/>
              <a:t>и </a:t>
            </a:r>
            <a:r>
              <a:rPr lang="ru-RU" b="1" dirty="0"/>
              <a:t>С</a:t>
            </a:r>
            <a:r>
              <a:rPr lang="ru-RU" dirty="0"/>
              <a:t>, так, чтобы заголовок поместился в ячейках с </a:t>
            </a:r>
            <a:r>
              <a:rPr lang="ru-RU" b="1" dirty="0"/>
              <a:t>А1</a:t>
            </a:r>
            <a:r>
              <a:rPr lang="ru-RU" dirty="0"/>
              <a:t> по </a:t>
            </a:r>
            <a:r>
              <a:rPr lang="ru-RU" b="1" dirty="0"/>
              <a:t>С1 </a:t>
            </a:r>
            <a:endParaRPr lang="ru-RU" dirty="0"/>
          </a:p>
          <a:p>
            <a:r>
              <a:rPr lang="ru-RU" dirty="0"/>
              <a:t>Ввести в ячейки </a:t>
            </a:r>
            <a:r>
              <a:rPr lang="ru-RU" b="1" dirty="0"/>
              <a:t>А2</a:t>
            </a:r>
            <a:r>
              <a:rPr lang="ru-RU" dirty="0"/>
              <a:t>, </a:t>
            </a:r>
            <a:r>
              <a:rPr lang="ru-RU" b="1" dirty="0"/>
              <a:t>А3 и А4</a:t>
            </a:r>
            <a:r>
              <a:rPr lang="ru-RU" dirty="0"/>
              <a:t>  соответственно</a:t>
            </a:r>
            <a:r>
              <a:rPr lang="ru-RU" b="1" dirty="0"/>
              <a:t>V0=</a:t>
            </a:r>
            <a:r>
              <a:rPr lang="ru-RU" dirty="0"/>
              <a:t> , </a:t>
            </a:r>
            <a:r>
              <a:rPr lang="ru-RU" b="1" dirty="0"/>
              <a:t>A=, G=</a:t>
            </a:r>
            <a:r>
              <a:rPr lang="ru-RU" dirty="0"/>
              <a:t>   </a:t>
            </a:r>
          </a:p>
          <a:p>
            <a:r>
              <a:rPr lang="ru-RU" dirty="0"/>
              <a:t>В ячейки </a:t>
            </a:r>
            <a:r>
              <a:rPr lang="ru-RU" b="1" dirty="0"/>
              <a:t>С2,</a:t>
            </a:r>
            <a:r>
              <a:rPr lang="ru-RU" dirty="0"/>
              <a:t> </a:t>
            </a:r>
            <a:r>
              <a:rPr lang="ru-RU" b="1" dirty="0"/>
              <a:t>С3 и С4</a:t>
            </a:r>
            <a:r>
              <a:rPr lang="ru-RU" dirty="0"/>
              <a:t> ввести </a:t>
            </a:r>
            <a:r>
              <a:rPr lang="ru-RU" b="1" dirty="0"/>
              <a:t>м/сек</a:t>
            </a:r>
            <a:r>
              <a:rPr lang="ru-RU" dirty="0"/>
              <a:t>, </a:t>
            </a:r>
            <a:r>
              <a:rPr lang="ru-RU" b="1" dirty="0"/>
              <a:t>град, м/сек^2</a:t>
            </a:r>
            <a:r>
              <a:rPr lang="ru-RU" dirty="0"/>
              <a:t>  соответственно </a:t>
            </a:r>
          </a:p>
          <a:p>
            <a:r>
              <a:rPr lang="ru-RU" dirty="0"/>
              <a:t>Для ячеек </a:t>
            </a:r>
            <a:r>
              <a:rPr lang="ru-RU" b="1" dirty="0"/>
              <a:t>В2,</a:t>
            </a:r>
            <a:r>
              <a:rPr lang="ru-RU" dirty="0"/>
              <a:t>  </a:t>
            </a:r>
            <a:r>
              <a:rPr lang="ru-RU" b="1" dirty="0"/>
              <a:t>В3 и В4</a:t>
            </a:r>
            <a:r>
              <a:rPr lang="ru-RU" dirty="0"/>
              <a:t> установить формат числовой, установив число десятичных знаков – 1 </a:t>
            </a:r>
          </a:p>
          <a:p>
            <a:r>
              <a:rPr lang="ru-RU" dirty="0"/>
              <a:t>Ввести в ячейки </a:t>
            </a:r>
            <a:r>
              <a:rPr lang="ru-RU" b="1" dirty="0"/>
              <a:t>В2, В3 и В4</a:t>
            </a:r>
            <a:r>
              <a:rPr lang="ru-RU" dirty="0"/>
              <a:t> соответственно значения </a:t>
            </a:r>
            <a:r>
              <a:rPr lang="ru-RU" b="1" dirty="0"/>
              <a:t>18,0;  35,0;  9,8</a:t>
            </a:r>
            <a:r>
              <a:rPr lang="ru-RU" dirty="0"/>
              <a:t> </a:t>
            </a:r>
          </a:p>
          <a:p>
            <a:r>
              <a:rPr lang="ru-RU" dirty="0"/>
              <a:t>Ввести в ячейки </a:t>
            </a:r>
            <a:r>
              <a:rPr lang="ru-RU" b="1" dirty="0"/>
              <a:t>А5 –Т</a:t>
            </a:r>
            <a:r>
              <a:rPr lang="ru-RU" dirty="0"/>
              <a:t>, </a:t>
            </a:r>
            <a:r>
              <a:rPr lang="ru-RU" b="1" dirty="0"/>
              <a:t>В5</a:t>
            </a:r>
            <a:r>
              <a:rPr lang="ru-RU" dirty="0"/>
              <a:t> –</a:t>
            </a:r>
            <a:r>
              <a:rPr lang="ru-RU" b="1" dirty="0"/>
              <a:t>X=V0*COS(A)*T,  С5 – Y=V0*SIN(A)*T-G*T^2/2</a:t>
            </a:r>
            <a:r>
              <a:rPr lang="ru-RU" dirty="0"/>
              <a:t> </a:t>
            </a:r>
          </a:p>
          <a:p>
            <a:r>
              <a:rPr lang="ru-RU" dirty="0"/>
              <a:t>Выделить ячейки с </a:t>
            </a:r>
            <a:r>
              <a:rPr lang="ru-RU" b="1" dirty="0"/>
              <a:t>А6 </a:t>
            </a:r>
            <a:r>
              <a:rPr lang="ru-RU" dirty="0"/>
              <a:t>по </a:t>
            </a:r>
            <a:r>
              <a:rPr lang="ru-RU" b="1" dirty="0"/>
              <a:t>С19</a:t>
            </a:r>
            <a:r>
              <a:rPr lang="ru-RU" dirty="0"/>
              <a:t> и установить числовой формат с числом десятичных знаков – 1 </a:t>
            </a:r>
          </a:p>
          <a:p>
            <a:r>
              <a:rPr lang="ru-RU" dirty="0"/>
              <a:t>В ячейку </a:t>
            </a:r>
            <a:r>
              <a:rPr lang="ru-RU" b="1" dirty="0"/>
              <a:t>А6</a:t>
            </a:r>
            <a:r>
              <a:rPr lang="ru-RU" dirty="0"/>
              <a:t> ввести число </a:t>
            </a:r>
            <a:r>
              <a:rPr lang="ru-RU" b="1" dirty="0"/>
              <a:t>0,0</a:t>
            </a:r>
            <a:r>
              <a:rPr lang="ru-RU" dirty="0"/>
              <a:t> </a:t>
            </a:r>
          </a:p>
          <a:p>
            <a:r>
              <a:rPr lang="ru-RU" dirty="0"/>
              <a:t>Выделить ячейки с </a:t>
            </a:r>
            <a:r>
              <a:rPr lang="ru-RU" b="1" dirty="0"/>
              <a:t>А6 </a:t>
            </a:r>
            <a:r>
              <a:rPr lang="ru-RU" dirty="0"/>
              <a:t>по </a:t>
            </a:r>
            <a:r>
              <a:rPr lang="ru-RU" b="1" dirty="0"/>
              <a:t>А19 </a:t>
            </a:r>
            <a:r>
              <a:rPr lang="ru-RU" dirty="0"/>
              <a:t>и заполнить их значением времени с интервалом </a:t>
            </a:r>
            <a:r>
              <a:rPr lang="ru-RU" b="1" dirty="0"/>
              <a:t>0,2</a:t>
            </a:r>
            <a:r>
              <a:rPr lang="ru-RU" dirty="0"/>
              <a:t> </a:t>
            </a:r>
          </a:p>
          <a:p>
            <a:r>
              <a:rPr lang="ru-RU" dirty="0"/>
              <a:t>В ячейку </a:t>
            </a:r>
            <a:r>
              <a:rPr lang="ru-RU" b="1" dirty="0"/>
              <a:t>В6</a:t>
            </a:r>
            <a:r>
              <a:rPr lang="ru-RU" dirty="0"/>
              <a:t> ввести формулу  </a:t>
            </a:r>
            <a:r>
              <a:rPr lang="ru-RU" b="1" dirty="0"/>
              <a:t>=$B$2*COS(радианы($B$3))*A6</a:t>
            </a:r>
            <a:r>
              <a:rPr lang="ru-RU" dirty="0"/>
              <a:t> </a:t>
            </a:r>
          </a:p>
          <a:p>
            <a:r>
              <a:rPr lang="ru-RU" dirty="0"/>
              <a:t>В ячейку </a:t>
            </a:r>
            <a:r>
              <a:rPr lang="ru-RU" b="1" dirty="0"/>
              <a:t>C6 </a:t>
            </a:r>
            <a:r>
              <a:rPr lang="ru-RU" dirty="0"/>
              <a:t>ввести формулу  </a:t>
            </a:r>
            <a:r>
              <a:rPr lang="ru-RU" b="1" dirty="0"/>
              <a:t>=$B$2*SIN(радианы($B$3))*A6 - $B$4*A6^2/2</a:t>
            </a:r>
            <a:r>
              <a:rPr lang="ru-RU" dirty="0"/>
              <a:t> </a:t>
            </a:r>
          </a:p>
          <a:p>
            <a:r>
              <a:rPr lang="ru-RU" dirty="0"/>
              <a:t>Скопировать формулы в ячейки </a:t>
            </a:r>
            <a:r>
              <a:rPr lang="ru-RU" b="1" dirty="0"/>
              <a:t>В7:В19</a:t>
            </a:r>
            <a:r>
              <a:rPr lang="ru-RU" dirty="0"/>
              <a:t> и </a:t>
            </a:r>
            <a:r>
              <a:rPr lang="ru-RU" b="1" dirty="0"/>
              <a:t>С7:С19</a:t>
            </a:r>
            <a:r>
              <a:rPr lang="ru-RU" dirty="0"/>
              <a:t> соответственно </a:t>
            </a:r>
          </a:p>
          <a:p>
            <a:r>
              <a:rPr lang="ru-RU" dirty="0"/>
              <a:t>Выделить ячейки с </a:t>
            </a:r>
            <a:r>
              <a:rPr lang="ru-RU" b="1" dirty="0"/>
              <a:t>А5 </a:t>
            </a:r>
            <a:r>
              <a:rPr lang="ru-RU" dirty="0"/>
              <a:t>по </a:t>
            </a:r>
            <a:r>
              <a:rPr lang="ru-RU" b="1" dirty="0"/>
              <a:t>С19 </a:t>
            </a:r>
            <a:r>
              <a:rPr lang="ru-RU" dirty="0"/>
              <a:t>и установить границы таблицы: </a:t>
            </a:r>
          </a:p>
          <a:p>
            <a:r>
              <a:rPr lang="ru-RU" dirty="0"/>
              <a:t>Визуализируем модель, построив график зависимости координаты Y от координаты Х    (траекторию движения тела) </a:t>
            </a:r>
          </a:p>
        </p:txBody>
      </p:sp>
    </p:spTree>
    <p:extLst>
      <p:ext uri="{BB962C8B-B14F-4D97-AF65-F5344CB8AC3E}">
        <p14:creationId xmlns:p14="http://schemas.microsoft.com/office/powerpoint/2010/main" val="2239776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700808"/>
            <a:ext cx="8249972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443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12968" cy="50691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Исследование </a:t>
            </a:r>
            <a:r>
              <a:rPr lang="ru-RU" b="1" dirty="0" smtClean="0"/>
              <a:t>модели</a:t>
            </a:r>
          </a:p>
          <a:p>
            <a:r>
              <a:rPr lang="ru-RU" dirty="0"/>
              <a:t>Установить для ячеек В21:В25 точность один знак после запятой </a:t>
            </a:r>
          </a:p>
          <a:p>
            <a:r>
              <a:rPr lang="ru-RU" dirty="0"/>
              <a:t>Ввести в ячейки В21, В22, и В23 значения расстояния до мишени S=30 м, начальной скорости V</a:t>
            </a:r>
            <a:r>
              <a:rPr lang="ru-RU" baseline="-25000" dirty="0"/>
              <a:t>0</a:t>
            </a:r>
            <a:r>
              <a:rPr lang="ru-RU" dirty="0"/>
              <a:t>=18 м/сек и угла А=35</a:t>
            </a:r>
            <a:r>
              <a:rPr lang="ru-RU" baseline="30000" dirty="0"/>
              <a:t>0</a:t>
            </a:r>
            <a:r>
              <a:rPr lang="ru-RU" dirty="0"/>
              <a:t>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В ячейку В25 ввести формулу для вычисления высоты мячика над землей на расстоянии для заданных начальных условий: </a:t>
            </a:r>
          </a:p>
          <a:p>
            <a:pPr marL="0" indent="0">
              <a:buNone/>
            </a:pPr>
            <a:r>
              <a:rPr lang="ru-RU" b="1" dirty="0"/>
              <a:t>L=S*TAN(A)-G*S</a:t>
            </a:r>
            <a:r>
              <a:rPr lang="ru-RU" b="1" baseline="30000" dirty="0"/>
              <a:t>2</a:t>
            </a:r>
            <a:r>
              <a:rPr lang="ru-RU" b="1" dirty="0"/>
              <a:t>/(2*V</a:t>
            </a:r>
            <a:r>
              <a:rPr lang="ru-RU" b="1" baseline="-25000" dirty="0"/>
              <a:t>0</a:t>
            </a:r>
            <a:r>
              <a:rPr lang="ru-RU" b="1" baseline="30000" dirty="0"/>
              <a:t>2</a:t>
            </a:r>
            <a:r>
              <a:rPr lang="ru-RU" b="1" dirty="0"/>
              <a:t>*COS</a:t>
            </a:r>
            <a:r>
              <a:rPr lang="ru-RU" b="1" baseline="30000" dirty="0"/>
              <a:t>2</a:t>
            </a:r>
            <a:r>
              <a:rPr lang="ru-RU" b="1" dirty="0"/>
              <a:t>(A</a:t>
            </a:r>
            <a:r>
              <a:rPr lang="ru-RU" b="1" dirty="0" smtClean="0"/>
              <a:t>))</a:t>
            </a:r>
          </a:p>
          <a:p>
            <a:pPr marL="0" indent="0">
              <a:buNone/>
            </a:pPr>
            <a:r>
              <a:rPr lang="ru-RU" dirty="0" smtClean="0"/>
              <a:t>(вместо </a:t>
            </a:r>
            <a:r>
              <a:rPr lang="ru-RU" dirty="0"/>
              <a:t>переменных писать ячейки, в которых расположены их значения 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258" y="3356992"/>
            <a:ext cx="611618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984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12968" cy="5069160"/>
          </a:xfrm>
        </p:spPr>
        <p:txBody>
          <a:bodyPr>
            <a:normAutofit/>
          </a:bodyPr>
          <a:lstStyle/>
          <a:p>
            <a:r>
              <a:rPr lang="ru-RU" sz="2800" dirty="0"/>
              <a:t>Выделить ячейку В25 и </a:t>
            </a:r>
            <a:r>
              <a:rPr lang="ru-RU" sz="2800" dirty="0" smtClean="0"/>
              <a:t>выбрать </a:t>
            </a:r>
            <a:r>
              <a:rPr lang="ru-RU" sz="2800" dirty="0"/>
              <a:t>команду: </a:t>
            </a:r>
          </a:p>
          <a:p>
            <a:pPr marL="0" indent="0">
              <a:buNone/>
            </a:pPr>
            <a:r>
              <a:rPr lang="ru-RU" sz="2800" dirty="0" smtClean="0"/>
              <a:t>Главная/Подбор </a:t>
            </a:r>
            <a:r>
              <a:rPr lang="ru-RU" sz="2800" dirty="0"/>
              <a:t>параметра </a:t>
            </a:r>
          </a:p>
          <a:p>
            <a:r>
              <a:rPr lang="ru-RU" sz="2800" dirty="0"/>
              <a:t>На появившейся диалоговой панели ввести в поле Значения: наименьшую высоту попадания в мишень (то есть 0).  </a:t>
            </a:r>
            <a:endParaRPr lang="ru-RU" sz="2800" dirty="0" smtClean="0"/>
          </a:p>
          <a:p>
            <a:r>
              <a:rPr lang="ru-RU" sz="2800" dirty="0" smtClean="0"/>
              <a:t>В </a:t>
            </a:r>
            <a:r>
              <a:rPr lang="ru-RU" sz="2800" dirty="0"/>
              <a:t>поле Изменяя значение ячейки: ввести адрес ячейки, содержащей значение угла (в данном случае $B$23)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877107"/>
              </p:ext>
            </p:extLst>
          </p:nvPr>
        </p:nvGraphicFramePr>
        <p:xfrm>
          <a:off x="3275856" y="4941168"/>
          <a:ext cx="3315307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Точечный рисунок" r:id="rId4" imgW="2685960" imgH="1400040" progId="Paint.Picture">
                  <p:embed/>
                </p:oleObj>
              </mc:Choice>
              <mc:Fallback>
                <p:oleObj name="Точечный рисунок" r:id="rId4" imgW="2685960" imgH="140004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5856" y="4941168"/>
                        <a:ext cx="3315307" cy="1728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6589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925144"/>
          </a:xfrm>
        </p:spPr>
        <p:txBody>
          <a:bodyPr>
            <a:normAutofit/>
          </a:bodyPr>
          <a:lstStyle/>
          <a:p>
            <a:r>
              <a:rPr lang="ru-RU" dirty="0"/>
              <a:t>В ячейке В23 появится значение 32,6. </a:t>
            </a:r>
          </a:p>
          <a:p>
            <a:r>
              <a:rPr lang="ru-RU" dirty="0"/>
              <a:t>Повторить процедуру подбора параметра для максимальной  высоты попадания в мишень  - в ячейке В23 получим значение 36,1. </a:t>
            </a:r>
          </a:p>
          <a:p>
            <a:r>
              <a:rPr lang="ru-RU" dirty="0"/>
              <a:t>Таким образом, исследование компьютерной модели показало, что существует диапазон значений угла бросания от 32,6 до 36,1</a:t>
            </a:r>
            <a:r>
              <a:rPr lang="ru-RU" baseline="30000" dirty="0"/>
              <a:t>0</a:t>
            </a:r>
            <a:r>
              <a:rPr lang="ru-RU" dirty="0"/>
              <a:t>, который обеспечивает попадание в мишень высотой 1 м., находящуюся на расстоянии 30 м., мячиком, брошенным со скоростью 18 м/сек. </a:t>
            </a:r>
          </a:p>
        </p:txBody>
      </p:sp>
    </p:spTree>
    <p:extLst>
      <p:ext uri="{BB962C8B-B14F-4D97-AF65-F5344CB8AC3E}">
        <p14:creationId xmlns:p14="http://schemas.microsoft.com/office/powerpoint/2010/main" val="2119544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88-90.</a:t>
            </a: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/>
              <a:t>Задание</a:t>
            </a:r>
            <a:r>
              <a:rPr lang="ru-RU" sz="2400" dirty="0" smtClean="0"/>
              <a:t>: построить модель функции </a:t>
            </a:r>
            <a:r>
              <a:rPr lang="ru-RU" sz="2400" dirty="0" smtClean="0"/>
              <a:t>параболы.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1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Построение описательной информационной модели. 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Такая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выделяет существенные, с точки зрения целей проводимого исследования (целей моделирования), свойства объекта, а несущественными свойствами пренебрегает.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02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2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Создание формализованной модели.</a:t>
            </a:r>
          </a:p>
          <a:p>
            <a:r>
              <a:rPr lang="ru-RU" dirty="0" smtClean="0"/>
              <a:t>Описательная </a:t>
            </a:r>
            <a:r>
              <a:rPr lang="ru-RU" dirty="0"/>
              <a:t>информационная модель записывается с помощью какого-либо формального языка.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такой модели с помощью формул, уравнений, неравенств и т. д. фиксируются формальные соотношения между начальными и конечными значениями свойств объектов, а также накладываются ограничения на допустимые значения этих свойств.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84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3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997152"/>
          </a:xfrm>
        </p:spPr>
        <p:txBody>
          <a:bodyPr>
            <a:normAutofit fontScale="92500" lnSpcReduction="10000"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smtClean="0">
                <a:ea typeface="Times New Roman" panose="02020603050405020304" pitchFamily="18" charset="0"/>
              </a:rPr>
              <a:t>Формализованная информационная </a:t>
            </a:r>
            <a:r>
              <a:rPr lang="ru-RU" dirty="0">
                <a:ea typeface="Times New Roman" panose="02020603050405020304" pitchFamily="18" charset="0"/>
              </a:rPr>
              <a:t>модель </a:t>
            </a:r>
            <a:r>
              <a:rPr lang="ru-RU" dirty="0" smtClean="0">
                <a:ea typeface="Times New Roman" panose="02020603050405020304" pitchFamily="18" charset="0"/>
              </a:rPr>
              <a:t>преобразуют </a:t>
            </a:r>
            <a:r>
              <a:rPr lang="ru-RU" dirty="0">
                <a:ea typeface="Times New Roman" panose="02020603050405020304" pitchFamily="18" charset="0"/>
              </a:rPr>
              <a:t>в компьютерную </a:t>
            </a:r>
            <a:r>
              <a:rPr lang="ru-RU" dirty="0" smtClean="0">
                <a:ea typeface="Times New Roman" panose="02020603050405020304" pitchFamily="18" charset="0"/>
              </a:rPr>
              <a:t>модель. Выражают </a:t>
            </a:r>
            <a:r>
              <a:rPr lang="ru-RU" dirty="0">
                <a:ea typeface="Times New Roman" panose="02020603050405020304" pitchFamily="18" charset="0"/>
              </a:rPr>
              <a:t>ее на понятном для компьютера языке</a:t>
            </a:r>
            <a:r>
              <a:rPr lang="ru-RU" dirty="0" smtClean="0"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ea typeface="Times New Roman" panose="02020603050405020304" pitchFamily="18" charset="0"/>
              </a:rPr>
              <a:t>Компьютерные </a:t>
            </a:r>
            <a:r>
              <a:rPr lang="ru-RU" dirty="0">
                <a:ea typeface="Times New Roman" panose="02020603050405020304" pitchFamily="18" charset="0"/>
              </a:rPr>
              <a:t>модели разрабатывают преимущественно программисты, а пользователи могут проводить компьютерные эксперименты.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ea typeface="Times New Roman" panose="02020603050405020304" pitchFamily="18" charset="0"/>
              </a:rPr>
              <a:t>Широкое </a:t>
            </a:r>
            <a:r>
              <a:rPr lang="ru-RU" dirty="0">
                <a:ea typeface="Times New Roman" panose="02020603050405020304" pitchFamily="18" charset="0"/>
              </a:rPr>
              <a:t>распространение получили компьютерные интерактивные визуальные модели. В таких моделях исследователь может менять начальные условия и параметры протекания процессов и наблюдать изменения в поведении модели.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617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4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Компьютерный </a:t>
            </a:r>
            <a:r>
              <a:rPr lang="ru-RU" dirty="0"/>
              <a:t>эксперимент включает две стадии: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тестирование модели</a:t>
            </a:r>
          </a:p>
          <a:p>
            <a:r>
              <a:rPr lang="ru-RU" dirty="0" smtClean="0"/>
              <a:t>проведение </a:t>
            </a:r>
            <a:r>
              <a:rPr lang="ru-RU" dirty="0"/>
              <a:t>исследования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На этой стадии проверяется разработанный алгоритм построения модели и адекватность полученной модели объекту и цели моделирования.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276315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5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Анализ результатов.</a:t>
            </a:r>
          </a:p>
          <a:p>
            <a:pPr marL="0" indent="0">
              <a:buNone/>
            </a:pPr>
            <a:r>
              <a:rPr lang="ru-RU" dirty="0" smtClean="0"/>
              <a:t>По </a:t>
            </a:r>
            <a:r>
              <a:rPr lang="ru-RU" dirty="0"/>
              <a:t>итогам этого этапа принимается решение: продолжать исследование или закончить. </a:t>
            </a:r>
          </a:p>
          <a:p>
            <a:r>
              <a:rPr lang="ru-RU" dirty="0"/>
              <a:t>Если результаты не соответствуют целям поставленной задачи, значит, на предыдущих этапах были допущены ошибки. В этом случае необходимо </a:t>
            </a:r>
            <a:r>
              <a:rPr lang="ru-RU" i="1" dirty="0"/>
              <a:t>корректировать модель</a:t>
            </a:r>
            <a:r>
              <a:rPr lang="ru-RU" dirty="0"/>
              <a:t>, то есть возвращаться к одному из предыдущих этапов. Процесс повторяется до тех пор, пока результаты компьютерного эксперимента не будут отвечать целям моделирования.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92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Исследование физических моделей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Исследование </a:t>
            </a:r>
            <a:r>
              <a:rPr lang="ru-RU" dirty="0"/>
              <a:t>модели на примере модели математического </a:t>
            </a:r>
            <a:r>
              <a:rPr lang="ru-RU" dirty="0" smtClean="0"/>
              <a:t>маятника.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Качественная описательная </a:t>
            </a:r>
            <a:r>
              <a:rPr lang="ru-RU" dirty="0" smtClean="0"/>
              <a:t>модель:</a:t>
            </a:r>
            <a:endParaRPr lang="ru-RU" dirty="0"/>
          </a:p>
          <a:p>
            <a:r>
              <a:rPr lang="ru-RU" dirty="0" smtClean="0"/>
              <a:t>подвешенное </a:t>
            </a:r>
            <a:r>
              <a:rPr lang="ru-RU" dirty="0"/>
              <a:t>тело значительно меньше по размеру длины нити, на которой оно подвешено;</a:t>
            </a:r>
          </a:p>
          <a:p>
            <a:r>
              <a:rPr lang="ru-RU" dirty="0" smtClean="0"/>
              <a:t>нить </a:t>
            </a:r>
            <a:r>
              <a:rPr lang="ru-RU" dirty="0"/>
              <a:t>тонкая и нерастяжимая, масса которой пренебрежимо мала по сравнению с массой тела;</a:t>
            </a:r>
          </a:p>
          <a:p>
            <a:r>
              <a:rPr lang="ru-RU" dirty="0" smtClean="0"/>
              <a:t>угол </a:t>
            </a:r>
            <a:r>
              <a:rPr lang="ru-RU" dirty="0"/>
              <a:t>отклонения тела мал (значительно меньше 90°);</a:t>
            </a:r>
          </a:p>
          <a:p>
            <a:r>
              <a:rPr lang="ru-RU" dirty="0" smtClean="0"/>
              <a:t>вязкое </a:t>
            </a:r>
            <a:r>
              <a:rPr lang="ru-RU" dirty="0"/>
              <a:t>трение отсутствует (маятник колеблется в вакууме).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4245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Исследование физических моделей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Формальная </a:t>
            </a:r>
            <a:r>
              <a:rPr lang="ru-RU" dirty="0" smtClean="0"/>
              <a:t>модель:</a:t>
            </a:r>
          </a:p>
          <a:p>
            <a:r>
              <a:rPr lang="ru-RU" dirty="0" smtClean="0"/>
              <a:t>для </a:t>
            </a:r>
            <a:r>
              <a:rPr lang="ru-RU" dirty="0"/>
              <a:t>формализации модели используем известные из курса физики формулы. </a:t>
            </a:r>
            <a:endParaRPr lang="ru-RU" dirty="0" smtClean="0"/>
          </a:p>
          <a:p>
            <a:r>
              <a:rPr lang="ru-RU" dirty="0" smtClean="0"/>
              <a:t>Период </a:t>
            </a:r>
            <a:r>
              <a:rPr lang="ru-RU" dirty="0"/>
              <a:t>Т колебаний математического маятника равен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где </a:t>
            </a:r>
            <a:r>
              <a:rPr lang="ru-RU" i="1" dirty="0"/>
              <a:t>I </a:t>
            </a:r>
            <a:r>
              <a:rPr lang="ru-RU" dirty="0"/>
              <a:t>— длина нити, </a:t>
            </a:r>
            <a:r>
              <a:rPr lang="ru-RU" i="1" dirty="0"/>
              <a:t>g </a:t>
            </a:r>
            <a:r>
              <a:rPr lang="ru-RU" dirty="0"/>
              <a:t>— ускорение свободного падения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612396"/>
              </p:ext>
            </p:extLst>
          </p:nvPr>
        </p:nvGraphicFramePr>
        <p:xfrm>
          <a:off x="2699792" y="3639480"/>
          <a:ext cx="1800200" cy="1028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Точечный рисунок" r:id="rId3" imgW="866896" imgH="495369" progId="Paint.Picture">
                  <p:embed/>
                </p:oleObj>
              </mc:Choice>
              <mc:Fallback>
                <p:oleObj name="Точечный рисунок" r:id="rId3" imgW="866896" imgH="49536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639480"/>
                        <a:ext cx="1800200" cy="10286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309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Исследование физических моделей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Интерактивная компьютерная </a:t>
            </a:r>
            <a:r>
              <a:rPr lang="ru-RU" dirty="0" smtClean="0"/>
              <a:t>модель:</a:t>
            </a:r>
          </a:p>
          <a:p>
            <a:r>
              <a:rPr lang="ru-RU" dirty="0" smtClean="0"/>
              <a:t>модель </a:t>
            </a:r>
            <a:r>
              <a:rPr lang="ru-RU" dirty="0"/>
              <a:t>демонстрирует свободные колебания математического маятника. </a:t>
            </a:r>
            <a:endParaRPr lang="ru-RU" dirty="0"/>
          </a:p>
          <a:p>
            <a:r>
              <a:rPr lang="ru-RU" dirty="0" smtClean="0"/>
              <a:t>в </a:t>
            </a:r>
            <a:r>
              <a:rPr lang="ru-RU" dirty="0"/>
              <a:t>полях можно изменять длину нити </a:t>
            </a:r>
            <a:r>
              <a:rPr lang="en-US" i="1" dirty="0"/>
              <a:t>l</a:t>
            </a:r>
            <a:r>
              <a:rPr lang="ru-RU" dirty="0"/>
              <a:t>, угол ⱷ0 начального отклонения маятника, коэффициент вязкого трения </a:t>
            </a:r>
            <a:r>
              <a:rPr lang="en-US" dirty="0"/>
              <a:t>b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 </a:t>
            </a:r>
            <a:r>
              <a:rPr lang="ru-RU" dirty="0"/>
              <a:t>помощью анимации показывается движение тела и действующие силы, строятся графики зависимости от времени угловой координаты или скорости, диаграммы потенциальной и кинетической </a:t>
            </a:r>
            <a:r>
              <a:rPr lang="ru-RU" dirty="0" smtClean="0"/>
              <a:t>энергий.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434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622</TotalTime>
  <Words>594</Words>
  <Application>Microsoft Office PowerPoint</Application>
  <PresentationFormat>Экран (4:3)</PresentationFormat>
  <Paragraphs>89</Paragraphs>
  <Slides>16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Calibri</vt:lpstr>
      <vt:lpstr>Times New Roman</vt:lpstr>
      <vt:lpstr>Tw Cen MT</vt:lpstr>
      <vt:lpstr>Wingdings</vt:lpstr>
      <vt:lpstr>Wingdings 2</vt:lpstr>
      <vt:lpstr>Обычная</vt:lpstr>
      <vt:lpstr>Изображение Paintbrush</vt:lpstr>
      <vt:lpstr>Этапы исследования моделей</vt:lpstr>
      <vt:lpstr>1 этап</vt:lpstr>
      <vt:lpstr>2 этап</vt:lpstr>
      <vt:lpstr>3 этап</vt:lpstr>
      <vt:lpstr>4 этап</vt:lpstr>
      <vt:lpstr>5 этап</vt:lpstr>
      <vt:lpstr>Исследование физических моделей</vt:lpstr>
      <vt:lpstr>Исследование физических моделей</vt:lpstr>
      <vt:lpstr>Исследование физических моделей</vt:lpstr>
      <vt:lpstr>Исследование физических моделей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116</cp:revision>
  <dcterms:created xsi:type="dcterms:W3CDTF">2015-08-30T09:51:53Z</dcterms:created>
  <dcterms:modified xsi:type="dcterms:W3CDTF">2016-01-11T15:59:53Z</dcterms:modified>
</cp:coreProperties>
</file>