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</p:sldMasterIdLst>
  <p:sldIdLst>
    <p:sldId id="256" r:id="rId2"/>
    <p:sldId id="297" r:id="rId3"/>
    <p:sldId id="299" r:id="rId4"/>
    <p:sldId id="300" r:id="rId5"/>
    <p:sldId id="301" r:id="rId6"/>
    <p:sldId id="302" r:id="rId7"/>
    <p:sldId id="303" r:id="rId8"/>
    <p:sldId id="304" r:id="rId9"/>
    <p:sldId id="298" r:id="rId10"/>
    <p:sldId id="266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8148" autoAdjust="0"/>
    <p:restoredTop sz="94660"/>
  </p:normalViewPr>
  <p:slideViewPr>
    <p:cSldViewPr>
      <p:cViewPr varScale="1">
        <p:scale>
          <a:sx n="75" d="100"/>
          <a:sy n="75" d="100"/>
        </p:scale>
        <p:origin x="-84" y="-78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png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29.12.2015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29.12.2015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29.12.2015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29.12.2015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29.12.2015</a:t>
            </a:fld>
            <a:endParaRPr lang="ru-RU"/>
          </a:p>
        </p:txBody>
      </p:sp>
      <p:sp>
        <p:nvSpPr>
          <p:cNvPr id="13" name="Номер слайда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8" name="Дата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29.12.2015</a:t>
            </a:fld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Нижний колонтитул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29.12.2015</a:t>
            </a:fld>
            <a:endParaRPr lang="ru-RU"/>
          </a:p>
        </p:txBody>
      </p:sp>
      <p:sp>
        <p:nvSpPr>
          <p:cNvPr id="12" name="Номер слайда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ru-RU"/>
          </a:p>
        </p:txBody>
      </p:sp>
      <p:sp>
        <p:nvSpPr>
          <p:cNvPr id="16" name="Текст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5" name="Текст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29.12.2015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29.12.2015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29.12.2015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оугольник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5B106E36-FD25-4E2D-B0AA-010F637433A0}" type="datetimeFigureOut">
              <a:rPr lang="ru-RU" smtClean="0"/>
              <a:pPr/>
              <a:t>29.12.2015</a:t>
            </a:fld>
            <a:endParaRPr lang="ru-RU"/>
          </a:p>
        </p:txBody>
      </p:sp>
      <p:sp>
        <p:nvSpPr>
          <p:cNvPr id="13" name="Номер слайда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29.12.2015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142984"/>
            <a:ext cx="8077200" cy="3886216"/>
          </a:xfrm>
        </p:spPr>
        <p:txBody>
          <a:bodyPr>
            <a:normAutofit/>
          </a:bodyPr>
          <a:lstStyle/>
          <a:p>
            <a:r>
              <a:rPr lang="ru-RU" sz="4800" b="1" dirty="0" smtClean="0"/>
              <a:t>Формы представления </a:t>
            </a:r>
            <a:r>
              <a:rPr lang="ru-RU" sz="4800" b="1" dirty="0" smtClean="0"/>
              <a:t>моделей</a:t>
            </a:r>
            <a:br>
              <a:rPr lang="ru-RU" sz="4800" b="1" dirty="0" smtClean="0"/>
            </a:br>
            <a:r>
              <a:rPr lang="ru-RU" sz="4800" b="1" dirty="0" smtClean="0"/>
              <a:t>Формализация</a:t>
            </a:r>
            <a:endParaRPr lang="ru-RU" sz="4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 smtClean="0"/>
              <a:t>Домашнее задание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142844" y="1643050"/>
            <a:ext cx="8543956" cy="5214950"/>
          </a:xfrm>
        </p:spPr>
        <p:txBody>
          <a:bodyPr>
            <a:normAutofit/>
          </a:bodyPr>
          <a:lstStyle/>
          <a:p>
            <a:pPr algn="just">
              <a:spcAft>
                <a:spcPts val="0"/>
              </a:spcAft>
              <a:buNone/>
            </a:pPr>
            <a:endParaRPr lang="ru-RU" sz="2400" dirty="0" smtClean="0">
              <a:latin typeface="Times New Roman"/>
              <a:ea typeface="Times New Roman"/>
            </a:endParaRPr>
          </a:p>
          <a:p>
            <a:pPr algn="just">
              <a:spcAft>
                <a:spcPts val="0"/>
              </a:spcAft>
              <a:buNone/>
            </a:pPr>
            <a:r>
              <a:rPr lang="ru-RU" sz="2400" dirty="0" smtClean="0">
                <a:latin typeface="Times New Roman"/>
                <a:ea typeface="Times New Roman"/>
              </a:rPr>
              <a:t>Стр. </a:t>
            </a:r>
            <a:r>
              <a:rPr lang="ru-RU" sz="2400" dirty="0" smtClean="0">
                <a:latin typeface="Times New Roman"/>
                <a:ea typeface="Times New Roman"/>
              </a:rPr>
              <a:t>84-87.</a:t>
            </a:r>
            <a:endParaRPr lang="ru-RU" sz="2400" dirty="0" smtClean="0">
              <a:latin typeface="Times New Roman"/>
              <a:ea typeface="Times New Roman"/>
            </a:endParaRPr>
          </a:p>
          <a:p>
            <a:pPr>
              <a:buNone/>
            </a:pPr>
            <a:r>
              <a:rPr lang="ru-RU" sz="2400" dirty="0" smtClean="0"/>
              <a:t>Задание: </a:t>
            </a:r>
            <a:r>
              <a:rPr lang="ru-RU" sz="2400" dirty="0" smtClean="0"/>
              <a:t> создать модель «Генеалогическое древо».</a:t>
            </a:r>
            <a:endParaRPr lang="ru-RU" sz="2400" dirty="0" smtClean="0"/>
          </a:p>
          <a:p>
            <a:pPr>
              <a:buNone/>
            </a:pPr>
            <a:endParaRPr lang="ru-RU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 smtClean="0"/>
              <a:t>Формы представления </a:t>
            </a:r>
            <a:r>
              <a:rPr lang="ru-RU" b="1" dirty="0" smtClean="0"/>
              <a:t>моделей</a:t>
            </a:r>
            <a:endParaRPr lang="ru-RU" dirty="0"/>
          </a:p>
        </p:txBody>
      </p:sp>
      <p:grpSp>
        <p:nvGrpSpPr>
          <p:cNvPr id="17" name="Группа 16"/>
          <p:cNvGrpSpPr/>
          <p:nvPr/>
        </p:nvGrpSpPr>
        <p:grpSpPr>
          <a:xfrm>
            <a:off x="1500166" y="1643050"/>
            <a:ext cx="6215106" cy="2143140"/>
            <a:chOff x="1928794" y="1643050"/>
            <a:chExt cx="6215106" cy="2143140"/>
          </a:xfrm>
        </p:grpSpPr>
        <p:sp>
          <p:nvSpPr>
            <p:cNvPr id="5" name="Скругленный прямоугольник 4"/>
            <p:cNvSpPr/>
            <p:nvPr/>
          </p:nvSpPr>
          <p:spPr>
            <a:xfrm>
              <a:off x="3214678" y="1643050"/>
              <a:ext cx="3500462" cy="714380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3600" dirty="0" smtClean="0"/>
                <a:t>Модели</a:t>
              </a:r>
              <a:endParaRPr lang="ru-RU" sz="3600" dirty="0"/>
            </a:p>
          </p:txBody>
        </p:sp>
        <p:sp>
          <p:nvSpPr>
            <p:cNvPr id="11" name="Скругленный прямоугольник 10"/>
            <p:cNvSpPr/>
            <p:nvPr/>
          </p:nvSpPr>
          <p:spPr>
            <a:xfrm>
              <a:off x="1928794" y="2786058"/>
              <a:ext cx="2786082" cy="928694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400" dirty="0" smtClean="0"/>
                <a:t>Материальные</a:t>
              </a:r>
              <a:endParaRPr lang="ru-RU" sz="2400" dirty="0"/>
            </a:p>
          </p:txBody>
        </p:sp>
        <p:sp>
          <p:nvSpPr>
            <p:cNvPr id="12" name="Скругленный прямоугольник 11"/>
            <p:cNvSpPr/>
            <p:nvPr/>
          </p:nvSpPr>
          <p:spPr>
            <a:xfrm>
              <a:off x="5357818" y="2857496"/>
              <a:ext cx="2786082" cy="928694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400" dirty="0" smtClean="0"/>
                <a:t>Информационные</a:t>
              </a:r>
              <a:endParaRPr lang="ru-RU" sz="2400" dirty="0"/>
            </a:p>
          </p:txBody>
        </p:sp>
        <p:cxnSp>
          <p:nvCxnSpPr>
            <p:cNvPr id="14" name="Прямая со стрелкой 13"/>
            <p:cNvCxnSpPr>
              <a:stCxn id="5" idx="2"/>
              <a:endCxn id="11" idx="0"/>
            </p:cNvCxnSpPr>
            <p:nvPr/>
          </p:nvCxnSpPr>
          <p:spPr>
            <a:xfrm rot="5400000">
              <a:off x="3929058" y="1750207"/>
              <a:ext cx="428628" cy="1643074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Прямая со стрелкой 15"/>
            <p:cNvCxnSpPr>
              <a:stCxn id="5" idx="2"/>
              <a:endCxn id="12" idx="0"/>
            </p:cNvCxnSpPr>
            <p:nvPr/>
          </p:nvCxnSpPr>
          <p:spPr>
            <a:xfrm rot="16200000" flipH="1">
              <a:off x="5607851" y="1714488"/>
              <a:ext cx="500066" cy="178595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8" name="Скругленный прямоугольник 17"/>
          <p:cNvSpPr/>
          <p:nvPr/>
        </p:nvSpPr>
        <p:spPr>
          <a:xfrm>
            <a:off x="357158" y="4000504"/>
            <a:ext cx="4143404" cy="250033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/>
              <a:t>воспроизводят геометрические, физические и другие свойства объектов в материальной форме (глобус, анатомические муляжи, модели кристаллических решеток, макеты зданий и сооружений и др.)</a:t>
            </a:r>
            <a:endParaRPr lang="ru-RU" sz="2000" dirty="0"/>
          </a:p>
        </p:txBody>
      </p:sp>
      <p:sp>
        <p:nvSpPr>
          <p:cNvPr id="19" name="Скругленный прямоугольник 18"/>
          <p:cNvSpPr/>
          <p:nvPr/>
        </p:nvSpPr>
        <p:spPr>
          <a:xfrm>
            <a:off x="4857752" y="4000504"/>
            <a:ext cx="4143404" cy="250033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/>
              <a:t>представляют объекты и процессы в образной или знаковой форме</a:t>
            </a:r>
            <a:endParaRPr lang="ru-RU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Формы представления моделей</a:t>
            </a:r>
            <a:endParaRPr lang="ru-RU" dirty="0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1714480" y="1714488"/>
            <a:ext cx="5857916" cy="92869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/>
              <a:t>Информационные модели</a:t>
            </a:r>
            <a:endParaRPr lang="ru-RU" sz="2400" dirty="0"/>
          </a:p>
        </p:txBody>
      </p:sp>
      <p:cxnSp>
        <p:nvCxnSpPr>
          <p:cNvPr id="6" name="Прямая со стрелкой 5"/>
          <p:cNvCxnSpPr>
            <a:stCxn id="4" idx="2"/>
          </p:cNvCxnSpPr>
          <p:nvPr/>
        </p:nvCxnSpPr>
        <p:spPr>
          <a:xfrm rot="5400000">
            <a:off x="3464711" y="2035959"/>
            <a:ext cx="571504" cy="178595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 стрелкой 7"/>
          <p:cNvCxnSpPr>
            <a:stCxn id="4" idx="2"/>
          </p:cNvCxnSpPr>
          <p:nvPr/>
        </p:nvCxnSpPr>
        <p:spPr>
          <a:xfrm rot="16200000" flipH="1">
            <a:off x="5286380" y="2000240"/>
            <a:ext cx="571504" cy="18573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Скругленный прямоугольник 9"/>
          <p:cNvSpPr/>
          <p:nvPr/>
        </p:nvSpPr>
        <p:spPr>
          <a:xfrm>
            <a:off x="428596" y="3214686"/>
            <a:ext cx="4143404" cy="335758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rgbClr val="FFFF00"/>
                </a:solidFill>
              </a:rPr>
              <a:t>Образные модели </a:t>
            </a:r>
            <a:endParaRPr lang="ru-RU" sz="2400" b="1" dirty="0" smtClean="0">
              <a:solidFill>
                <a:srgbClr val="FFFF00"/>
              </a:solidFill>
            </a:endParaRPr>
          </a:p>
          <a:p>
            <a:pPr algn="ctr"/>
            <a:r>
              <a:rPr lang="ru-RU" sz="2400" dirty="0" smtClean="0"/>
              <a:t>(</a:t>
            </a:r>
            <a:r>
              <a:rPr lang="ru-RU" sz="2400" dirty="0" smtClean="0"/>
              <a:t>рисунки, </a:t>
            </a:r>
            <a:r>
              <a:rPr lang="ru-RU" sz="2400" dirty="0" smtClean="0"/>
              <a:t>фотографии) </a:t>
            </a:r>
          </a:p>
          <a:p>
            <a:pPr algn="ctr"/>
            <a:r>
              <a:rPr lang="ru-RU" sz="2400" dirty="0" smtClean="0"/>
              <a:t>представляют </a:t>
            </a:r>
            <a:r>
              <a:rPr lang="ru-RU" sz="2400" dirty="0" smtClean="0"/>
              <a:t>собой зрительные образы объектов, зафиксированные на каком-либо носителе </a:t>
            </a:r>
            <a:r>
              <a:rPr lang="ru-RU" sz="2400" dirty="0" smtClean="0"/>
              <a:t>информации. </a:t>
            </a:r>
            <a:endParaRPr lang="ru-RU" sz="2400" dirty="0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857752" y="3214686"/>
            <a:ext cx="3929090" cy="321471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rgbClr val="FFFF00"/>
                </a:solidFill>
              </a:rPr>
              <a:t>Знаковые </a:t>
            </a:r>
            <a:r>
              <a:rPr lang="ru-RU" sz="2400" b="1" dirty="0" smtClean="0">
                <a:solidFill>
                  <a:srgbClr val="FFFF00"/>
                </a:solidFill>
              </a:rPr>
              <a:t>модели</a:t>
            </a:r>
          </a:p>
          <a:p>
            <a:pPr algn="ctr"/>
            <a:r>
              <a:rPr lang="ru-RU" sz="2400" dirty="0" smtClean="0"/>
              <a:t>строятся </a:t>
            </a:r>
            <a:r>
              <a:rPr lang="ru-RU" sz="2400" dirty="0" smtClean="0"/>
              <a:t>с использованием различных языков </a:t>
            </a:r>
            <a:endParaRPr lang="ru-RU" sz="2400" dirty="0" smtClean="0"/>
          </a:p>
          <a:p>
            <a:pPr algn="ctr"/>
            <a:r>
              <a:rPr lang="ru-RU" sz="2400" dirty="0" smtClean="0"/>
              <a:t>(</a:t>
            </a:r>
            <a:r>
              <a:rPr lang="ru-RU" sz="2400" dirty="0" smtClean="0"/>
              <a:t>знаковых систем</a:t>
            </a:r>
            <a:r>
              <a:rPr lang="ru-RU" sz="2400" dirty="0" smtClean="0"/>
              <a:t>)</a:t>
            </a:r>
          </a:p>
          <a:p>
            <a:pPr algn="ctr"/>
            <a:r>
              <a:rPr lang="ru-RU" sz="2400" i="1" dirty="0" smtClean="0"/>
              <a:t>F = т • </a:t>
            </a:r>
            <a:r>
              <a:rPr lang="ru-RU" sz="2400" i="1" dirty="0" smtClean="0"/>
              <a:t>а</a:t>
            </a:r>
          </a:p>
          <a:p>
            <a:pPr algn="ctr"/>
            <a:r>
              <a:rPr lang="ru-RU" sz="2400" dirty="0" smtClean="0"/>
              <a:t>Текст, формулы, таблицы</a:t>
            </a:r>
            <a:endParaRPr lang="ru-RU" sz="2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Алгоритм как информационная модель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 smtClean="0"/>
              <a:t>Алгоритм является информационной моделью процесса решения задачи</a:t>
            </a:r>
            <a:r>
              <a:rPr lang="ru-RU" dirty="0" smtClean="0"/>
              <a:t>.</a:t>
            </a:r>
          </a:p>
          <a:p>
            <a:r>
              <a:rPr lang="ru-RU" dirty="0" smtClean="0"/>
              <a:t>При разработке и исполнении алгоритмов используется язык блок-схем</a:t>
            </a:r>
            <a:r>
              <a:rPr lang="ru-RU" dirty="0" smtClean="0"/>
              <a:t>.</a:t>
            </a:r>
          </a:p>
          <a:p>
            <a:r>
              <a:rPr lang="ru-RU" dirty="0" smtClean="0"/>
              <a:t>Блок-схема позволяет сделать алгоритм более наглядным и выделить в нем основные алгоритмические структуры (линейная, ветвление, </a:t>
            </a:r>
            <a:r>
              <a:rPr lang="ru-RU" dirty="0" smtClean="0"/>
              <a:t>цикл).</a:t>
            </a:r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Алгоритм как информационная модель</a:t>
            </a:r>
            <a:endParaRPr lang="ru-RU" dirty="0"/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027" name="Object 3"/>
          <p:cNvGraphicFramePr>
            <a:graphicFrameLocks noChangeAspect="1"/>
          </p:cNvGraphicFramePr>
          <p:nvPr/>
        </p:nvGraphicFramePr>
        <p:xfrm>
          <a:off x="857224" y="2071678"/>
          <a:ext cx="7248856" cy="3571900"/>
        </p:xfrm>
        <a:graphic>
          <a:graphicData uri="http://schemas.openxmlformats.org/presentationml/2006/ole">
            <p:oleObj spid="_x0000_s1027" name="Точечный рисунок" r:id="rId3" imgW="5753903" imgH="2838846" progId="Paint.Picture">
              <p:embed/>
            </p:oleObj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 smtClean="0"/>
              <a:t>Формализация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14282" y="1600200"/>
            <a:ext cx="8786874" cy="5257800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/>
              <a:t>Естественные (разговорные) языки используются для создания описательных информационных </a:t>
            </a:r>
            <a:r>
              <a:rPr lang="ru-RU" dirty="0" smtClean="0"/>
              <a:t>моделей.</a:t>
            </a:r>
          </a:p>
          <a:p>
            <a:pPr>
              <a:buNone/>
            </a:pPr>
            <a:r>
              <a:rPr lang="ru-RU" dirty="0" smtClean="0"/>
              <a:t>Например, гелиоцентрическая </a:t>
            </a:r>
            <a:r>
              <a:rPr lang="ru-RU" dirty="0" smtClean="0"/>
              <a:t>модель мира, </a:t>
            </a:r>
            <a:r>
              <a:rPr lang="ru-RU" dirty="0" smtClean="0"/>
              <a:t>Коперника:</a:t>
            </a:r>
          </a:p>
          <a:p>
            <a:r>
              <a:rPr lang="ru-RU" dirty="0" smtClean="0"/>
              <a:t>Земля </a:t>
            </a:r>
            <a:r>
              <a:rPr lang="ru-RU" dirty="0" smtClean="0"/>
              <a:t>вращается вокруг своей оси и вокруг Солнца;</a:t>
            </a:r>
          </a:p>
          <a:p>
            <a:r>
              <a:rPr lang="ru-RU" dirty="0" smtClean="0"/>
              <a:t>Орбиты </a:t>
            </a:r>
            <a:r>
              <a:rPr lang="ru-RU" dirty="0" smtClean="0"/>
              <a:t>всех планет проходят вокруг Солнца</a:t>
            </a:r>
            <a:r>
              <a:rPr lang="ru-RU" dirty="0" smtClean="0"/>
              <a:t>.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 </a:t>
            </a:r>
            <a:r>
              <a:rPr lang="ru-RU" dirty="0" smtClean="0"/>
              <a:t>С помощью формальных языков строятся формальные информационные модели (математические, логические и др.). 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Одним из наиболее широко используемых формальных языков является язык математики.</a:t>
            </a:r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Формализация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612648" y="3357562"/>
            <a:ext cx="8153400" cy="314327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При изучении нового </a:t>
            </a:r>
            <a:r>
              <a:rPr lang="ru-RU" dirty="0" smtClean="0"/>
              <a:t>объекта:</a:t>
            </a:r>
          </a:p>
          <a:p>
            <a:r>
              <a:rPr lang="ru-RU" dirty="0" smtClean="0"/>
              <a:t>строится </a:t>
            </a:r>
            <a:r>
              <a:rPr lang="ru-RU" dirty="0" smtClean="0"/>
              <a:t>его описательная информационная модель на естественном </a:t>
            </a:r>
            <a:r>
              <a:rPr lang="ru-RU" dirty="0" smtClean="0"/>
              <a:t>языке;</a:t>
            </a:r>
          </a:p>
          <a:p>
            <a:r>
              <a:rPr lang="ru-RU" dirty="0" smtClean="0"/>
              <a:t>она </a:t>
            </a:r>
            <a:r>
              <a:rPr lang="ru-RU" dirty="0" smtClean="0"/>
              <a:t>формализуется, т. е. выражается с использованием формальных языков (математики, логики и др</a:t>
            </a:r>
            <a:r>
              <a:rPr lang="ru-RU" dirty="0" smtClean="0"/>
              <a:t>.).</a:t>
            </a:r>
            <a:endParaRPr lang="ru-RU" dirty="0" smtClean="0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714348" y="1643050"/>
            <a:ext cx="7929618" cy="150019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rgbClr val="FFFF00"/>
                </a:solidFill>
              </a:rPr>
              <a:t>Формализация </a:t>
            </a:r>
            <a:r>
              <a:rPr lang="ru-RU" sz="2400" b="1" dirty="0" smtClean="0"/>
              <a:t>- </a:t>
            </a:r>
            <a:r>
              <a:rPr lang="ru-RU" sz="2400" dirty="0" smtClean="0"/>
              <a:t> процесс построения информационных моделей с помощью формальных языков</a:t>
            </a:r>
            <a:r>
              <a:rPr lang="ru-RU" sz="2400" dirty="0" smtClean="0"/>
              <a:t>.</a:t>
            </a:r>
            <a:endParaRPr lang="ru-RU" sz="2400" dirty="0" smtClean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388508" cy="990600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>Визуализация формальных моделей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317070" cy="5114948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dirty="0" smtClean="0"/>
              <a:t>Для визуализации алгоритмов </a:t>
            </a:r>
            <a:r>
              <a:rPr lang="ru-RU" dirty="0" smtClean="0"/>
              <a:t>используются:</a:t>
            </a:r>
          </a:p>
          <a:p>
            <a:r>
              <a:rPr lang="ru-RU" dirty="0" smtClean="0"/>
              <a:t>блок-схемы</a:t>
            </a:r>
          </a:p>
          <a:p>
            <a:r>
              <a:rPr lang="ru-RU" dirty="0" smtClean="0"/>
              <a:t>чертежи,</a:t>
            </a:r>
          </a:p>
          <a:p>
            <a:r>
              <a:rPr lang="ru-RU" dirty="0" smtClean="0"/>
              <a:t>электрические </a:t>
            </a:r>
            <a:r>
              <a:rPr lang="ru-RU" dirty="0" smtClean="0"/>
              <a:t>схемы</a:t>
            </a:r>
            <a:r>
              <a:rPr lang="ru-RU" dirty="0" smtClean="0"/>
              <a:t>,</a:t>
            </a:r>
          </a:p>
          <a:p>
            <a:r>
              <a:rPr lang="ru-RU" dirty="0" smtClean="0"/>
              <a:t>логические схемы,</a:t>
            </a:r>
          </a:p>
          <a:p>
            <a:r>
              <a:rPr lang="ru-RU" dirty="0" smtClean="0"/>
              <a:t>анимация динамики процессов,</a:t>
            </a:r>
          </a:p>
          <a:p>
            <a:r>
              <a:rPr lang="ru-RU" dirty="0" smtClean="0"/>
              <a:t>и </a:t>
            </a:r>
            <a:r>
              <a:rPr lang="ru-RU" dirty="0" smtClean="0"/>
              <a:t>т. д</a:t>
            </a:r>
            <a:r>
              <a:rPr lang="ru-RU" dirty="0" smtClean="0"/>
              <a:t>.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sz="2600" dirty="0" smtClean="0"/>
              <a:t>Визуальные </a:t>
            </a:r>
            <a:r>
              <a:rPr lang="ru-RU" sz="2600" dirty="0" smtClean="0"/>
              <a:t>модели обычно являются интерактивными, т. е. исследователь может менять начальные условия и параметры протекания процессов и наблюдать изменения в поведении модели</a:t>
            </a:r>
            <a:r>
              <a:rPr lang="ru-RU" sz="2600" dirty="0" smtClean="0"/>
              <a:t>.</a:t>
            </a:r>
            <a:endParaRPr lang="ru-RU" sz="26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Практическое занятие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297180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1. </a:t>
            </a:r>
            <a:r>
              <a:rPr lang="ru-RU" dirty="0" smtClean="0"/>
              <a:t>Построить модель алгоритма «Режим дня» в виде таблицы и блок-схемы.</a:t>
            </a:r>
          </a:p>
          <a:p>
            <a:pPr>
              <a:buNone/>
            </a:pPr>
            <a:endParaRPr lang="ru-RU" dirty="0" smtClean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бычная">
  <a:themeElements>
    <a:clrScheme name="Обычная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Обычная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Обычная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541</TotalTime>
  <Words>328</Words>
  <Application>Microsoft Office PowerPoint</Application>
  <PresentationFormat>Экран (4:3)</PresentationFormat>
  <Paragraphs>50</Paragraphs>
  <Slides>10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2" baseType="lpstr">
      <vt:lpstr>Обычная</vt:lpstr>
      <vt:lpstr>Изображение Paintbrush</vt:lpstr>
      <vt:lpstr>Формы представления моделей Формализация</vt:lpstr>
      <vt:lpstr>Формы представления моделей</vt:lpstr>
      <vt:lpstr>Формы представления моделей</vt:lpstr>
      <vt:lpstr>Алгоритм как информационная модель</vt:lpstr>
      <vt:lpstr>Алгоритм как информационная модель</vt:lpstr>
      <vt:lpstr>Формализация</vt:lpstr>
      <vt:lpstr>Формализация</vt:lpstr>
      <vt:lpstr>Визуализация формальных моделей</vt:lpstr>
      <vt:lpstr>Практическое занятие</vt:lpstr>
      <vt:lpstr>Домашнее задание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Информация  и  информационные процессы </dc:title>
  <dc:creator>Corvinis</dc:creator>
  <cp:lastModifiedBy>Corvinis</cp:lastModifiedBy>
  <cp:revision>109</cp:revision>
  <dcterms:created xsi:type="dcterms:W3CDTF">2015-08-30T09:51:53Z</dcterms:created>
  <dcterms:modified xsi:type="dcterms:W3CDTF">2015-12-29T04:39:32Z</dcterms:modified>
</cp:coreProperties>
</file>