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91" r:id="rId3"/>
    <p:sldId id="293" r:id="rId4"/>
    <p:sldId id="292" r:id="rId5"/>
    <p:sldId id="294" r:id="rId6"/>
    <p:sldId id="295" r:id="rId7"/>
    <p:sldId id="296" r:id="rId8"/>
    <p:sldId id="297" r:id="rId9"/>
    <p:sldId id="298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148" autoAdjust="0"/>
    <p:restoredTop sz="94660"/>
  </p:normalViewPr>
  <p:slideViewPr>
    <p:cSldViewPr>
      <p:cViewPr varScale="1">
        <p:scale>
          <a:sx n="75" d="100"/>
          <a:sy n="75" d="100"/>
        </p:scale>
        <p:origin x="-84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Моделирование как метод </a:t>
            </a:r>
            <a:r>
              <a:rPr lang="ru-RU" sz="4800" b="1" dirty="0" smtClean="0"/>
              <a:t>познания</a:t>
            </a:r>
            <a:br>
              <a:rPr lang="ru-RU" sz="4800" b="1" dirty="0" smtClean="0"/>
            </a:br>
            <a:r>
              <a:rPr lang="ru-RU" sz="4800" b="1" dirty="0" smtClean="0"/>
              <a:t>Системный подход в </a:t>
            </a:r>
            <a:r>
              <a:rPr lang="ru-RU" sz="4800" b="1" dirty="0" smtClean="0"/>
              <a:t>моделировании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79-83.</a:t>
            </a:r>
          </a:p>
          <a:p>
            <a:pPr>
              <a:buNone/>
            </a:pPr>
            <a:r>
              <a:rPr lang="ru-RU" sz="2400" dirty="0" smtClean="0"/>
              <a:t>Задание: </a:t>
            </a:r>
          </a:p>
          <a:p>
            <a:pPr>
              <a:buNone/>
            </a:pPr>
            <a:r>
              <a:rPr lang="ru-RU" sz="2400" dirty="0" smtClean="0"/>
              <a:t>1. Привести пример системы. </a:t>
            </a:r>
            <a:r>
              <a:rPr lang="ru-RU" sz="2400" dirty="0" smtClean="0"/>
              <a:t>Например</a:t>
            </a:r>
            <a:r>
              <a:rPr lang="ru-RU" sz="2400" dirty="0" smtClean="0"/>
              <a:t>, компьютер (подключенные взаимодействующие устройства) </a:t>
            </a:r>
            <a:r>
              <a:rPr lang="ru-RU" sz="2400" dirty="0" smtClean="0"/>
              <a:t>– это система</a:t>
            </a:r>
            <a:r>
              <a:rPr lang="ru-RU" sz="2400" dirty="0" smtClean="0"/>
              <a:t>, </a:t>
            </a:r>
            <a:r>
              <a:rPr lang="ru-RU" sz="2400" dirty="0" smtClean="0"/>
              <a:t> а набор </a:t>
            </a:r>
            <a:r>
              <a:rPr lang="ru-RU" sz="2400" dirty="0" smtClean="0"/>
              <a:t>устройств - </a:t>
            </a:r>
            <a:r>
              <a:rPr lang="ru-RU" sz="2400" dirty="0" smtClean="0"/>
              <a:t>нет.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2. Привести пример модели, которой можно описать несколько объектов (процессов).</a:t>
            </a:r>
          </a:p>
          <a:p>
            <a:pPr>
              <a:buNone/>
            </a:pPr>
            <a:r>
              <a:rPr lang="ru-RU" sz="2400" dirty="0" smtClean="0"/>
              <a:t>3. Привести пример нескольких моделей на один объект (процесс).</a:t>
            </a:r>
            <a:endParaRPr lang="ru-RU" sz="2400" dirty="0" smtClean="0">
              <a:latin typeface="Times New Roman"/>
              <a:ea typeface="Times New Roman"/>
            </a:endParaRPr>
          </a:p>
          <a:p>
            <a:pPr>
              <a:buNone/>
            </a:pP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Модель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8596" y="1571612"/>
            <a:ext cx="8572560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Модель</a:t>
            </a:r>
            <a:r>
              <a:rPr lang="ru-RU" sz="2400" dirty="0" smtClean="0"/>
              <a:t> - это искусственный предмет (явление), копирующий реальный предмет (явление). </a:t>
            </a:r>
            <a:endParaRPr lang="ru-RU" sz="2400" dirty="0" smtClean="0"/>
          </a:p>
        </p:txBody>
      </p:sp>
      <p:sp>
        <p:nvSpPr>
          <p:cNvPr id="15" name="Прямоугольник 14"/>
          <p:cNvSpPr/>
          <p:nvPr/>
        </p:nvSpPr>
        <p:spPr>
          <a:xfrm>
            <a:off x="500034" y="2643182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Модели предназначены в основном для изучения свойств настоящего объекта, поэтому могут создаваться в увеличенном/уменьшенном масштабе.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43174" y="3286124"/>
            <a:ext cx="392909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Модели в обучении</a:t>
            </a:r>
            <a:endParaRPr lang="ru-RU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/>
        </p:nvGraphicFramePr>
        <p:xfrm>
          <a:off x="1000100" y="4000504"/>
          <a:ext cx="728667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364333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модель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география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глобус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модель атома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материальная точка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анатомический муляж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топология компьютерных сетей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математика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формулы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Виды моделей</a:t>
            </a:r>
            <a:endParaRPr lang="ru-RU" b="1" dirty="0"/>
          </a:p>
        </p:txBody>
      </p:sp>
      <p:grpSp>
        <p:nvGrpSpPr>
          <p:cNvPr id="26" name="Группа 25"/>
          <p:cNvGrpSpPr/>
          <p:nvPr/>
        </p:nvGrpSpPr>
        <p:grpSpPr>
          <a:xfrm>
            <a:off x="142844" y="1643050"/>
            <a:ext cx="8143932" cy="5000660"/>
            <a:chOff x="142844" y="1643050"/>
            <a:chExt cx="8143932" cy="500066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00034" y="1643050"/>
              <a:ext cx="3714776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Информационные</a:t>
              </a:r>
              <a:endParaRPr lang="ru-RU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00034" y="2714620"/>
              <a:ext cx="3714776" cy="135732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описывающей существенные для данного рассмотрения </a:t>
              </a:r>
              <a:r>
                <a:rPr lang="ru-RU" dirty="0" smtClean="0"/>
                <a:t>параметры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00034" y="4286256"/>
              <a:ext cx="3714776" cy="107157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формулы, </a:t>
              </a:r>
              <a:r>
                <a:rPr lang="ru-RU" dirty="0" smtClean="0"/>
                <a:t>таблицы, графы, </a:t>
              </a:r>
              <a:r>
                <a:rPr lang="ru-RU" dirty="0" smtClean="0"/>
                <a:t>блок-схемы, </a:t>
              </a:r>
              <a:r>
                <a:rPr lang="ru-RU" dirty="0" smtClean="0"/>
                <a:t>схемы и т. </a:t>
              </a:r>
              <a:r>
                <a:rPr lang="ru-RU" dirty="0" smtClean="0"/>
                <a:t>д.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142844" y="5715016"/>
              <a:ext cx="2071702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описательные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285984" y="5715016"/>
              <a:ext cx="2071702" cy="9286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формальные</a:t>
              </a:r>
              <a:endParaRPr lang="ru-RU" dirty="0"/>
            </a:p>
          </p:txBody>
        </p:sp>
        <p:cxnSp>
          <p:nvCxnSpPr>
            <p:cNvPr id="14" name="Прямая со стрелкой 13"/>
            <p:cNvCxnSpPr>
              <a:stCxn id="8" idx="2"/>
              <a:endCxn id="11" idx="0"/>
            </p:cNvCxnSpPr>
            <p:nvPr/>
          </p:nvCxnSpPr>
          <p:spPr>
            <a:xfrm rot="5400000">
              <a:off x="1589464" y="4947058"/>
              <a:ext cx="357190" cy="117872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>
              <a:stCxn id="8" idx="2"/>
              <a:endCxn id="12" idx="0"/>
            </p:cNvCxnSpPr>
            <p:nvPr/>
          </p:nvCxnSpPr>
          <p:spPr>
            <a:xfrm rot="16200000" flipH="1">
              <a:off x="2661033" y="5054214"/>
              <a:ext cx="357190" cy="9644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4" idx="2"/>
              <a:endCxn id="6" idx="0"/>
            </p:cNvCxnSpPr>
            <p:nvPr/>
          </p:nvCxnSpPr>
          <p:spPr>
            <a:xfrm rot="5400000">
              <a:off x="2285984" y="2643182"/>
              <a:ext cx="14287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>
              <a:stCxn id="6" idx="2"/>
              <a:endCxn id="8" idx="0"/>
            </p:cNvCxnSpPr>
            <p:nvPr/>
          </p:nvCxnSpPr>
          <p:spPr>
            <a:xfrm rot="5400000">
              <a:off x="2250265" y="4179099"/>
              <a:ext cx="21431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Группа 24"/>
            <p:cNvGrpSpPr/>
            <p:nvPr/>
          </p:nvGrpSpPr>
          <p:grpSpPr>
            <a:xfrm>
              <a:off x="4572000" y="1643050"/>
              <a:ext cx="3714776" cy="4786346"/>
              <a:chOff x="4572000" y="1643050"/>
              <a:chExt cx="3714776" cy="4786346"/>
            </a:xfrm>
          </p:grpSpPr>
          <p:sp>
            <p:nvSpPr>
              <p:cNvPr id="5" name="Скругленный прямоугольник 4"/>
              <p:cNvSpPr/>
              <p:nvPr/>
            </p:nvSpPr>
            <p:spPr>
              <a:xfrm>
                <a:off x="4572000" y="1643050"/>
                <a:ext cx="3714776" cy="92869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Материальные</a:t>
                </a:r>
                <a:endParaRPr lang="ru-RU" dirty="0"/>
              </a:p>
            </p:txBody>
          </p:sp>
          <p:sp>
            <p:nvSpPr>
              <p:cNvPr id="9" name="Скругленный прямоугольник 8"/>
              <p:cNvSpPr/>
              <p:nvPr/>
            </p:nvSpPr>
            <p:spPr>
              <a:xfrm>
                <a:off x="4572000" y="2714620"/>
                <a:ext cx="3714776" cy="1357322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осуществляют возможность  изучить объект материально (потрогать, понюхать, увидеть, услышать)</a:t>
                </a:r>
                <a:endParaRPr lang="ru-RU" dirty="0"/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4572000" y="4286256"/>
                <a:ext cx="3714776" cy="214314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 smtClean="0"/>
                  <a:t>макеты зданий, игрушки, чучело животного, макет ракеты, муляж, скульптура и т.д.</a:t>
                </a:r>
              </a:p>
              <a:p>
                <a:pPr algn="ctr"/>
                <a:endParaRPr lang="ru-RU" dirty="0"/>
              </a:p>
            </p:txBody>
          </p:sp>
          <p:cxnSp>
            <p:nvCxnSpPr>
              <p:cNvPr id="22" name="Прямая со стрелкой 21"/>
              <p:cNvCxnSpPr>
                <a:stCxn id="5" idx="2"/>
                <a:endCxn id="9" idx="0"/>
              </p:cNvCxnSpPr>
              <p:nvPr/>
            </p:nvCxnSpPr>
            <p:spPr>
              <a:xfrm rot="5400000">
                <a:off x="6357950" y="2643182"/>
                <a:ext cx="142876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 стрелкой 23"/>
              <p:cNvCxnSpPr>
                <a:stCxn id="9" idx="2"/>
                <a:endCxn id="10" idx="0"/>
              </p:cNvCxnSpPr>
              <p:nvPr/>
            </p:nvCxnSpPr>
            <p:spPr>
              <a:xfrm rot="5400000">
                <a:off x="6322231" y="4179099"/>
                <a:ext cx="214314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Моделирование</a:t>
            </a:r>
            <a:endParaRPr lang="ru-RU" b="1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57158" y="1643050"/>
            <a:ext cx="857256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Моделирование </a:t>
            </a:r>
            <a:r>
              <a:rPr lang="ru-RU" sz="2400" dirty="0" smtClean="0"/>
              <a:t>— это метод познания, состоящий в создании и исследовании моделей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85720" y="3071810"/>
            <a:ext cx="8429684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Модели играют важную роль: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Wingdings" pitchFamily="2" charset="2"/>
              <a:buChar char="q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 проектировании и создании различных технических устройств, машин и механизмов, зданий, электрических цепей;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SzTx/>
              <a:buFont typeface="Wingdings" pitchFamily="2" charset="2"/>
              <a:buChar char="q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 процессе проектирования зданий и сооружений (чертежи, макеты);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 процессе создания </a:t>
            </a:r>
            <a:r>
              <a:rPr lang="ru-RU" sz="2000" dirty="0" smtClean="0">
                <a:ea typeface="Times New Roman" pitchFamily="18" charset="0"/>
                <a:cs typeface="Arial" pitchFamily="34" charset="0"/>
              </a:rPr>
              <a:t>электрических </a:t>
            </a:r>
            <a:r>
              <a:rPr lang="ru-RU" sz="2000" dirty="0" smtClean="0">
                <a:ea typeface="Times New Roman" pitchFamily="18" charset="0"/>
                <a:cs typeface="Arial" pitchFamily="34" charset="0"/>
              </a:rPr>
              <a:t>цепей 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азрабатываются электрические схемы;</a:t>
            </a: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в развитии науки создаются теоретические модели (теории, законы, гипотезы).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  <a:buClr>
                <a:schemeClr val="accent1">
                  <a:lumMod val="75000"/>
                </a:schemeClr>
              </a:buClr>
              <a:buFont typeface="Wingdings" pitchFamily="2" charset="2"/>
              <a:buChar char="q"/>
            </a:pPr>
            <a:r>
              <a:rPr lang="ru-RU" sz="2000" dirty="0" smtClean="0"/>
              <a:t>в литературных произведениях рассматриваются модели </a:t>
            </a:r>
            <a:r>
              <a:rPr lang="ru-RU" sz="2000" dirty="0" smtClean="0"/>
              <a:t>реальной человеческой жизни</a:t>
            </a:r>
            <a:r>
              <a:rPr lang="ru-RU" sz="2000" dirty="0" smtClean="0"/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Модель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1 модель может применяться к различным объектам (явлениям):</a:t>
            </a: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материальная точка </a:t>
            </a:r>
            <a:r>
              <a:rPr lang="ru-RU" dirty="0" smtClean="0"/>
              <a:t>– тело, планета, машина, и т.д.</a:t>
            </a:r>
          </a:p>
          <a:p>
            <a:endParaRPr lang="ru-RU" dirty="0" smtClean="0"/>
          </a:p>
          <a:p>
            <a:r>
              <a:rPr lang="ru-RU" dirty="0" smtClean="0"/>
              <a:t>1 объект (явление) может быть описан несколькими моделями:</a:t>
            </a:r>
          </a:p>
          <a:p>
            <a:pPr>
              <a:buNone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человек</a:t>
            </a:r>
            <a:r>
              <a:rPr lang="ru-RU" dirty="0" smtClean="0"/>
              <a:t> – химический состав (химия), строение организма(биология), материальная точка (физика), отношение в группе (обществознание), и т.д.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Системный подход в </a:t>
            </a:r>
            <a:r>
              <a:rPr lang="ru-RU" b="1" dirty="0" smtClean="0"/>
              <a:t>моделировании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3000372"/>
            <a:ext cx="8643998" cy="385762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Важным признаком системы является ее целостное функционирование.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Состояние системы характеризуется ее </a:t>
            </a:r>
            <a:r>
              <a:rPr lang="ru-RU" b="1" dirty="0" smtClean="0"/>
              <a:t>структурой, </a:t>
            </a:r>
            <a:r>
              <a:rPr lang="ru-RU" dirty="0" smtClean="0"/>
              <a:t>т. е. составом и свойствами элементов, их отношениями и связями между </a:t>
            </a:r>
            <a:r>
              <a:rPr lang="ru-RU" dirty="0" smtClean="0"/>
              <a:t>собой.</a:t>
            </a:r>
          </a:p>
          <a:p>
            <a:pPr>
              <a:buNone/>
            </a:pPr>
            <a:r>
              <a:rPr lang="ru-RU" dirty="0" smtClean="0"/>
              <a:t>Система </a:t>
            </a:r>
            <a:r>
              <a:rPr lang="ru-RU" dirty="0" smtClean="0"/>
              <a:t>является не набором отдельных элементов, а совокупностью взаимосвязанных элементов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Например</a:t>
            </a:r>
            <a:r>
              <a:rPr lang="ru-RU" dirty="0" smtClean="0"/>
              <a:t>, компьютер является системой, состоящей из различных устройств, при этом устройства связаны между собой и аппаратно </a:t>
            </a:r>
            <a:r>
              <a:rPr lang="ru-RU" dirty="0" smtClean="0"/>
              <a:t>и функционально.</a:t>
            </a:r>
            <a:endParaRPr lang="ru-RU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1643050"/>
            <a:ext cx="878687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Система </a:t>
            </a:r>
            <a:r>
              <a:rPr lang="ru-RU" sz="2800" dirty="0" smtClean="0"/>
              <a:t>состоит из объектов, которые называются </a:t>
            </a:r>
            <a:r>
              <a:rPr lang="ru-RU" sz="2800" b="1" dirty="0" smtClean="0"/>
              <a:t>элементами </a:t>
            </a:r>
            <a:r>
              <a:rPr lang="ru-RU" sz="2800" dirty="0" smtClean="0"/>
              <a:t>системы</a:t>
            </a:r>
            <a:r>
              <a:rPr lang="ru-RU" sz="2800" dirty="0" smtClean="0"/>
              <a:t>.</a:t>
            </a:r>
            <a:endParaRPr lang="ru-RU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Статические информационные модели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643050"/>
            <a:ext cx="842968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Статические информационные модели </a:t>
            </a:r>
            <a:r>
              <a:rPr lang="ru-RU" sz="2000" dirty="0" smtClean="0"/>
              <a:t>– это модели</a:t>
            </a:r>
            <a:r>
              <a:rPr lang="ru-RU" sz="2000" dirty="0" smtClean="0"/>
              <a:t>, описывающие состояние системы в определенный момент </a:t>
            </a:r>
            <a:r>
              <a:rPr lang="ru-RU" sz="2000" dirty="0" smtClean="0"/>
              <a:t>времени.</a:t>
            </a:r>
            <a:endParaRPr lang="ru-RU" sz="2000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728" y="3071810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452436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предмет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модель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модели, описывающие простые механизмы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химия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модели строения молекул и кристаллических решеток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биология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модели строения растений и животных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Динамические информационные модели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1714488"/>
            <a:ext cx="8286808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Д</a:t>
            </a:r>
            <a:r>
              <a:rPr lang="ru-RU" sz="2000" b="1" dirty="0" smtClean="0"/>
              <a:t>инамические информационные модели</a:t>
            </a:r>
            <a:r>
              <a:rPr lang="ru-RU" sz="2000" dirty="0" smtClean="0"/>
              <a:t>  -  это модели</a:t>
            </a:r>
            <a:r>
              <a:rPr lang="ru-RU" sz="2000" dirty="0" smtClean="0"/>
              <a:t>, описывающие процессы изменения и развития </a:t>
            </a:r>
            <a:r>
              <a:rPr lang="ru-RU" sz="2000" dirty="0" smtClean="0"/>
              <a:t>систем.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71538" y="3286124"/>
          <a:ext cx="7643866" cy="2643205"/>
        </p:xfrm>
        <a:graphic>
          <a:graphicData uri="http://schemas.openxmlformats.org/drawingml/2006/table">
            <a:tbl>
              <a:tblPr/>
              <a:tblGrid>
                <a:gridCol w="2264557"/>
                <a:gridCol w="5379309"/>
              </a:tblGrid>
              <a:tr h="5664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предмет 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B6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Times New Roman"/>
                        </a:rPr>
                        <a:t>модель 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B6D2"/>
                    </a:solidFill>
                  </a:tcPr>
                </a:tc>
              </a:tr>
              <a:tr h="566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Times New Roman"/>
                        </a:rPr>
                        <a:t>физика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модели описывают движение тел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5EE"/>
                    </a:solidFill>
                  </a:tcPr>
                </a:tc>
              </a:tr>
              <a:tr h="5664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Times New Roman"/>
                        </a:rPr>
                        <a:t>химия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процессы прохождения химических реакций 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3F7"/>
                    </a:solidFill>
                  </a:tcPr>
                </a:tc>
              </a:tr>
              <a:tr h="9440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+mn-lt"/>
                          <a:ea typeface="Times New Roman"/>
                        </a:rPr>
                        <a:t>биология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kumimoji="0" lang="ru-RU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организмов или популяций животных</a:t>
                      </a:r>
                      <a:endParaRPr lang="ru-RU" sz="2000" dirty="0">
                        <a:latin typeface="+mn-lt"/>
                        <a:ea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718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1. Изучить тему и составить 10 вопросов с указанием ответов.</a:t>
            </a:r>
          </a:p>
          <a:p>
            <a:pPr>
              <a:buNone/>
            </a:pPr>
            <a:r>
              <a:rPr lang="ru-RU" dirty="0" smtClean="0"/>
              <a:t>2. Определить к какому виду относятся модели:</a:t>
            </a:r>
          </a:p>
          <a:p>
            <a:r>
              <a:rPr lang="ru-RU" dirty="0" smtClean="0"/>
              <a:t>макет самолета, схема метро, чертеж болта, формула воды, муляж апельсина,  теорема Пифагора, блок-схема алгоритма, чучело совы, макет кристаллической решетки, таблица </a:t>
            </a:r>
            <a:r>
              <a:rPr lang="ru-RU" dirty="0" smtClean="0"/>
              <a:t>М</a:t>
            </a:r>
            <a:r>
              <a:rPr lang="ru-RU" dirty="0" smtClean="0"/>
              <a:t>енделеева.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71604" y="4786322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Информационные</a:t>
                      </a:r>
                      <a:r>
                        <a:rPr lang="ru-RU" baseline="0" dirty="0" smtClean="0"/>
                        <a:t> модели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Материальные модели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496</TotalTime>
  <Words>501</Words>
  <Application>Microsoft Office PowerPoint</Application>
  <PresentationFormat>Экран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Моделирование как метод познания Системный подход в моделировании</vt:lpstr>
      <vt:lpstr>Модель</vt:lpstr>
      <vt:lpstr>Виды моделей</vt:lpstr>
      <vt:lpstr>Моделирование</vt:lpstr>
      <vt:lpstr>Модель</vt:lpstr>
      <vt:lpstr>Системный подход в моделировании</vt:lpstr>
      <vt:lpstr>Статические информационные модели</vt:lpstr>
      <vt:lpstr>Динамические информационные модели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99</cp:revision>
  <dcterms:created xsi:type="dcterms:W3CDTF">2015-08-30T09:51:53Z</dcterms:created>
  <dcterms:modified xsi:type="dcterms:W3CDTF">2015-12-21T14:25:25Z</dcterms:modified>
</cp:coreProperties>
</file>