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notesMasterIdLst>
    <p:notesMasterId r:id="rId2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6" r:id="rId11"/>
    <p:sldId id="265" r:id="rId12"/>
    <p:sldId id="271" r:id="rId13"/>
    <p:sldId id="267" r:id="rId14"/>
    <p:sldId id="268" r:id="rId15"/>
    <p:sldId id="269" r:id="rId16"/>
    <p:sldId id="270" r:id="rId17"/>
    <p:sldId id="272" r:id="rId18"/>
    <p:sldId id="273" r:id="rId1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775DCB02-9BB8-47FD-8907-85C794F793BA}" styleName="Стиль из темы 1 - акцент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7CE84F3-28C3-443E-9E96-99CF82512B78}" styleName="Темный стиль 1 - акцент 2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wholeTbl>
    <a:band1H>
      <a:tcStyle>
        <a:tcBdr/>
        <a:fill>
          <a:solidFill>
            <a:schemeClr val="accent2">
              <a:shade val="60000"/>
            </a:schemeClr>
          </a:solidFill>
        </a:fill>
      </a:tcStyle>
    </a:band1H>
    <a:band1V>
      <a:tcStyle>
        <a:tcBdr/>
        <a:fill>
          <a:solidFill>
            <a:schemeClr val="accent2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2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2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2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234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png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image" Target="../media/image11.png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45BE05D-03BA-4CA3-8EF2-356BBC8AA2A3}" type="datetimeFigureOut">
              <a:rPr lang="ru-RU" smtClean="0"/>
              <a:pPr/>
              <a:t>13.03.2016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3CEBB54-752D-4A5F-9F9C-20E7C6AC7BF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301998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ru-RU"/>
              <a:t>Образец подзаголовка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13.03.2016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13.03.2016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13.03.2016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13.03.2016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13.03.2016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Прямоугольник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ru-RU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13.03.2016</a:t>
            </a:fld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/>
          <a:p>
            <a:pPr lvl="0" eaLnBrk="1" latinLnBrk="0" hangingPunct="1"/>
            <a:r>
              <a:rPr kumimoji="0" lang="ru-RU"/>
              <a:t>Образец текста</a:t>
            </a:r>
          </a:p>
          <a:p>
            <a:pPr lvl="1" eaLnBrk="1" latinLnBrk="0" hangingPunct="1"/>
            <a:r>
              <a:rPr kumimoji="0" lang="ru-RU"/>
              <a:t>Второй уровень</a:t>
            </a:r>
          </a:p>
          <a:p>
            <a:pPr lvl="2" eaLnBrk="1" latinLnBrk="0" hangingPunct="1"/>
            <a:r>
              <a:rPr kumimoji="0" lang="ru-RU"/>
              <a:t>Третий уровень</a:t>
            </a:r>
          </a:p>
          <a:p>
            <a:pPr lvl="3" eaLnBrk="1" latinLnBrk="0" hangingPunct="1"/>
            <a:r>
              <a:rPr kumimoji="0" lang="ru-RU"/>
              <a:t>Четвертый уровень</a:t>
            </a:r>
          </a:p>
          <a:p>
            <a:pPr lvl="4" eaLnBrk="1" latinLnBrk="0" hangingPunct="1"/>
            <a:r>
              <a:rPr kumimoji="0"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13.03.2016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0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oleObject" Target="../embeddings/oleObject2.bin"/><Relationship Id="rId7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2.png"/><Relationship Id="rId5" Type="http://schemas.openxmlformats.org/officeDocument/2006/relationships/oleObject" Target="../embeddings/oleObject3.bin"/><Relationship Id="rId4" Type="http://schemas.openxmlformats.org/officeDocument/2006/relationships/image" Target="../media/image11.pn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276872"/>
            <a:ext cx="8077200" cy="2752328"/>
          </a:xfrm>
        </p:spPr>
        <p:txBody>
          <a:bodyPr>
            <a:normAutofit/>
          </a:bodyPr>
          <a:lstStyle/>
          <a:p>
            <a:r>
              <a:rPr lang="ru-RU" dirty="0"/>
              <a:t>Анимация</a:t>
            </a:r>
            <a:br>
              <a:rPr lang="ru-RU" dirty="0"/>
            </a:br>
            <a:r>
              <a:rPr lang="ru-RU" dirty="0"/>
              <a:t>в системах ООП.</a:t>
            </a:r>
            <a:br>
              <a:rPr lang="ru-RU" dirty="0"/>
            </a:br>
            <a:r>
              <a:rPr lang="ru-RU" dirty="0"/>
              <a:t>Проект Часы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276872"/>
            <a:ext cx="8077200" cy="2752328"/>
          </a:xfrm>
        </p:spPr>
        <p:txBody>
          <a:bodyPr>
            <a:normAutofit/>
          </a:bodyPr>
          <a:lstStyle/>
          <a:p>
            <a:r>
              <a:rPr lang="ru-RU" dirty="0"/>
              <a:t>Анимация</a:t>
            </a:r>
            <a:br>
              <a:rPr lang="ru-RU" dirty="0"/>
            </a:br>
            <a:r>
              <a:rPr lang="ru-RU" dirty="0"/>
              <a:t>в системах ООП.</a:t>
            </a:r>
            <a:br>
              <a:rPr lang="ru-RU" dirty="0"/>
            </a:br>
            <a:r>
              <a:rPr lang="ru-RU" dirty="0"/>
              <a:t>Проект Светофор</a:t>
            </a:r>
          </a:p>
        </p:txBody>
      </p:sp>
    </p:spTree>
    <p:extLst>
      <p:ext uri="{BB962C8B-B14F-4D97-AF65-F5344CB8AC3E}">
        <p14:creationId xmlns:p14="http://schemas.microsoft.com/office/powerpoint/2010/main" val="344758496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Шаг 1-3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628800"/>
            <a:ext cx="8712968" cy="4968551"/>
          </a:xfrm>
        </p:spPr>
        <p:txBody>
          <a:bodyPr>
            <a:normAutofit/>
          </a:bodyPr>
          <a:lstStyle/>
          <a:p>
            <a:r>
              <a:rPr lang="ru-RU" dirty="0"/>
              <a:t>1. Разместить на форме 3 компонента </a:t>
            </a:r>
            <a:r>
              <a:rPr lang="ru-RU" dirty="0" err="1"/>
              <a:t>Shape</a:t>
            </a:r>
            <a:r>
              <a:rPr lang="ru-RU" dirty="0"/>
              <a:t>.</a:t>
            </a:r>
          </a:p>
          <a:p>
            <a:endParaRPr lang="ru-RU" dirty="0"/>
          </a:p>
          <a:p>
            <a:r>
              <a:rPr lang="ru-RU" dirty="0"/>
              <a:t>2. Задать значения свойства </a:t>
            </a:r>
            <a:r>
              <a:rPr lang="ru-RU" dirty="0" err="1"/>
              <a:t>Pen</a:t>
            </a:r>
            <a:r>
              <a:rPr lang="ru-RU" dirty="0"/>
              <a:t> (Shape1=</a:t>
            </a:r>
            <a:r>
              <a:rPr lang="ru-RU" dirty="0" err="1"/>
              <a:t>clred</a:t>
            </a:r>
            <a:r>
              <a:rPr lang="ru-RU" dirty="0"/>
              <a:t>, Shape2=</a:t>
            </a:r>
            <a:r>
              <a:rPr lang="ru-RU" dirty="0" err="1"/>
              <a:t>clyellow</a:t>
            </a:r>
            <a:r>
              <a:rPr lang="ru-RU" dirty="0"/>
              <a:t>, Shape3=</a:t>
            </a:r>
            <a:r>
              <a:rPr lang="ru-RU" dirty="0" err="1"/>
              <a:t>cllime</a:t>
            </a:r>
            <a:r>
              <a:rPr lang="ru-RU" dirty="0"/>
              <a:t>).</a:t>
            </a:r>
          </a:p>
          <a:p>
            <a:endParaRPr lang="ru-RU" dirty="0"/>
          </a:p>
          <a:p>
            <a:r>
              <a:rPr lang="ru-RU" dirty="0"/>
              <a:t>3. Разместить на форме компонент Timer1.</a:t>
            </a:r>
          </a:p>
        </p:txBody>
      </p:sp>
    </p:spTree>
    <p:extLst>
      <p:ext uri="{BB962C8B-B14F-4D97-AF65-F5344CB8AC3E}">
        <p14:creationId xmlns:p14="http://schemas.microsoft.com/office/powerpoint/2010/main" val="355471431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Шаг 4-5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628800"/>
            <a:ext cx="8712968" cy="4968551"/>
          </a:xfrm>
        </p:spPr>
        <p:txBody>
          <a:bodyPr>
            <a:normAutofit/>
          </a:bodyPr>
          <a:lstStyle/>
          <a:p>
            <a:r>
              <a:rPr lang="ru-RU" dirty="0"/>
              <a:t>4. Задать значения свойства </a:t>
            </a:r>
            <a:r>
              <a:rPr lang="ru-RU" dirty="0" err="1"/>
              <a:t>Enabled</a:t>
            </a:r>
            <a:r>
              <a:rPr lang="ru-RU" dirty="0"/>
              <a:t>=</a:t>
            </a:r>
            <a:r>
              <a:rPr lang="ru-RU" dirty="0" err="1"/>
              <a:t>false</a:t>
            </a:r>
            <a:r>
              <a:rPr lang="ru-RU" dirty="0"/>
              <a:t>. При запуске программы таймер будет выключен.</a:t>
            </a:r>
          </a:p>
          <a:p>
            <a:pPr marL="118872" indent="0">
              <a:buNone/>
            </a:pPr>
            <a:endParaRPr lang="ru-RU" dirty="0"/>
          </a:p>
          <a:p>
            <a:r>
              <a:rPr lang="ru-RU" dirty="0"/>
              <a:t>5. Разместить на форме компоненты Button1 и Button2. Запуск и Отмена действия переключения цветов.</a:t>
            </a:r>
          </a:p>
        </p:txBody>
      </p:sp>
    </p:spTree>
    <p:extLst>
      <p:ext uri="{BB962C8B-B14F-4D97-AF65-F5344CB8AC3E}">
        <p14:creationId xmlns:p14="http://schemas.microsoft.com/office/powerpoint/2010/main" val="335475416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40833643"/>
              </p:ext>
            </p:extLst>
          </p:nvPr>
        </p:nvGraphicFramePr>
        <p:xfrm>
          <a:off x="2555776" y="332656"/>
          <a:ext cx="3528392" cy="596318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" name="Точечный рисунок" r:id="rId3" imgW="2066667" imgH="3495238" progId="Paint.Picture">
                  <p:embed/>
                </p:oleObj>
              </mc:Choice>
              <mc:Fallback>
                <p:oleObj name="Точечный рисунок" r:id="rId3" imgW="2066667" imgH="3495238" progId="Paint.Picture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55776" y="332656"/>
                        <a:ext cx="3528392" cy="5963189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09331416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Шаг 6-7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6. В процедуре Button1.Click присвоить компоненту Timer1 со свойством </a:t>
            </a:r>
            <a:r>
              <a:rPr lang="ru-RU" dirty="0" err="1"/>
              <a:t>Enabled</a:t>
            </a:r>
            <a:r>
              <a:rPr lang="ru-RU" dirty="0"/>
              <a:t> значение </a:t>
            </a:r>
            <a:r>
              <a:rPr lang="ru-RU" dirty="0" err="1"/>
              <a:t>true</a:t>
            </a:r>
            <a:r>
              <a:rPr lang="ru-RU" dirty="0"/>
              <a:t>. Включение действия.</a:t>
            </a:r>
          </a:p>
          <a:p>
            <a:pPr marL="118872" indent="0">
              <a:buNone/>
            </a:pPr>
            <a:endParaRPr lang="ru-RU" dirty="0"/>
          </a:p>
          <a:p>
            <a:r>
              <a:rPr lang="ru-RU" dirty="0"/>
              <a:t>7. В процедуре Button2.Click присвоить компоненту Timer1 со свойством </a:t>
            </a:r>
            <a:r>
              <a:rPr lang="ru-RU" dirty="0" err="1"/>
              <a:t>Enabled</a:t>
            </a:r>
            <a:r>
              <a:rPr lang="ru-RU" dirty="0"/>
              <a:t> значение </a:t>
            </a:r>
            <a:r>
              <a:rPr lang="ru-RU" dirty="0" err="1"/>
              <a:t>false</a:t>
            </a:r>
            <a:r>
              <a:rPr lang="ru-RU" dirty="0"/>
              <a:t>. Выключение действия.</a:t>
            </a:r>
          </a:p>
        </p:txBody>
      </p:sp>
    </p:spTree>
    <p:extLst>
      <p:ext uri="{BB962C8B-B14F-4D97-AF65-F5344CB8AC3E}">
        <p14:creationId xmlns:p14="http://schemas.microsoft.com/office/powerpoint/2010/main" val="146006134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Шаг 8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dirty="0"/>
              <a:t>8. В процедуре </a:t>
            </a:r>
            <a:r>
              <a:rPr lang="en-US" dirty="0"/>
              <a:t>Timer</a:t>
            </a:r>
            <a:r>
              <a:rPr lang="ru-RU" dirty="0"/>
              <a:t>1.</a:t>
            </a:r>
            <a:r>
              <a:rPr lang="en-US" dirty="0"/>
              <a:t>Timer </a:t>
            </a:r>
            <a:r>
              <a:rPr lang="ru-RU" dirty="0"/>
              <a:t>прописать переключение цветов используя оператор </a:t>
            </a:r>
            <a:r>
              <a:rPr lang="en-US" dirty="0"/>
              <a:t>if</a:t>
            </a:r>
            <a:r>
              <a:rPr lang="ru-RU" dirty="0"/>
              <a:t>. Если компонент </a:t>
            </a:r>
            <a:r>
              <a:rPr lang="en-US" dirty="0"/>
              <a:t>Shape</a:t>
            </a:r>
            <a:r>
              <a:rPr lang="ru-RU" dirty="0"/>
              <a:t>1 со свойством </a:t>
            </a:r>
            <a:r>
              <a:rPr lang="en-US" dirty="0"/>
              <a:t>Brush</a:t>
            </a:r>
            <a:r>
              <a:rPr lang="ru-RU" dirty="0"/>
              <a:t>.</a:t>
            </a:r>
            <a:r>
              <a:rPr lang="en-US" dirty="0"/>
              <a:t>Color</a:t>
            </a:r>
            <a:r>
              <a:rPr lang="ru-RU" dirty="0"/>
              <a:t>=</a:t>
            </a:r>
            <a:r>
              <a:rPr lang="en-US" dirty="0" err="1"/>
              <a:t>clred</a:t>
            </a:r>
            <a:r>
              <a:rPr lang="en-US" dirty="0"/>
              <a:t> </a:t>
            </a:r>
            <a:r>
              <a:rPr lang="ru-RU" dirty="0"/>
              <a:t>то компоненты </a:t>
            </a:r>
            <a:r>
              <a:rPr lang="en-US" dirty="0"/>
              <a:t>Shape</a:t>
            </a:r>
            <a:r>
              <a:rPr lang="ru-RU" dirty="0"/>
              <a:t>2 со свойством </a:t>
            </a:r>
            <a:r>
              <a:rPr lang="en-US" dirty="0"/>
              <a:t>Brush</a:t>
            </a:r>
            <a:r>
              <a:rPr lang="ru-RU" dirty="0"/>
              <a:t>.</a:t>
            </a:r>
            <a:r>
              <a:rPr lang="en-US" dirty="0"/>
              <a:t>Color</a:t>
            </a:r>
            <a:r>
              <a:rPr lang="ru-RU" dirty="0"/>
              <a:t> должен присваивать значение </a:t>
            </a:r>
            <a:r>
              <a:rPr lang="en-US" dirty="0" err="1"/>
              <a:t>clyellow</a:t>
            </a:r>
            <a:r>
              <a:rPr lang="ru-RU" dirty="0"/>
              <a:t>, а компонент </a:t>
            </a:r>
            <a:r>
              <a:rPr lang="en-US" dirty="0"/>
              <a:t>Shape</a:t>
            </a:r>
            <a:r>
              <a:rPr lang="ru-RU" dirty="0"/>
              <a:t>1 должен вернуть значение </a:t>
            </a:r>
            <a:r>
              <a:rPr lang="en-US" dirty="0" err="1"/>
              <a:t>clwhite</a:t>
            </a:r>
            <a:r>
              <a:rPr lang="ru-RU" dirty="0"/>
              <a:t>, иначе нужно проверить компонент </a:t>
            </a:r>
            <a:r>
              <a:rPr lang="en-US" dirty="0"/>
              <a:t>Shape</a:t>
            </a:r>
            <a:r>
              <a:rPr lang="ru-RU" dirty="0"/>
              <a:t>2, если он желтый то компонент </a:t>
            </a:r>
            <a:r>
              <a:rPr lang="en-US" dirty="0"/>
              <a:t>Shape</a:t>
            </a:r>
            <a:r>
              <a:rPr lang="ru-RU" dirty="0"/>
              <a:t>2 должен вернуть значение </a:t>
            </a:r>
            <a:r>
              <a:rPr lang="en-US" dirty="0" err="1"/>
              <a:t>clwhite</a:t>
            </a:r>
            <a:r>
              <a:rPr lang="ru-RU" dirty="0"/>
              <a:t>, а компонент </a:t>
            </a:r>
            <a:r>
              <a:rPr lang="en-US" dirty="0"/>
              <a:t>Shape</a:t>
            </a:r>
            <a:r>
              <a:rPr lang="ru-RU" dirty="0"/>
              <a:t>3 со свойством </a:t>
            </a:r>
            <a:r>
              <a:rPr lang="en-US" dirty="0"/>
              <a:t>Brush</a:t>
            </a:r>
            <a:r>
              <a:rPr lang="ru-RU" dirty="0"/>
              <a:t>.</a:t>
            </a:r>
            <a:r>
              <a:rPr lang="en-US" dirty="0"/>
              <a:t>Color </a:t>
            </a:r>
            <a:r>
              <a:rPr lang="ru-RU" dirty="0"/>
              <a:t>должен присвоить значение </a:t>
            </a:r>
            <a:r>
              <a:rPr lang="en-US" dirty="0" err="1"/>
              <a:t>cllime</a:t>
            </a:r>
            <a:r>
              <a:rPr lang="ru-RU" dirty="0"/>
              <a:t>, иначе компонент </a:t>
            </a:r>
            <a:r>
              <a:rPr lang="en-US" dirty="0"/>
              <a:t>Shape</a:t>
            </a:r>
            <a:r>
              <a:rPr lang="ru-RU" dirty="0"/>
              <a:t>1 должен присвоить значение </a:t>
            </a:r>
            <a:r>
              <a:rPr lang="en-US" dirty="0" err="1"/>
              <a:t>clred</a:t>
            </a:r>
            <a:r>
              <a:rPr lang="ru-RU" dirty="0"/>
              <a:t>, а компонент </a:t>
            </a:r>
            <a:r>
              <a:rPr lang="en-US" dirty="0"/>
              <a:t>Shape</a:t>
            </a:r>
            <a:r>
              <a:rPr lang="ru-RU" dirty="0"/>
              <a:t>3 должен вернуть значение </a:t>
            </a:r>
            <a:r>
              <a:rPr lang="en-US" dirty="0" err="1"/>
              <a:t>clwhite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73930918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Шаг 9-10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9. В каждом случае замены цветов необходимо указать задержку по времени. Это можно сделать с помощью компонента </a:t>
            </a:r>
            <a:r>
              <a:rPr lang="en-US" dirty="0"/>
              <a:t>Timer</a:t>
            </a:r>
            <a:r>
              <a:rPr lang="ru-RU" dirty="0"/>
              <a:t>1 со свойством </a:t>
            </a:r>
            <a:r>
              <a:rPr lang="en-US" dirty="0"/>
              <a:t>Interval </a:t>
            </a:r>
            <a:r>
              <a:rPr lang="ru-RU" dirty="0"/>
              <a:t>и указать значение 1000 (1 секунда).</a:t>
            </a:r>
          </a:p>
          <a:p>
            <a:endParaRPr lang="ru-RU" dirty="0"/>
          </a:p>
          <a:p>
            <a:r>
              <a:rPr lang="ru-RU" dirty="0"/>
              <a:t>10. Запустить приложение.</a:t>
            </a:r>
          </a:p>
        </p:txBody>
      </p:sp>
    </p:spTree>
    <p:extLst>
      <p:ext uri="{BB962C8B-B14F-4D97-AF65-F5344CB8AC3E}">
        <p14:creationId xmlns:p14="http://schemas.microsoft.com/office/powerpoint/2010/main" val="299038150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61371986"/>
              </p:ext>
            </p:extLst>
          </p:nvPr>
        </p:nvGraphicFramePr>
        <p:xfrm>
          <a:off x="107504" y="1556792"/>
          <a:ext cx="2952328" cy="498841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5" name="Точечный рисунок" r:id="rId3" imgW="2076740" imgH="3505689" progId="Paint.Picture">
                  <p:embed/>
                </p:oleObj>
              </mc:Choice>
              <mc:Fallback>
                <p:oleObj name="Точечный рисунок" r:id="rId3" imgW="2076740" imgH="3505689" progId="Paint.Picture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7504" y="1556792"/>
                        <a:ext cx="2952328" cy="4988416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7" name="Объе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80466454"/>
              </p:ext>
            </p:extLst>
          </p:nvPr>
        </p:nvGraphicFramePr>
        <p:xfrm>
          <a:off x="3131840" y="1548541"/>
          <a:ext cx="2880320" cy="499666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6" name="Точечный рисунок" r:id="rId5" imgW="2048161" imgH="3495238" progId="Paint.Picture">
                  <p:embed/>
                </p:oleObj>
              </mc:Choice>
              <mc:Fallback>
                <p:oleObj name="Точечный рисунок" r:id="rId5" imgW="2048161" imgH="3495238" progId="Paint.Picture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31840" y="1548541"/>
                        <a:ext cx="2880320" cy="499666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9" name="Объект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52710130"/>
              </p:ext>
            </p:extLst>
          </p:nvPr>
        </p:nvGraphicFramePr>
        <p:xfrm>
          <a:off x="6084168" y="1548541"/>
          <a:ext cx="2955756" cy="502889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7" name="Точечный рисунок" r:id="rId7" imgW="2057143" imgH="3514286" progId="Paint.Picture">
                  <p:embed/>
                </p:oleObj>
              </mc:Choice>
              <mc:Fallback>
                <p:oleObj name="Точечный рисунок" r:id="rId7" imgW="2057143" imgH="3514286" progId="Paint.Picture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84168" y="1548541"/>
                        <a:ext cx="2955756" cy="502889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56551133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Домашнее задание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Стр. 316-320.</a:t>
            </a:r>
          </a:p>
          <a:p>
            <a:endParaRPr lang="ru-RU" dirty="0"/>
          </a:p>
          <a:p>
            <a:r>
              <a:rPr lang="ru-RU" dirty="0"/>
              <a:t>Задание: написать текст программы, при котором круг превращается в квадрат.</a:t>
            </a:r>
          </a:p>
        </p:txBody>
      </p:sp>
    </p:spTree>
    <p:extLst>
      <p:ext uri="{BB962C8B-B14F-4D97-AF65-F5344CB8AC3E}">
        <p14:creationId xmlns:p14="http://schemas.microsoft.com/office/powerpoint/2010/main" val="5391157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Шаг 1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775191"/>
            <a:ext cx="8229600" cy="861721"/>
          </a:xfrm>
        </p:spPr>
        <p:txBody>
          <a:bodyPr>
            <a:normAutofit/>
          </a:bodyPr>
          <a:lstStyle/>
          <a:p>
            <a:r>
              <a:rPr lang="ru-RU" dirty="0"/>
              <a:t>Расположите на форме компонент </a:t>
            </a:r>
            <a:r>
              <a:rPr lang="en-US" dirty="0"/>
              <a:t>Timer1</a:t>
            </a:r>
            <a:r>
              <a:rPr lang="ru-RU" dirty="0"/>
              <a:t> </a:t>
            </a: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03847" y="2780928"/>
            <a:ext cx="2564563" cy="26642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7443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Шаг 2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87524" y="1556792"/>
            <a:ext cx="8568952" cy="1800200"/>
          </a:xfrm>
        </p:spPr>
        <p:txBody>
          <a:bodyPr>
            <a:normAutofit fontScale="85000" lnSpcReduction="20000"/>
          </a:bodyPr>
          <a:lstStyle/>
          <a:p>
            <a:r>
              <a:rPr lang="ru-RU" dirty="0"/>
              <a:t>Зададим размер формы в соответствии с размером циферблата;</a:t>
            </a:r>
          </a:p>
          <a:p>
            <a:r>
              <a:rPr lang="ru-RU" dirty="0"/>
              <a:t>Укажем положение стрелок;</a:t>
            </a:r>
          </a:p>
          <a:p>
            <a:r>
              <a:rPr lang="ru-RU" dirty="0"/>
              <a:t>Зададим период сигнала таймера 1 сек;</a:t>
            </a:r>
          </a:p>
          <a:p>
            <a:r>
              <a:rPr lang="ru-RU" dirty="0"/>
              <a:t>Укажем запуск таймера.</a:t>
            </a: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63688" y="3354820"/>
            <a:ext cx="5328592" cy="34059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7628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Шаг 3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5851" y="1415530"/>
            <a:ext cx="8970645" cy="2301502"/>
          </a:xfrm>
        </p:spPr>
        <p:txBody>
          <a:bodyPr>
            <a:normAutofit fontScale="77500" lnSpcReduction="20000"/>
          </a:bodyPr>
          <a:lstStyle/>
          <a:p>
            <a:r>
              <a:rPr lang="ru-RU" dirty="0"/>
              <a:t>Пропишем процедуру, которая вычерчивает вектор заданной длины из точки (</a:t>
            </a:r>
            <a:r>
              <a:rPr lang="en-US" dirty="0"/>
              <a:t>x0,y0)</a:t>
            </a:r>
            <a:r>
              <a:rPr lang="ru-RU" dirty="0"/>
              <a:t>;</a:t>
            </a:r>
          </a:p>
          <a:p>
            <a:r>
              <a:rPr lang="ru-RU" dirty="0"/>
              <a:t>Укажем коэффициент перерасчета угла из градусов в радианы;</a:t>
            </a:r>
          </a:p>
          <a:p>
            <a:r>
              <a:rPr lang="ru-RU" dirty="0"/>
              <a:t>Укажем координаты начала и конца вектора;</a:t>
            </a:r>
          </a:p>
          <a:p>
            <a:pPr marL="118872" indent="0">
              <a:buNone/>
            </a:pPr>
            <a:r>
              <a:rPr lang="ru-RU" dirty="0"/>
              <a:t>(</a:t>
            </a:r>
            <a:r>
              <a:rPr lang="en-US" dirty="0"/>
              <a:t>x0,y0 - </a:t>
            </a:r>
            <a:r>
              <a:rPr lang="ru-RU" dirty="0"/>
              <a:t>начало вектора, </a:t>
            </a:r>
            <a:r>
              <a:rPr lang="en-US" dirty="0" err="1"/>
              <a:t>x,y</a:t>
            </a:r>
            <a:r>
              <a:rPr lang="en-US" dirty="0"/>
              <a:t> - </a:t>
            </a:r>
            <a:r>
              <a:rPr lang="ru-RU" dirty="0"/>
              <a:t>конец вектора, a - угол между осью x и вектором, </a:t>
            </a:r>
            <a:r>
              <a:rPr lang="en-US" dirty="0"/>
              <a:t>l - </a:t>
            </a:r>
            <a:r>
              <a:rPr lang="ru-RU" dirty="0"/>
              <a:t>длина вектора)</a:t>
            </a: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3568" y="3695786"/>
            <a:ext cx="8177004" cy="30455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26988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Шаг 4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4518" y="1440682"/>
            <a:ext cx="3755394" cy="5417318"/>
          </a:xfrm>
        </p:spPr>
        <p:txBody>
          <a:bodyPr>
            <a:normAutofit/>
          </a:bodyPr>
          <a:lstStyle/>
          <a:p>
            <a:r>
              <a:rPr lang="ru-RU" sz="2400" dirty="0"/>
              <a:t>Пропишем процедуру, которая рисует стрелки.</a:t>
            </a:r>
          </a:p>
          <a:p>
            <a:r>
              <a:rPr lang="ru-RU" sz="2400" dirty="0"/>
              <a:t>Укажем шаг секундной и минутной стрелок 6 градусов, часовой – 30;</a:t>
            </a:r>
          </a:p>
          <a:p>
            <a:r>
              <a:rPr lang="ru-RU" sz="2400" dirty="0"/>
              <a:t>Зададим начальное положение стрелок и прорисуем их.</a:t>
            </a:r>
          </a:p>
          <a:p>
            <a:endParaRPr lang="ru-RU" sz="2400" dirty="0"/>
          </a:p>
          <a:p>
            <a:pPr marL="118872" indent="0">
              <a:buNone/>
            </a:pPr>
            <a:r>
              <a:rPr lang="ru-RU" sz="2400" dirty="0"/>
              <a:t>(</a:t>
            </a:r>
            <a:r>
              <a:rPr lang="en-US" sz="2400" dirty="0" err="1"/>
              <a:t>ahr</a:t>
            </a:r>
            <a:r>
              <a:rPr lang="ru-RU" sz="2400" dirty="0"/>
              <a:t> – часовая, </a:t>
            </a:r>
            <a:r>
              <a:rPr lang="en-US" sz="2400" dirty="0" err="1"/>
              <a:t>amin</a:t>
            </a:r>
            <a:r>
              <a:rPr lang="ru-RU" sz="2400" dirty="0"/>
              <a:t> – минутная, </a:t>
            </a:r>
            <a:r>
              <a:rPr lang="en-US" sz="2400" dirty="0" err="1"/>
              <a:t>asec</a:t>
            </a:r>
            <a:r>
              <a:rPr lang="ru-RU" sz="2400" dirty="0"/>
              <a:t> – секундная стрелки)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23929" y="1556792"/>
            <a:ext cx="5112568" cy="51125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81567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Шаг 5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4517" y="1440682"/>
            <a:ext cx="4360935" cy="5417318"/>
          </a:xfrm>
        </p:spPr>
        <p:txBody>
          <a:bodyPr>
            <a:noAutofit/>
          </a:bodyPr>
          <a:lstStyle/>
          <a:p>
            <a:r>
              <a:rPr lang="ru-RU" sz="2400" dirty="0"/>
              <a:t>Пропишем процедуру, которая прорисовывает циферблат и начальные стрелки.</a:t>
            </a:r>
          </a:p>
          <a:p>
            <a:r>
              <a:rPr lang="ru-RU" sz="2400" dirty="0"/>
              <a:t>Ставим метки от 3-х часов, против часовой стрелки;</a:t>
            </a:r>
          </a:p>
          <a:p>
            <a:r>
              <a:rPr lang="ru-RU" sz="2400" dirty="0"/>
              <a:t>С помощью цикла рисуем циферблат;</a:t>
            </a:r>
          </a:p>
          <a:p>
            <a:endParaRPr lang="ru-RU" sz="1600" dirty="0"/>
          </a:p>
          <a:p>
            <a:pPr marL="118872" indent="0">
              <a:buNone/>
            </a:pPr>
            <a:r>
              <a:rPr lang="ru-RU" sz="2400" dirty="0"/>
              <a:t>(</a:t>
            </a:r>
            <a:r>
              <a:rPr lang="en-US" sz="2400" dirty="0" err="1"/>
              <a:t>x,y</a:t>
            </a:r>
            <a:r>
              <a:rPr lang="ru-RU" sz="2400" dirty="0"/>
              <a:t> -</a:t>
            </a:r>
            <a:r>
              <a:rPr lang="en-US" sz="2400" dirty="0"/>
              <a:t>  </a:t>
            </a:r>
            <a:r>
              <a:rPr lang="ru-RU" sz="2400" dirty="0"/>
              <a:t>координаты маркера на циферблате, </a:t>
            </a:r>
            <a:r>
              <a:rPr lang="en-US" sz="2400" dirty="0"/>
              <a:t>a</a:t>
            </a:r>
            <a:r>
              <a:rPr lang="ru-RU" sz="2400" dirty="0"/>
              <a:t> -</a:t>
            </a:r>
            <a:r>
              <a:rPr lang="en-US" sz="2400" dirty="0"/>
              <a:t> </a:t>
            </a:r>
            <a:r>
              <a:rPr lang="ru-RU" sz="2400" dirty="0"/>
              <a:t>угол между </a:t>
            </a:r>
            <a:r>
              <a:rPr lang="en-US" sz="2400" dirty="0"/>
              <a:t>OX </a:t>
            </a:r>
            <a:r>
              <a:rPr lang="ru-RU" sz="2400" dirty="0"/>
              <a:t>и прямой (</a:t>
            </a:r>
            <a:r>
              <a:rPr lang="en-US" sz="2400" dirty="0"/>
              <a:t>x0,yo) (</a:t>
            </a:r>
            <a:r>
              <a:rPr lang="en-US" sz="2400" dirty="0" err="1"/>
              <a:t>x,y</a:t>
            </a:r>
            <a:r>
              <a:rPr lang="en-US" sz="2400" dirty="0"/>
              <a:t>)</a:t>
            </a:r>
            <a:r>
              <a:rPr lang="ru-RU" sz="2400" dirty="0"/>
              <a:t>,</a:t>
            </a:r>
            <a:r>
              <a:rPr lang="en-US" sz="2400" dirty="0"/>
              <a:t> pc</a:t>
            </a:r>
            <a:r>
              <a:rPr lang="ru-RU" sz="2400" dirty="0"/>
              <a:t> - цвет карандаша, </a:t>
            </a:r>
            <a:r>
              <a:rPr lang="en-US" sz="2400" dirty="0"/>
              <a:t>pw</a:t>
            </a:r>
            <a:r>
              <a:rPr lang="ru-RU" sz="2400" dirty="0"/>
              <a:t> - ширина карандаша, 1 минута – 6 градусов).</a:t>
            </a: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85453" y="1440682"/>
            <a:ext cx="4725622" cy="53549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8776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Шаг 6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4517" y="1440682"/>
            <a:ext cx="8435915" cy="1772294"/>
          </a:xfrm>
        </p:spPr>
        <p:txBody>
          <a:bodyPr>
            <a:noAutofit/>
          </a:bodyPr>
          <a:lstStyle/>
          <a:p>
            <a:r>
              <a:rPr lang="ru-RU" sz="2400" dirty="0"/>
              <a:t>Пропишем процедуру, которая прорисовывает текущее положение стрелок часов.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00118" y="3429000"/>
            <a:ext cx="6370668" cy="20545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31734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Шаг 7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4517" y="1440682"/>
            <a:ext cx="4403467" cy="4944516"/>
          </a:xfrm>
        </p:spPr>
        <p:txBody>
          <a:bodyPr>
            <a:noAutofit/>
          </a:bodyPr>
          <a:lstStyle/>
          <a:p>
            <a:r>
              <a:rPr lang="ru-RU" sz="2400" dirty="0"/>
              <a:t>Пропишем модуль для доступа к </a:t>
            </a:r>
            <a:r>
              <a:rPr lang="ru-RU" sz="2400" dirty="0" err="1"/>
              <a:t>SecondOf</a:t>
            </a:r>
            <a:r>
              <a:rPr lang="ru-RU" sz="2400" dirty="0"/>
              <a:t>, </a:t>
            </a:r>
            <a:r>
              <a:rPr lang="ru-RU" sz="2400" dirty="0" err="1"/>
              <a:t>MinuteOf</a:t>
            </a:r>
            <a:r>
              <a:rPr lang="ru-RU" sz="2400" dirty="0"/>
              <a:t> и </a:t>
            </a:r>
            <a:r>
              <a:rPr lang="ru-RU" sz="2400" dirty="0" err="1"/>
              <a:t>HourOf</a:t>
            </a:r>
            <a:endParaRPr lang="ru-RU" sz="2400" dirty="0"/>
          </a:p>
          <a:p>
            <a:r>
              <a:rPr lang="ru-RU" sz="2400" dirty="0"/>
              <a:t>Укажем постоянное значение радиуса циферблата часов;</a:t>
            </a:r>
          </a:p>
          <a:p>
            <a:r>
              <a:rPr lang="ru-RU" sz="2400" dirty="0"/>
              <a:t> Проверим, все ли процедуры были объявлены.</a:t>
            </a: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67609" y="1480756"/>
            <a:ext cx="4500776" cy="53772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367008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Шаг 8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775191"/>
            <a:ext cx="8229600" cy="933729"/>
          </a:xfrm>
        </p:spPr>
        <p:txBody>
          <a:bodyPr/>
          <a:lstStyle/>
          <a:p>
            <a:r>
              <a:rPr lang="ru-RU" dirty="0"/>
              <a:t>Запускаем проект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87824" y="3075935"/>
            <a:ext cx="2520280" cy="28353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445228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Модульная">
  <a:themeElements>
    <a:clrScheme name="Модульная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Модульная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Модуль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1847</TotalTime>
  <Words>506</Words>
  <Application>Microsoft Office PowerPoint</Application>
  <PresentationFormat>Экран (4:3)</PresentationFormat>
  <Paragraphs>58</Paragraphs>
  <Slides>18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26" baseType="lpstr">
      <vt:lpstr>Arial</vt:lpstr>
      <vt:lpstr>Calibri</vt:lpstr>
      <vt:lpstr>Corbel</vt:lpstr>
      <vt:lpstr>Wingdings</vt:lpstr>
      <vt:lpstr>Wingdings 2</vt:lpstr>
      <vt:lpstr>Wingdings 3</vt:lpstr>
      <vt:lpstr>Модульная</vt:lpstr>
      <vt:lpstr>Изображение Paintbrush</vt:lpstr>
      <vt:lpstr>Анимация в системах ООП. Проект Часы</vt:lpstr>
      <vt:lpstr>Шаг 1</vt:lpstr>
      <vt:lpstr>Шаг 2</vt:lpstr>
      <vt:lpstr>Шаг 3</vt:lpstr>
      <vt:lpstr>Шаг 4</vt:lpstr>
      <vt:lpstr>Шаг 5</vt:lpstr>
      <vt:lpstr>Шаг 6</vt:lpstr>
      <vt:lpstr>Шаг 7</vt:lpstr>
      <vt:lpstr>Шаг 8 </vt:lpstr>
      <vt:lpstr>Анимация в системах ООП. Проект Светофор</vt:lpstr>
      <vt:lpstr>Шаг 1-3</vt:lpstr>
      <vt:lpstr>Шаг 4-5</vt:lpstr>
      <vt:lpstr>Презентация PowerPoint</vt:lpstr>
      <vt:lpstr>Шаг 6-7</vt:lpstr>
      <vt:lpstr>Шаг 8</vt:lpstr>
      <vt:lpstr>Шаг 9-10</vt:lpstr>
      <vt:lpstr>Презентация PowerPoint</vt:lpstr>
      <vt:lpstr>Домашнее задание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Информация  и  информационные процессы</dc:title>
  <dc:creator>Corvinis</dc:creator>
  <cp:lastModifiedBy>Wika</cp:lastModifiedBy>
  <cp:revision>302</cp:revision>
  <dcterms:created xsi:type="dcterms:W3CDTF">2015-08-30T09:51:53Z</dcterms:created>
  <dcterms:modified xsi:type="dcterms:W3CDTF">2016-03-13T13:01:00Z</dcterms:modified>
</cp:coreProperties>
</file>