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00306"/>
            <a:ext cx="8077200" cy="25288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Данные и программы. Программное обеспечение компьютера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Инструментарий программирования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5"/>
            <a:ext cx="8229600" cy="85725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/>
              <a:t>Это </a:t>
            </a:r>
            <a:r>
              <a:rPr lang="ru-RU" sz="2400" dirty="0" smtClean="0"/>
              <a:t>средства, предназначенные для создания </a:t>
            </a:r>
            <a:r>
              <a:rPr lang="ru-RU" sz="2400" dirty="0" smtClean="0"/>
              <a:t>ПО (системного </a:t>
            </a:r>
            <a:r>
              <a:rPr lang="ru-RU" sz="2400" dirty="0" smtClean="0"/>
              <a:t>и </a:t>
            </a:r>
            <a:r>
              <a:rPr lang="ru-RU" sz="2400" dirty="0" smtClean="0"/>
              <a:t>прикладного).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2428868"/>
          <a:ext cx="8429683" cy="4214843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950208"/>
                <a:gridCol w="3429208"/>
                <a:gridCol w="2050267"/>
              </a:tblGrid>
              <a:tr h="4229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/>
                        <a:t> Программы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/>
                        <a:t>Пояснение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/>
                        <a:t>Примеры</a:t>
                      </a:r>
                      <a:endParaRPr lang="ru-RU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22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Трансляторы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/>
                        <a:t>Переводчики программ языков программирования и машинные коды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 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Perl, PHP, Python, 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Ruby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Erlang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19050" marB="19050"/>
                </a:tc>
              </a:tr>
              <a:tr h="772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Отладчики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/>
                        <a:t>Средства поиска и исправления ошибок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 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Microsoft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Visual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C++</a:t>
                      </a:r>
                    </a:p>
                  </a:txBody>
                  <a:tcPr marL="19050" marR="19050" marT="19050" marB="19050"/>
                </a:tc>
              </a:tr>
              <a:tr h="1122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/>
                        <a:t>Интегрированные среды разработки приложений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/>
                        <a:t>Объектно-ориентированные языки программирования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/>
                        <a:t>Visual Basic</a:t>
                      </a:r>
                      <a:endParaRPr lang="ru-RU" sz="110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/>
                        <a:t>Delphi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772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/>
                        <a:t>Языки программирования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/>
                        <a:t>Средства создания программ для компьютера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/>
                        <a:t>Basic</a:t>
                      </a:r>
                      <a:endParaRPr lang="ru-RU" sz="11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/>
                        <a:t>Pascal 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56792"/>
            <a:ext cx="8821644" cy="5301208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Повторить изученный материал.</a:t>
            </a:r>
          </a:p>
          <a:p>
            <a:pPr marL="118872" indent="0">
              <a:buNone/>
            </a:pPr>
            <a:endParaRPr lang="ru-RU" sz="2400" dirty="0" smtClean="0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Данные и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44" y="1500174"/>
            <a:ext cx="8858312" cy="5357826"/>
          </a:xfrm>
        </p:spPr>
        <p:txBody>
          <a:bodyPr>
            <a:normAutofit fontScale="92500"/>
          </a:bodyPr>
          <a:lstStyle/>
          <a:p>
            <a:pPr marL="118872" indent="0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Компьютер</a:t>
            </a:r>
            <a:r>
              <a:rPr lang="ru-RU" sz="2800" dirty="0" smtClean="0"/>
              <a:t> - </a:t>
            </a:r>
            <a:r>
              <a:rPr lang="ru-RU" sz="2800" dirty="0" smtClean="0"/>
              <a:t>универсальное</a:t>
            </a:r>
            <a:r>
              <a:rPr lang="ru-RU" sz="2800" dirty="0" smtClean="0"/>
              <a:t> техническое средство </a:t>
            </a:r>
            <a:r>
              <a:rPr lang="ru-RU" sz="2800" dirty="0" smtClean="0"/>
              <a:t>для работы </a:t>
            </a:r>
            <a:r>
              <a:rPr lang="ru-RU" sz="2800" dirty="0" smtClean="0"/>
              <a:t>человека с </a:t>
            </a:r>
            <a:r>
              <a:rPr lang="ru-RU" sz="2800" dirty="0" smtClean="0"/>
              <a:t>информацией.</a:t>
            </a:r>
          </a:p>
          <a:p>
            <a:pPr marL="118872" indent="0">
              <a:buNone/>
            </a:pPr>
            <a:endParaRPr lang="ru-RU" sz="2000" dirty="0" smtClean="0"/>
          </a:p>
          <a:p>
            <a:pPr marL="118872" indent="0">
              <a:buNone/>
            </a:pPr>
            <a:r>
              <a:rPr lang="ru-RU" sz="2400" dirty="0" smtClean="0"/>
              <a:t>Действия над информацией (получение, хранение, передача, обработка) компьютер выполняет по инструкции, написанной человеком.</a:t>
            </a:r>
          </a:p>
          <a:p>
            <a:pPr marL="118872" indent="0">
              <a:buNone/>
            </a:pPr>
            <a:endParaRPr lang="ru-RU" sz="2200" dirty="0" smtClean="0"/>
          </a:p>
          <a:p>
            <a:pPr marL="118872" indent="0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Программа</a:t>
            </a:r>
            <a:r>
              <a:rPr lang="ru-RU" sz="2800" dirty="0" smtClean="0"/>
              <a:t> </a:t>
            </a:r>
            <a:r>
              <a:rPr lang="ru-RU" sz="2800" dirty="0" smtClean="0"/>
              <a:t>– это последовательность команд, которую выполняет компьютер в процессе обработки информации</a:t>
            </a:r>
            <a:r>
              <a:rPr lang="ru-RU" sz="2800" dirty="0" smtClean="0"/>
              <a:t>.</a:t>
            </a:r>
          </a:p>
          <a:p>
            <a:pPr marL="118872" indent="0">
              <a:buNone/>
            </a:pPr>
            <a:endParaRPr lang="ru-RU" sz="1900" dirty="0" smtClean="0"/>
          </a:p>
          <a:p>
            <a:pPr marL="118872" indent="0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Данные</a:t>
            </a:r>
            <a:r>
              <a:rPr lang="ru-RU" sz="2800" dirty="0" smtClean="0"/>
              <a:t> - информация</a:t>
            </a:r>
            <a:r>
              <a:rPr lang="ru-RU" sz="2800" dirty="0" smtClean="0"/>
              <a:t>, представленная в виде, пригодном для ее передачи и обработки автоматическими средствами, при возможном участии </a:t>
            </a:r>
            <a:r>
              <a:rPr lang="ru-RU" sz="2800" dirty="0" smtClean="0"/>
              <a:t>человека.</a:t>
            </a:r>
            <a:endParaRPr lang="ru-RU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3488235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40-50-е годы, программы разрабатывались </a:t>
            </a:r>
            <a:r>
              <a:rPr lang="ru-RU" dirty="0" smtClean="0"/>
              <a:t>на </a:t>
            </a:r>
            <a:r>
              <a:rPr lang="ru-RU" dirty="0" smtClean="0"/>
              <a:t>машинном языке, то есть на том языке, который «понимает» процессор.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Такие </a:t>
            </a:r>
            <a:r>
              <a:rPr lang="ru-RU" dirty="0" smtClean="0"/>
              <a:t>программы представляли собой очень длинные последовательности нулей и единиц, в которых человеку разобраться было очень трудно.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60-е годы началась разработка языков программирования высокого уровня (Алгол, Фортран, </a:t>
            </a:r>
            <a:r>
              <a:rPr lang="ru-RU" dirty="0" err="1" smtClean="0"/>
              <a:t>Basic</a:t>
            </a:r>
            <a:r>
              <a:rPr lang="ru-RU" dirty="0" smtClean="0"/>
              <a:t>, </a:t>
            </a:r>
            <a:r>
              <a:rPr lang="ru-RU" dirty="0" err="1" smtClean="0"/>
              <a:t>Pascal</a:t>
            </a:r>
            <a:r>
              <a:rPr lang="ru-RU" dirty="0" smtClean="0"/>
              <a:t> 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Которые </a:t>
            </a:r>
            <a:r>
              <a:rPr lang="ru-RU" dirty="0" smtClean="0"/>
              <a:t>позволили существенно облегчить работу программистов.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Программное обеспечение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настоящее время </a:t>
            </a:r>
            <a:r>
              <a:rPr lang="ru-RU" dirty="0" smtClean="0"/>
              <a:t>используются системы </a:t>
            </a:r>
            <a:r>
              <a:rPr lang="ru-RU" dirty="0" smtClean="0"/>
              <a:t>визуального программирования </a:t>
            </a:r>
            <a:r>
              <a:rPr lang="ru-RU" dirty="0" err="1" smtClean="0"/>
              <a:t>Visual</a:t>
            </a:r>
            <a:r>
              <a:rPr lang="ru-RU" dirty="0" smtClean="0"/>
              <a:t> </a:t>
            </a:r>
            <a:r>
              <a:rPr lang="ru-RU" dirty="0" err="1" smtClean="0"/>
              <a:t>Basic</a:t>
            </a:r>
            <a:r>
              <a:rPr lang="ru-RU" dirty="0" smtClean="0"/>
              <a:t>, </a:t>
            </a:r>
            <a:r>
              <a:rPr lang="ru-RU" dirty="0" err="1" smtClean="0"/>
              <a:t>Delfi</a:t>
            </a:r>
            <a:r>
              <a:rPr lang="ru-RU" dirty="0" smtClean="0"/>
              <a:t> и др</a:t>
            </a:r>
            <a:r>
              <a:rPr lang="ru-RU" dirty="0" smtClean="0"/>
              <a:t>.)</a:t>
            </a:r>
          </a:p>
          <a:p>
            <a:pPr>
              <a:buNone/>
            </a:pPr>
            <a:r>
              <a:rPr lang="ru-RU" dirty="0" smtClean="0"/>
              <a:t>Создание </a:t>
            </a:r>
            <a:r>
              <a:rPr lang="ru-RU" dirty="0" smtClean="0"/>
              <a:t>программ стало доступно даже для начинающих пользователей компьютера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Совокупность необходимых программ составляет </a:t>
            </a:r>
            <a:r>
              <a:rPr lang="ru-RU" b="1" dirty="0" smtClean="0">
                <a:solidFill>
                  <a:srgbClr val="FF0000"/>
                </a:solidFill>
              </a:rPr>
              <a:t>программное обеспечение </a:t>
            </a:r>
            <a:r>
              <a:rPr lang="ru-RU" dirty="0" smtClean="0"/>
              <a:t>компьютера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Программное обеспечение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928794" y="2857496"/>
            <a:ext cx="785818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000628" y="2786058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642910" y="3643314"/>
            <a:ext cx="2643206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аппаратное обеспечение </a:t>
            </a:r>
            <a:endParaRPr lang="ru-RU" sz="2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57752" y="3571876"/>
            <a:ext cx="2643206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программное обеспечение</a:t>
            </a:r>
            <a:endParaRPr lang="ru-RU" sz="2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5786" y="5072074"/>
            <a:ext cx="2428892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/>
              <a:t>hardware</a:t>
            </a:r>
            <a:endParaRPr lang="ru-RU" sz="2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929190" y="5072074"/>
            <a:ext cx="2428892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/>
              <a:t>software</a:t>
            </a:r>
            <a:endParaRPr lang="ru-RU" sz="24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85852" y="1500174"/>
            <a:ext cx="6715172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Для обработки данных на компьютере необходимо</a:t>
            </a:r>
            <a:r>
              <a:rPr lang="ru-RU" dirty="0" smtClean="0"/>
              <a:t>:</a:t>
            </a:r>
          </a:p>
          <a:p>
            <a:pPr algn="ctr"/>
            <a:endParaRPr lang="ru-RU" dirty="0"/>
          </a:p>
        </p:txBody>
      </p:sp>
      <p:cxnSp>
        <p:nvCxnSpPr>
          <p:cNvPr id="14" name="Прямая соединительная линия 13"/>
          <p:cNvCxnSpPr>
            <a:stCxn id="8" idx="2"/>
            <a:endCxn id="10" idx="0"/>
          </p:cNvCxnSpPr>
          <p:nvPr/>
        </p:nvCxnSpPr>
        <p:spPr>
          <a:xfrm rot="16200000" flipH="1">
            <a:off x="1803777" y="4875619"/>
            <a:ext cx="35719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9" idx="2"/>
            <a:endCxn id="11" idx="0"/>
          </p:cNvCxnSpPr>
          <p:nvPr/>
        </p:nvCxnSpPr>
        <p:spPr>
          <a:xfrm rot="5400000">
            <a:off x="5982901" y="4875620"/>
            <a:ext cx="35719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Классы ПО</a:t>
            </a:r>
            <a:endParaRPr lang="ru-RU" dirty="0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142976" y="1714488"/>
            <a:ext cx="6362475" cy="3357586"/>
            <a:chOff x="1337" y="4473"/>
            <a:chExt cx="9996" cy="1637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4194" y="4473"/>
              <a:ext cx="378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Программное обеспечение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1337" y="5390"/>
              <a:ext cx="252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Системное ПО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4817" y="5390"/>
              <a:ext cx="234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Прикладное ПО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8633" y="5390"/>
              <a:ext cx="270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Инструментарий программирования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>
              <a:off x="5994" y="5013"/>
              <a:ext cx="0" cy="36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V="1">
              <a:off x="2574" y="5193"/>
              <a:ext cx="0" cy="18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2574" y="5193"/>
              <a:ext cx="738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>
              <a:off x="9954" y="5193"/>
              <a:ext cx="0" cy="18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142844" y="5429264"/>
            <a:ext cx="8786874" cy="11429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Системное ПО – является </a:t>
            </a:r>
            <a:r>
              <a:rPr lang="ru-RU" sz="2400" dirty="0" smtClean="0"/>
              <a:t>основным. Руководит </a:t>
            </a:r>
            <a:r>
              <a:rPr lang="ru-RU" sz="2400" dirty="0" smtClean="0"/>
              <a:t>слаженной работой всех элементов компьютерной системы, как на аппаратном уровне, так и на программном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Системное </a:t>
            </a:r>
            <a:r>
              <a:rPr lang="ru-RU" dirty="0" smtClean="0"/>
              <a:t>ПО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7" y="1609757"/>
          <a:ext cx="8286808" cy="4723862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889185"/>
                <a:gridCol w="3174743"/>
                <a:gridCol w="2222880"/>
              </a:tblGrid>
              <a:tr h="2359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/>
                        <a:t>Программы</a:t>
                      </a:r>
                      <a:endParaRPr lang="ru-RU" sz="12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/>
                        <a:t>Пояснение</a:t>
                      </a:r>
                      <a:endParaRPr lang="ru-RU" sz="12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/>
                        <a:t>Примеры</a:t>
                      </a:r>
                      <a:endParaRPr lang="ru-RU" sz="12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570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Операционные системы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Комплекс программ, распределяющих ресурсы компьютерной системы и организующих работу других программ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/>
                        <a:t>MS-DOS</a:t>
                      </a:r>
                      <a:endParaRPr lang="ru-RU" sz="120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/>
                        <a:t>Windows</a:t>
                      </a:r>
                      <a:endParaRPr lang="ru-RU" sz="120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/>
                        <a:t>Linux</a:t>
                      </a:r>
                      <a:endParaRPr lang="ru-RU" sz="120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/>
                        <a:t>MacOS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</a:tr>
              <a:tr h="8500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Файловые менеджеры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Программы, обеспечивающие более комфортное общение пользователя с командами ОС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/>
                        <a:t>Windows Commander</a:t>
                      </a:r>
                      <a:endParaRPr lang="ru-RU" sz="12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/>
                        <a:t>Total Commander</a:t>
                      </a:r>
                      <a:endParaRPr lang="ru-RU" sz="12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/>
                        <a:t>FAR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</a:tr>
              <a:tr h="5236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Программы диагностики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Проверяют работу основных устройств компьютера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Служебные, </a:t>
                      </a:r>
                      <a:r>
                        <a:rPr lang="en-US" sz="1400" dirty="0"/>
                        <a:t>Everest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</a:tr>
              <a:tr h="6868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Антивирусные программы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Программы обнаружения компьютерных вирусов и их уничтожения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DrWeb</a:t>
                      </a:r>
                      <a:r>
                        <a:rPr lang="ru-RU" sz="1400" dirty="0"/>
                        <a:t>, </a:t>
                      </a:r>
                      <a:r>
                        <a:rPr lang="en-US" sz="1400" dirty="0"/>
                        <a:t>Nod</a:t>
                      </a:r>
                      <a:r>
                        <a:rPr lang="ru-RU" sz="1400" dirty="0"/>
                        <a:t>32, </a:t>
                      </a:r>
                      <a:r>
                        <a:rPr lang="en-US" sz="1400" dirty="0" err="1"/>
                        <a:t>Avast</a:t>
                      </a:r>
                      <a:r>
                        <a:rPr lang="ru-RU" sz="1400" dirty="0"/>
                        <a:t>,</a:t>
                      </a:r>
                      <a:endParaRPr lang="ru-RU" sz="12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Антивирус Касперского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</a:tr>
              <a:tr h="6868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Программы обслуживания дисков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Программы проверки целостности логической и физической структуры дисков, дефрагментация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CHKdisk</a:t>
                      </a:r>
                      <a:r>
                        <a:rPr lang="en-US" sz="1400" dirty="0" smtClean="0"/>
                        <a:t>,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en-US" sz="1400" baseline="0" dirty="0" smtClean="0"/>
                        <a:t>Victoria</a:t>
                      </a:r>
                      <a:endParaRPr lang="ru-RU" sz="1400" u="none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/>
                        <a:t> 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</a:tr>
              <a:tr h="8500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Архиваторы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Программы упаковки файлов и группы файлов для уменьшения занимаемого ими места на диске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WinRar</a:t>
                      </a:r>
                      <a:endParaRPr lang="ru-RU" sz="12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/>
                        <a:t>WinZip</a:t>
                      </a:r>
                      <a:endParaRPr lang="ru-RU" sz="12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7-</a:t>
                      </a:r>
                      <a:r>
                        <a:rPr lang="en-US" sz="1400" dirty="0"/>
                        <a:t>zip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4876" marR="14876" marT="14876" marB="14876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Прикладное ПО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5"/>
            <a:ext cx="8229600" cy="5715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Предназначено </a:t>
            </a:r>
            <a:r>
              <a:rPr lang="ru-RU" sz="2000" dirty="0" smtClean="0"/>
              <a:t>для выполнения конкретных задач пользователя.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1928803"/>
          <a:ext cx="8358246" cy="4789397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971103"/>
                <a:gridCol w="3264761"/>
                <a:gridCol w="2122382"/>
              </a:tblGrid>
              <a:tr h="217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/>
                        <a:t>Программы</a:t>
                      </a:r>
                      <a:endParaRPr lang="ru-RU" sz="105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/>
                        <a:t>Пояснение</a:t>
                      </a:r>
                      <a:endParaRPr lang="ru-RU" sz="105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/>
                        <a:t>Примеры</a:t>
                      </a:r>
                      <a:endParaRPr lang="ru-RU" sz="105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90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Текстовые процессоры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/>
                        <a:t>Программы для создания, редактирования и оформления текстовых документов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/>
                        <a:t>Microsoft Word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</a:tr>
              <a:tr h="7306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Табличные процессоры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/>
                        <a:t>Программы, позволяющие выполнять операции над данными, представленными в табличной форме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/>
                        <a:t>Microsoft Excel</a:t>
                      </a:r>
                      <a:endParaRPr lang="ru-RU" sz="105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/>
                        <a:t>1С: Бухгалтерия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</a:tr>
              <a:tr h="450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СУБД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/>
                        <a:t>Средства ввода, поиска, размещения и выдачи больших массивов данных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/>
                        <a:t>Microsoft Access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</a:tr>
              <a:tr h="450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Компьютерная графика и анимация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/>
                        <a:t>Средства создания неподвижных и движущихся изображений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/>
                        <a:t>Paint</a:t>
                      </a:r>
                      <a:endParaRPr lang="ru-RU" sz="105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/>
                        <a:t>Adobe Photoshop</a:t>
                      </a:r>
                      <a:endParaRPr lang="ru-RU" sz="105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/>
                        <a:t>CorelDraw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</a:tr>
              <a:tr h="3097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Средства создания презентации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/>
                        <a:t>Программы создания и показа наборов слайдов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/>
                        <a:t>Microsoft PowerPoint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</a:tr>
              <a:tr h="450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Средства коммуникаций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/>
                        <a:t>Программы для работы в компьютерной сети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/>
                        <a:t>Internet Explorer</a:t>
                      </a:r>
                      <a:endParaRPr lang="ru-RU" sz="105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/>
                        <a:t>Outlook Express</a:t>
                      </a:r>
                      <a:endParaRPr lang="ru-RU" sz="105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/>
                        <a:t>The Bat!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</a:tr>
              <a:tr h="450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Системы автоматизированного проектирования (САПР)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/>
                        <a:t>Средства проектирования электронных схем, машин, механизмов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/>
                        <a:t>AutoCad</a:t>
                      </a:r>
                      <a:endParaRPr lang="ru-RU" sz="105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/>
                        <a:t>КОМПАС</a:t>
                      </a:r>
                      <a:r>
                        <a:rPr lang="en-US" sz="1100"/>
                        <a:t> 3D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</a:tr>
              <a:tr h="450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/>
                        <a:t>Обучающие программы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/>
                        <a:t>Помогают процессу обучения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/>
                        <a:t>Клавиатурные тренажеры</a:t>
                      </a:r>
                      <a:endParaRPr lang="ru-RU" sz="105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/>
                        <a:t>Тесты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</a:tr>
              <a:tr h="450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Игры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/>
                        <a:t>Программы для организации досуга и обучения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/>
                        <a:t>Стратегии</a:t>
                      </a:r>
                      <a:endParaRPr lang="ru-RU" sz="105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/>
                        <a:t>Лабиринты</a:t>
                      </a:r>
                      <a:endParaRPr lang="ru-RU" sz="105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/>
                        <a:t>Логика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3195" marR="13195" marT="13195" marB="13195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372</TotalTime>
  <Words>451</Words>
  <Application>Microsoft Office PowerPoint</Application>
  <PresentationFormat>Экран (4:3)</PresentationFormat>
  <Paragraphs>127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Модульная</vt:lpstr>
      <vt:lpstr>Данные и программы. Программное обеспечение компьютера  </vt:lpstr>
      <vt:lpstr>Данные и программы</vt:lpstr>
      <vt:lpstr>Программы</vt:lpstr>
      <vt:lpstr>Программы</vt:lpstr>
      <vt:lpstr>Программное обеспечение</vt:lpstr>
      <vt:lpstr>Программное обеспечение</vt:lpstr>
      <vt:lpstr>Классы ПО</vt:lpstr>
      <vt:lpstr>Системное ПО</vt:lpstr>
      <vt:lpstr>Прикладное ПО</vt:lpstr>
      <vt:lpstr>Инструментарий программирования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98</cp:revision>
  <dcterms:created xsi:type="dcterms:W3CDTF">2015-08-30T09:51:53Z</dcterms:created>
  <dcterms:modified xsi:type="dcterms:W3CDTF">2015-09-15T02:13:02Z</dcterms:modified>
</cp:coreProperties>
</file>