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48" y="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png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/>
              <a:t>Графика в системах ООП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58991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6. Двойным щелчком по пунктам меню последовательно создать заготовки обработчиков событий рисования графических примитивов. Ввести программный код обработчика события рисования линии.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825035"/>
              </p:ext>
            </p:extLst>
          </p:nvPr>
        </p:nvGraphicFramePr>
        <p:xfrm>
          <a:off x="971599" y="4221088"/>
          <a:ext cx="7604045" cy="2376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Точечный рисунок" r:id="rId3" imgW="4847619" imgH="1514686" progId="Paint.Picture">
                  <p:embed/>
                </p:oleObj>
              </mc:Choice>
              <mc:Fallback>
                <p:oleObj name="Точечный рисунок" r:id="rId3" imgW="4847619" imgH="151468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99" y="4221088"/>
                        <a:ext cx="7604045" cy="23762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114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1"/>
            <a:ext cx="8856984" cy="5112569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7. Создать программные коды обработчиков событий рисования закрашенного прямоугольника, закрашенной окружности и очистки области рисования. Для установки цвета контура графической фигуры (цвета пера) и цвета ее заливки (цвета кисти) использовать диалоговое окно </a:t>
            </a:r>
            <a:r>
              <a:rPr lang="ru-RU" i="1" dirty="0"/>
              <a:t>Цвет</a:t>
            </a:r>
            <a:r>
              <a:rPr lang="ru-RU" dirty="0"/>
              <a:t>, которое вызывается с помощью элемента управления </a:t>
            </a:r>
            <a:r>
              <a:rPr lang="ru-RU" dirty="0" err="1"/>
              <a:t>ColorDialogl</a:t>
            </a:r>
            <a:r>
              <a:rPr lang="ru-RU" dirty="0"/>
              <a:t>. Создадим панель инструментов графического редактора. В панель инструментов должны входить кнопки </a:t>
            </a:r>
            <a:r>
              <a:rPr lang="ru-RU" i="1" dirty="0"/>
              <a:t>Линия, Закрашенный прямоугольник, Закрашенная окружность </a:t>
            </a:r>
            <a:r>
              <a:rPr lang="ru-RU" dirty="0"/>
              <a:t>и </a:t>
            </a:r>
            <a:r>
              <a:rPr lang="ru-RU" i="1" dirty="0"/>
              <a:t>Очистить</a:t>
            </a:r>
            <a:r>
              <a:rPr lang="ru-RU" dirty="0"/>
              <a:t>. Для создания панели инструментов используем элемент управления </a:t>
            </a:r>
            <a:r>
              <a:rPr lang="ru-RU" dirty="0" err="1"/>
              <a:t>ToolBarl</a:t>
            </a:r>
            <a:r>
              <a:rPr lang="ru-RU" dirty="0"/>
              <a:t>.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dirty="0"/>
              <a:t>8. Разместить на форме элемент управления </a:t>
            </a:r>
            <a:r>
              <a:rPr lang="ru-RU" dirty="0" err="1"/>
              <a:t>ToolBarl</a:t>
            </a:r>
            <a:r>
              <a:rPr lang="ru-RU" dirty="0"/>
              <a:t>. Создадим четыре кнопки на панели инструментов.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1976060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856984" cy="518457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9. Выделить элемент управления </a:t>
            </a:r>
            <a:r>
              <a:rPr lang="ru-RU" dirty="0" err="1"/>
              <a:t>ToolBarl</a:t>
            </a:r>
            <a:r>
              <a:rPr lang="ru-RU" dirty="0"/>
              <a:t>, щелкнуть правой кнопкой мыши и в контекстном меню выбрать пункт </a:t>
            </a:r>
            <a:r>
              <a:rPr lang="ru-RU" i="1" dirty="0" err="1"/>
              <a:t>New</a:t>
            </a:r>
            <a:r>
              <a:rPr lang="ru-RU" i="1" dirty="0"/>
              <a:t> </a:t>
            </a:r>
            <a:r>
              <a:rPr lang="ru-RU" i="1" dirty="0" err="1"/>
              <a:t>Button</a:t>
            </a:r>
            <a:r>
              <a:rPr lang="ru-RU" dirty="0"/>
              <a:t>. Проделать эти действия четыре раза. На каждой кнопке панели инструментов разместим соответствующее изображение, которое хранится в элементе управления </a:t>
            </a:r>
            <a:r>
              <a:rPr lang="ru-RU" dirty="0" err="1"/>
              <a:t>ImageListl</a:t>
            </a:r>
            <a:r>
              <a:rPr lang="ru-RU" dirty="0"/>
              <a:t>.</a:t>
            </a:r>
          </a:p>
          <a:p>
            <a:r>
              <a:rPr lang="ru-RU" dirty="0"/>
              <a:t>10. Разместить на форме элемент управления </a:t>
            </a:r>
            <a:r>
              <a:rPr lang="ru-RU" dirty="0" err="1"/>
              <a:t>ImageListl</a:t>
            </a:r>
            <a:r>
              <a:rPr lang="ru-RU" dirty="0"/>
              <a:t>.</a:t>
            </a:r>
          </a:p>
          <a:p>
            <a:r>
              <a:rPr lang="ru-RU" dirty="0"/>
              <a:t>11. Выделить элемент управления </a:t>
            </a:r>
            <a:r>
              <a:rPr lang="ru-RU" dirty="0" err="1"/>
              <a:t>ImageListl</a:t>
            </a:r>
            <a:r>
              <a:rPr lang="ru-RU" dirty="0"/>
              <a:t>, щелкнуть правой кнопкой мыши и в контекстном меню выбрать пункт </a:t>
            </a:r>
            <a:r>
              <a:rPr lang="en-US" i="1" dirty="0" err="1"/>
              <a:t>ImageList</a:t>
            </a:r>
            <a:r>
              <a:rPr lang="en-US" i="1" dirty="0"/>
              <a:t> Editor</a:t>
            </a:r>
            <a:r>
              <a:rPr lang="ru-RU" i="1" dirty="0"/>
              <a:t>...</a:t>
            </a:r>
            <a:endParaRPr lang="ru-RU" dirty="0"/>
          </a:p>
          <a:p>
            <a:r>
              <a:rPr lang="ru-RU" dirty="0"/>
              <a:t>12. В появившемся окне </a:t>
            </a:r>
            <a:r>
              <a:rPr lang="en-US" i="1" dirty="0"/>
              <a:t>Form</a:t>
            </a:r>
            <a:r>
              <a:rPr lang="ru-RU" i="1" dirty="0"/>
              <a:t> 1 .</a:t>
            </a:r>
            <a:r>
              <a:rPr lang="en-US" i="1" dirty="0" err="1"/>
              <a:t>ImageListl</a:t>
            </a:r>
            <a:r>
              <a:rPr lang="en-US" i="1" dirty="0"/>
              <a:t> </a:t>
            </a:r>
            <a:r>
              <a:rPr lang="en-US" i="1" dirty="0" err="1"/>
              <a:t>ImageList</a:t>
            </a:r>
            <a:r>
              <a:rPr lang="en-US" i="1" dirty="0"/>
              <a:t> </a:t>
            </a:r>
            <a:r>
              <a:rPr lang="ru-RU" dirty="0"/>
              <a:t>(рис. 4.40) добавить четыре изображения для размещения на кнопках панели инструментов, нажав четыре раза кнопку </a:t>
            </a:r>
            <a:r>
              <a:rPr lang="ru-RU" i="1" dirty="0" err="1"/>
              <a:t>Add</a:t>
            </a:r>
            <a:r>
              <a:rPr lang="ru-RU" i="1" dirty="0"/>
              <a:t>...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561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916832"/>
            <a:ext cx="5530523" cy="362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215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75191"/>
            <a:ext cx="8507288" cy="489416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Установим соответствие между коллекцией кнопок на панели инструментов </a:t>
            </a:r>
            <a:r>
              <a:rPr lang="ru-RU" dirty="0" err="1"/>
              <a:t>ToolBarl</a:t>
            </a:r>
            <a:r>
              <a:rPr lang="ru-RU" dirty="0"/>
              <a:t> и коллекцией изображений </a:t>
            </a:r>
            <a:r>
              <a:rPr lang="ru-RU" dirty="0" err="1"/>
              <a:t>ImageListl</a:t>
            </a:r>
            <a:r>
              <a:rPr lang="ru-RU" dirty="0"/>
              <a:t>.</a:t>
            </a:r>
          </a:p>
          <a:p>
            <a:r>
              <a:rPr lang="ru-RU" dirty="0"/>
              <a:t>13. Выделить элемент управления </a:t>
            </a:r>
            <a:r>
              <a:rPr lang="ru-RU" dirty="0" err="1"/>
              <a:t>ToolBarl</a:t>
            </a:r>
            <a:r>
              <a:rPr lang="ru-RU" dirty="0"/>
              <a:t> и в окне </a:t>
            </a:r>
            <a:r>
              <a:rPr lang="ru-RU" i="1" dirty="0" err="1"/>
              <a:t>Object</a:t>
            </a:r>
            <a:r>
              <a:rPr lang="ru-RU" i="1" dirty="0"/>
              <a:t> </a:t>
            </a:r>
            <a:r>
              <a:rPr lang="ru-RU" i="1" dirty="0" err="1"/>
              <a:t>Inspector</a:t>
            </a:r>
            <a:r>
              <a:rPr lang="ru-RU" i="1" dirty="0"/>
              <a:t> </a:t>
            </a:r>
            <a:r>
              <a:rPr lang="ru-RU" dirty="0"/>
              <a:t>для свойства </a:t>
            </a:r>
            <a:r>
              <a:rPr lang="ru-RU" i="1" dirty="0" err="1"/>
              <a:t>Image</a:t>
            </a:r>
            <a:r>
              <a:rPr lang="ru-RU" i="1" dirty="0"/>
              <a:t> </a:t>
            </a:r>
            <a:r>
              <a:rPr lang="ru-RU" dirty="0"/>
              <a:t>установить значение </a:t>
            </a:r>
            <a:r>
              <a:rPr lang="ru-RU" i="1" dirty="0" err="1"/>
              <a:t>ImageListl</a:t>
            </a:r>
            <a:r>
              <a:rPr lang="ru-RU" i="1" dirty="0"/>
              <a:t>.</a:t>
            </a:r>
            <a:endParaRPr lang="ru-RU" dirty="0"/>
          </a:p>
          <a:p>
            <a:r>
              <a:rPr lang="ru-RU" dirty="0"/>
              <a:t>14. Последовательно выделить кнопки </a:t>
            </a:r>
            <a:r>
              <a:rPr lang="ru-RU" dirty="0" err="1"/>
              <a:t>ToolButtonl</a:t>
            </a:r>
            <a:r>
              <a:rPr lang="ru-RU" dirty="0"/>
              <a:t>, Tool-Button2, ToolButton3 и ToolButton4 на панели инструментов и в окне </a:t>
            </a:r>
            <a:r>
              <a:rPr lang="ru-RU" i="1" dirty="0" err="1"/>
              <a:t>Object</a:t>
            </a:r>
            <a:r>
              <a:rPr lang="ru-RU" i="1" dirty="0"/>
              <a:t> </a:t>
            </a:r>
            <a:r>
              <a:rPr lang="ru-RU" i="1" dirty="0" err="1"/>
              <a:t>Inspector</a:t>
            </a:r>
            <a:r>
              <a:rPr lang="ru-RU" i="1" dirty="0"/>
              <a:t> </a:t>
            </a:r>
            <a:r>
              <a:rPr lang="ru-RU" dirty="0"/>
              <a:t>для свойства </a:t>
            </a:r>
            <a:r>
              <a:rPr lang="ru-RU" i="1" dirty="0" err="1"/>
              <a:t>Imagelndex</a:t>
            </a:r>
            <a:r>
              <a:rPr lang="ru-RU" i="1" dirty="0"/>
              <a:t> </a:t>
            </a:r>
            <a:r>
              <a:rPr lang="ru-RU" dirty="0"/>
              <a:t>установить соответствующие порядковые номера изображения в коллекции изображений </a:t>
            </a:r>
            <a:r>
              <a:rPr lang="ru-RU" dirty="0" err="1"/>
              <a:t>ImageListl</a:t>
            </a:r>
            <a:r>
              <a:rPr lang="ru-RU" dirty="0"/>
              <a:t>. Создадим программный код обработчиков событий щелчка по кнопке панели инструментов.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3332681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15. Ввести программный код обработчика события рисования закрашенного прямоугольника.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351875"/>
              </p:ext>
            </p:extLst>
          </p:nvPr>
        </p:nvGraphicFramePr>
        <p:xfrm>
          <a:off x="755576" y="3429000"/>
          <a:ext cx="8015627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Точечный рисунок" r:id="rId3" imgW="4990476" imgH="666667" progId="Paint.Picture">
                  <p:embed/>
                </p:oleObj>
              </mc:Choice>
              <mc:Fallback>
                <p:oleObj name="Точечный рисунок" r:id="rId3" imgW="4990476" imgH="666667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429000"/>
                        <a:ext cx="8015627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443722"/>
              </p:ext>
            </p:extLst>
          </p:nvPr>
        </p:nvGraphicFramePr>
        <p:xfrm>
          <a:off x="755576" y="4365104"/>
          <a:ext cx="7878297" cy="164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Точечный рисунок" r:id="rId5" imgW="4896533" imgH="1028844" progId="Paint.Picture">
                  <p:embed/>
                </p:oleObj>
              </mc:Choice>
              <mc:Fallback>
                <p:oleObj name="Точечный рисунок" r:id="rId5" imgW="4896533" imgH="1028844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365104"/>
                        <a:ext cx="7878297" cy="1648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8410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1"/>
            <a:ext cx="8856984" cy="2952327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16. Создать программные коды обработчиков событий рисования линии, закрашенной окружности и очистки области рисования. Двойным щелчком по пунктам меню </a:t>
            </a:r>
            <a:r>
              <a:rPr lang="ru-RU" i="1" dirty="0"/>
              <a:t>Файл </a:t>
            </a:r>
            <a:r>
              <a:rPr lang="ru-RU" dirty="0"/>
              <a:t>последовательно создадим заготовки обработчиков событий и введем их программный код. Для вывода диалоговых окон используем диалоги </a:t>
            </a:r>
            <a:r>
              <a:rPr lang="ru-RU" dirty="0" err="1"/>
              <a:t>OpenDiaiogl</a:t>
            </a:r>
            <a:r>
              <a:rPr lang="ru-RU" dirty="0"/>
              <a:t> и </a:t>
            </a:r>
            <a:r>
              <a:rPr lang="ru-RU" dirty="0" err="1"/>
              <a:t>SaveDialogl</a:t>
            </a:r>
            <a:r>
              <a:rPr lang="ru-RU" dirty="0"/>
              <a:t> и метод </a:t>
            </a:r>
            <a:r>
              <a:rPr lang="ru-RU" dirty="0" err="1"/>
              <a:t>ShowDialog</a:t>
            </a:r>
            <a:r>
              <a:rPr lang="ru-RU" dirty="0"/>
              <a:t> ().</a:t>
            </a:r>
          </a:p>
          <a:p>
            <a:r>
              <a:rPr lang="ru-RU" dirty="0"/>
              <a:t>17. Создать обработчик события открытия растрового графического файла.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812815"/>
              </p:ext>
            </p:extLst>
          </p:nvPr>
        </p:nvGraphicFramePr>
        <p:xfrm>
          <a:off x="313146" y="4801753"/>
          <a:ext cx="8517708" cy="157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Точечный рисунок" r:id="rId3" imgW="4990476" imgH="923810" progId="Paint.Picture">
                  <p:embed/>
                </p:oleObj>
              </mc:Choice>
              <mc:Fallback>
                <p:oleObj name="Точечный рисунок" r:id="rId3" imgW="4990476" imgH="923810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46" y="4801753"/>
                        <a:ext cx="8517708" cy="157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2788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625609"/>
          </a:xfrm>
        </p:spPr>
        <p:txBody>
          <a:bodyPr/>
          <a:lstStyle/>
          <a:p>
            <a:r>
              <a:rPr lang="ru-RU" dirty="0"/>
              <a:t>18. Создать обработчик события сохранения растрового графического файла.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900951"/>
              </p:ext>
            </p:extLst>
          </p:nvPr>
        </p:nvGraphicFramePr>
        <p:xfrm>
          <a:off x="827583" y="3690332"/>
          <a:ext cx="7601637" cy="1538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Точечный рисунок" r:id="rId3" imgW="4923810" imgH="1000000" progId="Paint.Picture">
                  <p:embed/>
                </p:oleObj>
              </mc:Choice>
              <mc:Fallback>
                <p:oleObj name="Точечный рисунок" r:id="rId3" imgW="4923810" imgH="1000000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3690332"/>
                        <a:ext cx="7601637" cy="15388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723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3995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19. Запустить проект. Осуществить нажатие и отпускание кнопки мыши на графическом поле. На надписи будут выведены координаты двух точек.</a:t>
            </a:r>
          </a:p>
          <a:p>
            <a:r>
              <a:rPr lang="ru-RU" dirty="0"/>
              <a:t>С использованием меню </a:t>
            </a:r>
            <a:r>
              <a:rPr lang="ru-RU" i="1" dirty="0"/>
              <a:t>Графические примитивы </a:t>
            </a:r>
            <a:r>
              <a:rPr lang="ru-RU" dirty="0"/>
              <a:t>нарисовать графические фигуры.</a:t>
            </a:r>
          </a:p>
          <a:p>
            <a:r>
              <a:rPr lang="ru-RU" dirty="0"/>
              <a:t>С использованием меню </a:t>
            </a:r>
            <a:r>
              <a:rPr lang="ru-RU" i="1" dirty="0"/>
              <a:t>Файл </a:t>
            </a:r>
            <a:r>
              <a:rPr lang="ru-RU" dirty="0"/>
              <a:t>сохранить рисунок как растровый графический файл.</a:t>
            </a:r>
          </a:p>
        </p:txBody>
      </p:sp>
    </p:spTree>
    <p:extLst>
      <p:ext uri="{BB962C8B-B14F-4D97-AF65-F5344CB8AC3E}">
        <p14:creationId xmlns:p14="http://schemas.microsoft.com/office/powerpoint/2010/main" val="2049389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Дополнить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789713"/>
          </a:xfrm>
        </p:spPr>
        <p:txBody>
          <a:bodyPr/>
          <a:lstStyle/>
          <a:p>
            <a:r>
              <a:rPr lang="ru-RU" dirty="0"/>
              <a:t>Код для очистки </a:t>
            </a:r>
            <a:r>
              <a:rPr lang="en-US" dirty="0"/>
              <a:t>Image1.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478" y="2931919"/>
            <a:ext cx="7828322" cy="173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7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Проект «Графический редактор»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Создать проект, который позволит рисовать линии, закрашенные прямоугольники и закрашенные окружности. Ввод координат осуществлять путем нажатия и отпускания кнопки мыши на графическом поле. Для рисования фигур использовать меню и панель инструментов. Обеспечить возможность открытия и сохранения графических файлов.</a:t>
            </a:r>
          </a:p>
        </p:txBody>
      </p:sp>
    </p:spTree>
    <p:extLst>
      <p:ext uri="{BB962C8B-B14F-4D97-AF65-F5344CB8AC3E}">
        <p14:creationId xmlns:p14="http://schemas.microsoft.com/office/powerpoint/2010/main" val="39492602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Дополнить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789713"/>
          </a:xfrm>
        </p:spPr>
        <p:txBody>
          <a:bodyPr/>
          <a:lstStyle/>
          <a:p>
            <a:r>
              <a:rPr lang="ru-RU" dirty="0"/>
              <a:t>Код для прорисовки окружности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945417"/>
            <a:ext cx="7351137" cy="246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377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Дополнить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789713"/>
          </a:xfrm>
        </p:spPr>
        <p:txBody>
          <a:bodyPr/>
          <a:lstStyle/>
          <a:p>
            <a:r>
              <a:rPr lang="ru-RU" dirty="0"/>
              <a:t>Код для прорисовки линии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512" y="2931919"/>
            <a:ext cx="8108288" cy="264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534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Дополнить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156728"/>
          </a:xfrm>
        </p:spPr>
        <p:txBody>
          <a:bodyPr>
            <a:normAutofit fontScale="92500"/>
          </a:bodyPr>
          <a:lstStyle/>
          <a:p>
            <a:r>
              <a:rPr lang="ru-RU" dirty="0"/>
              <a:t>Код для работы процедур, осуществляющих запоминание координат по щелчку мыши: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276695"/>
            <a:ext cx="8533859" cy="205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954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Дополнить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156728"/>
          </a:xfrm>
        </p:spPr>
        <p:txBody>
          <a:bodyPr>
            <a:normAutofit/>
          </a:bodyPr>
          <a:lstStyle/>
          <a:p>
            <a:r>
              <a:rPr lang="ru-RU" dirty="0"/>
              <a:t>Процедуры прописать: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2943038"/>
            <a:ext cx="7015866" cy="279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6644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Результат</a:t>
            </a: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075" y="1700808"/>
            <a:ext cx="5657850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15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 Поместить на форму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3"/>
            <a:ext cx="8928992" cy="511256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графическое поле </a:t>
            </a:r>
            <a:r>
              <a:rPr lang="ru-RU" dirty="0" err="1"/>
              <a:t>Imagel</a:t>
            </a:r>
            <a:r>
              <a:rPr lang="ru-RU" dirty="0"/>
              <a:t>, которое будет использоваться в качестве области рисования;</a:t>
            </a:r>
          </a:p>
          <a:p>
            <a:r>
              <a:rPr lang="ru-RU" dirty="0"/>
              <a:t>четыре надписи </a:t>
            </a:r>
            <a:r>
              <a:rPr lang="ru-RU" dirty="0" err="1"/>
              <a:t>Labell</a:t>
            </a:r>
            <a:r>
              <a:rPr lang="ru-RU" dirty="0"/>
              <a:t>, Label2, Label3 и Label4 для вывода координат;</a:t>
            </a:r>
          </a:p>
          <a:p>
            <a:r>
              <a:rPr lang="ru-RU" dirty="0"/>
              <a:t>четыре надписи для вывода имен координат;</a:t>
            </a:r>
          </a:p>
          <a:p>
            <a:r>
              <a:rPr lang="ru-RU" dirty="0"/>
              <a:t>меню </a:t>
            </a:r>
            <a:r>
              <a:rPr lang="ru-RU" dirty="0" err="1"/>
              <a:t>MainMenul</a:t>
            </a:r>
            <a:r>
              <a:rPr lang="ru-RU" dirty="0"/>
              <a:t> для создания пунктов меню </a:t>
            </a:r>
            <a:r>
              <a:rPr lang="ru-RU" i="1" dirty="0"/>
              <a:t>Файл </a:t>
            </a:r>
            <a:r>
              <a:rPr lang="ru-RU" dirty="0"/>
              <a:t>и </a:t>
            </a:r>
            <a:r>
              <a:rPr lang="ru-RU" i="1" dirty="0"/>
              <a:t>Графические примитивы;</a:t>
            </a:r>
            <a:endParaRPr lang="ru-RU" dirty="0"/>
          </a:p>
          <a:p>
            <a:r>
              <a:rPr lang="ru-RU" dirty="0"/>
              <a:t>панель инструментов </a:t>
            </a:r>
            <a:r>
              <a:rPr lang="ru-RU" dirty="0" err="1"/>
              <a:t>ToolBarl</a:t>
            </a:r>
            <a:r>
              <a:rPr lang="ru-RU" dirty="0"/>
              <a:t> для создания четырех кнопок, обеспечивающих рисование графических примитивов и очистку поля рисования;</a:t>
            </a:r>
          </a:p>
          <a:p>
            <a:r>
              <a:rPr lang="ru-RU" dirty="0"/>
              <a:t>коллекцию изображений </a:t>
            </a:r>
            <a:r>
              <a:rPr lang="ru-RU" dirty="0" err="1"/>
              <a:t>ImageListl</a:t>
            </a:r>
            <a:r>
              <a:rPr lang="ru-RU" dirty="0"/>
              <a:t> для хранения изображений, которые будут помещены на кнопки панели инструментов;</a:t>
            </a:r>
          </a:p>
          <a:p>
            <a:r>
              <a:rPr lang="ru-RU" dirty="0"/>
              <a:t>диалог </a:t>
            </a:r>
            <a:r>
              <a:rPr lang="ru-RU" dirty="0" err="1"/>
              <a:t>ColorDialogl</a:t>
            </a:r>
            <a:r>
              <a:rPr lang="ru-RU" dirty="0"/>
              <a:t>, который позволяет выбрать цвет с использованием диалогового окна </a:t>
            </a:r>
            <a:r>
              <a:rPr lang="ru-RU" i="1" dirty="0"/>
              <a:t>Цвет;</a:t>
            </a:r>
            <a:endParaRPr lang="ru-RU" dirty="0"/>
          </a:p>
          <a:p>
            <a:r>
              <a:rPr lang="ru-RU" dirty="0"/>
              <a:t>диалог </a:t>
            </a:r>
            <a:r>
              <a:rPr lang="ru-RU" dirty="0" err="1"/>
              <a:t>OpenDialogl</a:t>
            </a:r>
            <a:r>
              <a:rPr lang="ru-RU" dirty="0"/>
              <a:t>, который позволяет выбрать файл для открытия с использованием диалогового окна </a:t>
            </a:r>
            <a:r>
              <a:rPr lang="ru-RU" i="1" dirty="0"/>
              <a:t>Открыть;</a:t>
            </a:r>
            <a:endParaRPr lang="ru-RU" dirty="0"/>
          </a:p>
          <a:p>
            <a:r>
              <a:rPr lang="ru-RU" dirty="0"/>
              <a:t>диалог </a:t>
            </a:r>
            <a:r>
              <a:rPr lang="ru-RU" dirty="0" err="1"/>
              <a:t>SaveDialogl</a:t>
            </a:r>
            <a:r>
              <a:rPr lang="ru-RU" dirty="0"/>
              <a:t>, который позволяет выбрать имя файла при его сохранении с использование диалогового окна </a:t>
            </a:r>
            <a:r>
              <a:rPr lang="ru-RU" i="1" dirty="0"/>
              <a:t>Сохранить.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03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485" y="1984534"/>
            <a:ext cx="3702315" cy="3997026"/>
          </a:xfrm>
          <a:prstGeom prst="rect">
            <a:avLst/>
          </a:prstGeom>
        </p:spPr>
      </p:pic>
      <p:pic>
        <p:nvPicPr>
          <p:cNvPr id="1026" name="Picture 2" descr="http://www.lsdsoft.com/delphi/images/_1image0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4534"/>
            <a:ext cx="3853706" cy="3997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210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625609"/>
          </a:xfrm>
        </p:spPr>
        <p:txBody>
          <a:bodyPr/>
          <a:lstStyle/>
          <a:p>
            <a:r>
              <a:rPr lang="ru-RU" dirty="0"/>
              <a:t>Элементы управления </a:t>
            </a:r>
            <a:r>
              <a:rPr lang="en-US" dirty="0" err="1"/>
              <a:t>MainMenul</a:t>
            </a:r>
            <a:r>
              <a:rPr lang="ru-RU" dirty="0"/>
              <a:t>, </a:t>
            </a:r>
            <a:r>
              <a:rPr lang="en-US" dirty="0" err="1"/>
              <a:t>ImageListl</a:t>
            </a:r>
            <a:r>
              <a:rPr lang="ru-RU" dirty="0"/>
              <a:t>, </a:t>
            </a:r>
            <a:r>
              <a:rPr lang="en-US" dirty="0" err="1"/>
              <a:t>OpenDialogl</a:t>
            </a:r>
            <a:r>
              <a:rPr lang="ru-RU" dirty="0"/>
              <a:t>, </a:t>
            </a:r>
            <a:r>
              <a:rPr lang="en-US" dirty="0" err="1"/>
              <a:t>SaveDialogl</a:t>
            </a:r>
            <a:r>
              <a:rPr lang="ru-RU" dirty="0"/>
              <a:t> и </a:t>
            </a:r>
            <a:r>
              <a:rPr lang="en-US" dirty="0" err="1"/>
              <a:t>ColorDialogl</a:t>
            </a:r>
            <a:r>
              <a:rPr lang="ru-RU" dirty="0"/>
              <a:t> будут видны только в процессе создания проекта.</a:t>
            </a:r>
          </a:p>
          <a:p>
            <a:r>
              <a:rPr lang="ru-RU" dirty="0"/>
              <a:t>2. Объявить переменные, которые будут содержать координаты двух точек на холсте.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294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369239"/>
              </p:ext>
            </p:extLst>
          </p:nvPr>
        </p:nvGraphicFramePr>
        <p:xfrm>
          <a:off x="1691680" y="4293096"/>
          <a:ext cx="3024336" cy="218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Точечный рисунок" r:id="rId3" imgW="1343212" imgH="971686" progId="Paint.Picture">
                  <p:embed/>
                </p:oleObj>
              </mc:Choice>
              <mc:Fallback>
                <p:oleObj name="Точечный рисунок" r:id="rId3" imgW="1343212" imgH="97168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293096"/>
                        <a:ext cx="3024336" cy="21878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1110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5"/>
            <a:ext cx="8579296" cy="3816423"/>
          </a:xfrm>
        </p:spPr>
        <p:txBody>
          <a:bodyPr>
            <a:normAutofit/>
          </a:bodyPr>
          <a:lstStyle/>
          <a:p>
            <a:r>
              <a:rPr lang="ru-RU" dirty="0"/>
              <a:t>3. Создать программные коды обработчиков событий, которые обеспечивают запоминание и вывод на надписи координат после нажатия (событие </a:t>
            </a:r>
            <a:r>
              <a:rPr lang="ru-RU" dirty="0" err="1"/>
              <a:t>ImageMouseDown</a:t>
            </a:r>
            <a:r>
              <a:rPr lang="ru-RU" dirty="0"/>
              <a:t>) и отпускания (событие </a:t>
            </a:r>
            <a:r>
              <a:rPr lang="ru-RU" dirty="0" err="1"/>
              <a:t>ImageMouseUp</a:t>
            </a:r>
            <a:r>
              <a:rPr lang="ru-RU" dirty="0"/>
              <a:t>) кнопки мыши на графическом поле.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144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862766"/>
              </p:ext>
            </p:extLst>
          </p:nvPr>
        </p:nvGraphicFramePr>
        <p:xfrm>
          <a:off x="497916" y="4146391"/>
          <a:ext cx="7632848" cy="2674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Точечный рисунок" r:id="rId3" imgW="5001323" imgH="1771429" progId="Paint.Picture">
                  <p:embed/>
                </p:oleObj>
              </mc:Choice>
              <mc:Fallback>
                <p:oleObj name="Точечный рисунок" r:id="rId3" imgW="5001323" imgH="1771429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16" y="4146391"/>
                        <a:ext cx="7632848" cy="26745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487819"/>
              </p:ext>
            </p:extLst>
          </p:nvPr>
        </p:nvGraphicFramePr>
        <p:xfrm>
          <a:off x="488330" y="1555307"/>
          <a:ext cx="7540053" cy="2591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Точечный рисунок" r:id="rId5" imgW="4971429" imgH="1695687" progId="Paint.Picture">
                  <p:embed/>
                </p:oleObj>
              </mc:Choice>
              <mc:Fallback>
                <p:oleObj name="Точечный рисунок" r:id="rId5" imgW="4971429" imgH="1695687" progId="Paint.Picture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30" y="1555307"/>
                        <a:ext cx="7540053" cy="25910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845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Создадим меню графического редактора, для чего используем элемент управления </a:t>
            </a:r>
            <a:r>
              <a:rPr lang="ru-RU" dirty="0" err="1"/>
              <a:t>MainMenul</a:t>
            </a:r>
            <a:r>
              <a:rPr lang="ru-RU" dirty="0"/>
              <a:t>: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921624"/>
              </p:ext>
            </p:extLst>
          </p:nvPr>
        </p:nvGraphicFramePr>
        <p:xfrm>
          <a:off x="1115616" y="3861048"/>
          <a:ext cx="7295821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Точечный рисунок" r:id="rId3" imgW="4142857" imgH="1142857" progId="Paint.Picture">
                  <p:embed/>
                </p:oleObj>
              </mc:Choice>
              <mc:Fallback>
                <p:oleObj name="Точечный рисунок" r:id="rId3" imgW="4142857" imgH="1142857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861048"/>
                        <a:ext cx="7295821" cy="2016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3933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856984" cy="410445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4. Разместить на форме элемент управления </a:t>
            </a:r>
            <a:r>
              <a:rPr lang="ru-RU" dirty="0" err="1"/>
              <a:t>MainMenul</a:t>
            </a:r>
            <a:r>
              <a:rPr lang="ru-RU" dirty="0"/>
              <a:t>.</a:t>
            </a:r>
          </a:p>
          <a:p>
            <a:r>
              <a:rPr lang="ru-RU" dirty="0"/>
              <a:t>5. Осуществить двойной щелчок по элементу управления </a:t>
            </a:r>
            <a:r>
              <a:rPr lang="ru-RU" dirty="0" err="1"/>
              <a:t>MainMenul</a:t>
            </a:r>
            <a:r>
              <a:rPr lang="ru-RU" dirty="0"/>
              <a:t>. В появившемся диалоговом окне </a:t>
            </a:r>
            <a:r>
              <a:rPr lang="ru-RU" dirty="0" err="1"/>
              <a:t>Forml.MainMenul</a:t>
            </a:r>
            <a:r>
              <a:rPr lang="ru-RU" dirty="0"/>
              <a:t> редактора меню создать меню проекта (рис. 4.39).</a:t>
            </a:r>
          </a:p>
          <a:p>
            <a:r>
              <a:rPr lang="ru-RU" dirty="0"/>
              <a:t>6. Двойным щелчком по пунктам меню последовательно создать заготовки обработчиков событий рисования графических примитивов. Ввести программный код обработчика события рисования линии.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944" y="5046884"/>
            <a:ext cx="2520280" cy="1720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418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1765</TotalTime>
  <Words>768</Words>
  <Application>Microsoft Office PowerPoint</Application>
  <PresentationFormat>Экран (4:3)</PresentationFormat>
  <Paragraphs>49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Точечный рисунок</vt:lpstr>
      <vt:lpstr>Графика в системах ООП</vt:lpstr>
      <vt:lpstr>Проект «Графический редактор»</vt:lpstr>
      <vt:lpstr>1. Поместить на форму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Дополнить</vt:lpstr>
      <vt:lpstr>Дополнить</vt:lpstr>
      <vt:lpstr>Дополнить</vt:lpstr>
      <vt:lpstr>Дополнить</vt:lpstr>
      <vt:lpstr>Дополнить</vt:lpstr>
      <vt:lpstr>Результат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Wika</cp:lastModifiedBy>
  <cp:revision>293</cp:revision>
  <dcterms:created xsi:type="dcterms:W3CDTF">2015-08-30T09:51:53Z</dcterms:created>
  <dcterms:modified xsi:type="dcterms:W3CDTF">2016-03-07T13:00:39Z</dcterms:modified>
</cp:coreProperties>
</file>