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9"/>
  </p:notesMasterIdLst>
  <p:sldIdLst>
    <p:sldId id="256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23" r:id="rId27"/>
    <p:sldId id="266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0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 smtClean="0"/>
              <a:t>Введение в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объектно-ориентированное </a:t>
            </a:r>
            <a:r>
              <a:rPr lang="ru-RU" dirty="0" smtClean="0"/>
              <a:t>программирование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развития языков программирования</a:t>
            </a:r>
            <a:endParaRPr lang="ru-RU" dirty="0"/>
          </a:p>
        </p:txBody>
      </p:sp>
      <p:sp>
        <p:nvSpPr>
          <p:cNvPr id="2273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7329" name="Object 1"/>
          <p:cNvGraphicFramePr>
            <a:graphicFrameLocks noChangeAspect="1"/>
          </p:cNvGraphicFramePr>
          <p:nvPr/>
        </p:nvGraphicFramePr>
        <p:xfrm>
          <a:off x="1357290" y="1643049"/>
          <a:ext cx="5857916" cy="4744189"/>
        </p:xfrm>
        <a:graphic>
          <a:graphicData uri="http://schemas.openxmlformats.org/presentationml/2006/ole">
            <p:oleObj spid="_x0000_s227329" name="Точечный рисунок" r:id="rId3" imgW="6504762" imgH="5285714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Объекты: свойства и методы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715436" cy="5143535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Объекты (</a:t>
            </a:r>
            <a:r>
              <a:rPr lang="ru-RU" sz="2400" b="1" dirty="0" err="1" smtClean="0"/>
              <a:t>Objects</a:t>
            </a:r>
            <a:r>
              <a:rPr lang="ru-RU" sz="2400" b="1" dirty="0" smtClean="0"/>
              <a:t>). </a:t>
            </a:r>
            <a:endParaRPr lang="ru-RU" sz="2400" b="1" dirty="0" smtClean="0"/>
          </a:p>
          <a:p>
            <a:pPr>
              <a:buNone/>
            </a:pPr>
            <a:endParaRPr lang="ru-RU" sz="2400" b="1" dirty="0" smtClean="0"/>
          </a:p>
          <a:p>
            <a:pPr>
              <a:buNone/>
            </a:pPr>
            <a:endParaRPr lang="ru-RU" sz="2400" b="1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200" b="1" dirty="0" smtClean="0"/>
              <a:t>Классы </a:t>
            </a:r>
            <a:r>
              <a:rPr lang="ru-RU" sz="2200" b="1" dirty="0" smtClean="0"/>
              <a:t>объектов </a:t>
            </a:r>
            <a:r>
              <a:rPr lang="ru-RU" sz="2200" dirty="0" smtClean="0"/>
              <a:t>являются «шаблонами», определяющими наборы свойств, методов и событий, по которым создаются объекты. </a:t>
            </a:r>
          </a:p>
          <a:p>
            <a:r>
              <a:rPr lang="ru-RU" sz="2200" dirty="0" smtClean="0"/>
              <a:t>Различные </a:t>
            </a:r>
            <a:r>
              <a:rPr lang="ru-RU" sz="2200" dirty="0" smtClean="0"/>
              <a:t>экземпляры класса обладают одинаковым набором свойств, однако значения свойств у них могут отличаться</a:t>
            </a:r>
            <a:r>
              <a:rPr lang="ru-RU" sz="2200" dirty="0" smtClean="0"/>
              <a:t>.</a:t>
            </a:r>
            <a:endParaRPr lang="ru-RU" sz="2200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20" y="2000240"/>
            <a:ext cx="8715436" cy="10001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Объект</a:t>
            </a:r>
            <a:r>
              <a:rPr lang="ru-RU" dirty="0" smtClean="0"/>
              <a:t> – основная единица</a:t>
            </a:r>
            <a:r>
              <a:rPr lang="ru-RU" dirty="0" smtClean="0"/>
              <a:t> в объектно-ориентированном </a:t>
            </a:r>
            <a:r>
              <a:rPr lang="ru-RU" dirty="0" smtClean="0"/>
              <a:t>программировании, которая </a:t>
            </a:r>
            <a:r>
              <a:rPr lang="ru-RU" dirty="0" smtClean="0"/>
              <a:t>объединяет в себе как описывающие его свойства, так и действия объекта (процедуры) — методы.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14546" y="3143248"/>
            <a:ext cx="4286280" cy="35719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Программные объекты</a:t>
            </a:r>
            <a:endParaRPr lang="ru-RU" dirty="0"/>
          </a:p>
        </p:txBody>
      </p:sp>
      <p:cxnSp>
        <p:nvCxnSpPr>
          <p:cNvPr id="7" name="Прямая со стрелкой 6"/>
          <p:cNvCxnSpPr>
            <a:stCxn id="5" idx="2"/>
          </p:cNvCxnSpPr>
          <p:nvPr/>
        </p:nvCxnSpPr>
        <p:spPr>
          <a:xfrm rot="5400000">
            <a:off x="3178959" y="2607463"/>
            <a:ext cx="285752" cy="20717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5" idx="2"/>
          </p:cNvCxnSpPr>
          <p:nvPr/>
        </p:nvCxnSpPr>
        <p:spPr>
          <a:xfrm rot="5400000">
            <a:off x="4179091" y="367903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2"/>
          </p:cNvCxnSpPr>
          <p:nvPr/>
        </p:nvCxnSpPr>
        <p:spPr>
          <a:xfrm rot="16200000" flipH="1">
            <a:off x="5286380" y="2571744"/>
            <a:ext cx="285752" cy="2143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785786" y="385762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Обладают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свойствами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86116" y="385762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Имеют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786446" y="385762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Можно описать реакцию на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события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объектов (</a:t>
            </a:r>
            <a:r>
              <a:rPr lang="ru-RU" dirty="0" err="1" smtClean="0"/>
              <a:t>Properties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507209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Во </a:t>
            </a:r>
            <a:r>
              <a:rPr lang="ru-RU" dirty="0" smtClean="0"/>
              <a:t>время разработки проекта [</a:t>
            </a:r>
            <a:r>
              <a:rPr lang="ru-RU" dirty="0" err="1" smtClean="0"/>
              <a:t>design</a:t>
            </a:r>
            <a:r>
              <a:rPr lang="ru-RU" dirty="0" smtClean="0"/>
              <a:t>] можно установить первоначальные значения свойств объекта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режиме выполнения </a:t>
            </a:r>
            <a:r>
              <a:rPr lang="ru-RU" dirty="0" smtClean="0"/>
              <a:t>проекта </a:t>
            </a:r>
            <a:r>
              <a:rPr lang="en-US" dirty="0" smtClean="0"/>
              <a:t>[</a:t>
            </a:r>
            <a:r>
              <a:rPr lang="ru-RU" dirty="0" err="1" smtClean="0"/>
              <a:t>run</a:t>
            </a:r>
            <a:r>
              <a:rPr lang="en-US" dirty="0" smtClean="0"/>
              <a:t>]</a:t>
            </a:r>
            <a:r>
              <a:rPr lang="ru-RU" dirty="0" smtClean="0"/>
              <a:t> </a:t>
            </a:r>
            <a:r>
              <a:rPr lang="ru-RU" dirty="0" smtClean="0"/>
              <a:t>можно установить значения свойств объекта с использованием программного кода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присваивания свойству объекта нового </a:t>
            </a:r>
            <a:r>
              <a:rPr lang="ru-RU" dirty="0" smtClean="0"/>
              <a:t>значения</a:t>
            </a:r>
            <a:r>
              <a:rPr lang="ru-RU" dirty="0" smtClean="0"/>
              <a:t>:</a:t>
            </a:r>
            <a:endParaRPr lang="en-US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левой части строки программного кода </a:t>
            </a:r>
            <a:r>
              <a:rPr lang="ru-RU" dirty="0" smtClean="0"/>
              <a:t>указать </a:t>
            </a:r>
            <a:r>
              <a:rPr lang="ru-RU" dirty="0" smtClean="0"/>
              <a:t>имя объекта и затем название свойства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правой части строки </a:t>
            </a:r>
            <a:r>
              <a:rPr lang="ru-RU" dirty="0" smtClean="0"/>
              <a:t>записать </a:t>
            </a:r>
            <a:r>
              <a:rPr lang="ru-RU" dirty="0" smtClean="0"/>
              <a:t>конкретное значение свойства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объектов (</a:t>
            </a:r>
            <a:r>
              <a:rPr lang="ru-RU" dirty="0" err="1" smtClean="0"/>
              <a:t>Properties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006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Программный </a:t>
            </a:r>
            <a:r>
              <a:rPr lang="ru-RU" dirty="0" smtClean="0"/>
              <a:t>код </a:t>
            </a:r>
            <a:r>
              <a:rPr lang="ru-RU" dirty="0" smtClean="0"/>
              <a:t>вывода надпись </a:t>
            </a:r>
            <a:r>
              <a:rPr lang="ru-RU" dirty="0" smtClean="0"/>
              <a:t>текста в различных языках программирования будет выглядеть следующим </a:t>
            </a:r>
            <a:r>
              <a:rPr lang="ru-RU" dirty="0" smtClean="0"/>
              <a:t>образом: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Язык</a:t>
            </a:r>
            <a:r>
              <a:rPr lang="en-US" dirty="0" smtClean="0"/>
              <a:t> Visual Basic .NET: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Label1.Text </a:t>
            </a:r>
            <a:r>
              <a:rPr lang="en-US" dirty="0" smtClean="0"/>
              <a:t>= "</a:t>
            </a:r>
            <a:r>
              <a:rPr lang="ru-RU" dirty="0" smtClean="0"/>
              <a:t>Текст</a:t>
            </a:r>
            <a:r>
              <a:rPr lang="en-US" dirty="0" smtClean="0"/>
              <a:t>”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Язык</a:t>
            </a:r>
            <a:r>
              <a:rPr lang="en-US" dirty="0" smtClean="0"/>
              <a:t> Visual C#: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label1</a:t>
            </a:r>
            <a:r>
              <a:rPr lang="en-US" dirty="0" smtClean="0"/>
              <a:t>. Text </a:t>
            </a:r>
            <a:r>
              <a:rPr lang="en-US" dirty="0" smtClean="0"/>
              <a:t>= </a:t>
            </a:r>
            <a:r>
              <a:rPr lang="en-US" dirty="0" smtClean="0"/>
              <a:t>"</a:t>
            </a:r>
            <a:r>
              <a:rPr lang="ru-RU" dirty="0" smtClean="0"/>
              <a:t>Текст</a:t>
            </a:r>
            <a:r>
              <a:rPr lang="en-US" dirty="0" smtClean="0"/>
              <a:t>";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Язык</a:t>
            </a:r>
            <a:r>
              <a:rPr lang="en-US" dirty="0" smtClean="0"/>
              <a:t> Turbo Delphi: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Label</a:t>
            </a:r>
            <a:r>
              <a:rPr lang="ru-RU" dirty="0" smtClean="0"/>
              <a:t>1</a:t>
            </a:r>
            <a:r>
              <a:rPr lang="en-US" dirty="0" smtClean="0"/>
              <a:t>.Caption</a:t>
            </a:r>
            <a:r>
              <a:rPr lang="en-US" dirty="0" smtClean="0"/>
              <a:t>: = '</a:t>
            </a:r>
            <a:r>
              <a:rPr lang="ru-RU" dirty="0" smtClean="0"/>
              <a:t>Текст</a:t>
            </a:r>
            <a:r>
              <a:rPr lang="en-US" dirty="0" smtClean="0"/>
              <a:t>';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объектов (</a:t>
            </a:r>
            <a:r>
              <a:rPr lang="ru-RU" dirty="0" err="1" smtClean="0"/>
              <a:t>Methods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Для того чтобы объект выполнил какую-либо операцию, необходимо применить метод, которым он обладает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Многие </a:t>
            </a:r>
            <a:r>
              <a:rPr lang="ru-RU" dirty="0" smtClean="0"/>
              <a:t>методы имеют аргументы, которые позволяют задать параметры выполняемых действий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Обратиться </a:t>
            </a:r>
            <a:r>
              <a:rPr lang="ru-RU" dirty="0" smtClean="0"/>
              <a:t>к методу объекта можно </a:t>
            </a:r>
            <a:r>
              <a:rPr lang="ru-RU" dirty="0" smtClean="0"/>
              <a:t>с </a:t>
            </a:r>
            <a:r>
              <a:rPr lang="ru-RU" dirty="0" smtClean="0"/>
              <a:t>использованием точечной нотации, причем аргументы метода заключаются в скобки.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объектов (</a:t>
            </a:r>
            <a:r>
              <a:rPr lang="ru-RU" dirty="0" err="1" smtClean="0"/>
              <a:t>Methods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786874" cy="508280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Д</a:t>
            </a:r>
            <a:r>
              <a:rPr lang="ru-RU" dirty="0" smtClean="0"/>
              <a:t>ля </a:t>
            </a:r>
            <a:r>
              <a:rPr lang="ru-RU" dirty="0" smtClean="0"/>
              <a:t>добавления элемента в список в языках объектно-ориентированного программирования используется метод </a:t>
            </a:r>
            <a:r>
              <a:rPr lang="ru-RU" dirty="0" err="1" smtClean="0"/>
              <a:t>Add</a:t>
            </a:r>
            <a:r>
              <a:rPr lang="ru-RU" dirty="0" smtClean="0"/>
              <a:t>( ).</a:t>
            </a:r>
          </a:p>
          <a:p>
            <a:endParaRPr lang="ru-RU" dirty="0" smtClean="0"/>
          </a:p>
          <a:p>
            <a:r>
              <a:rPr lang="ru-RU" dirty="0" smtClean="0"/>
              <a:t>Язык</a:t>
            </a:r>
            <a:r>
              <a:rPr lang="en-US" dirty="0" smtClean="0"/>
              <a:t> </a:t>
            </a:r>
            <a:r>
              <a:rPr lang="en-US" dirty="0" smtClean="0"/>
              <a:t>Visual Basic .NET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ListBox</a:t>
            </a:r>
            <a:r>
              <a:rPr lang="ru-RU" dirty="0" smtClean="0"/>
              <a:t>1.</a:t>
            </a:r>
            <a:r>
              <a:rPr lang="en-US" dirty="0" smtClean="0"/>
              <a:t>Items</a:t>
            </a:r>
            <a:r>
              <a:rPr lang="ru-RU" dirty="0" smtClean="0"/>
              <a:t>. </a:t>
            </a:r>
            <a:r>
              <a:rPr lang="en-US" dirty="0" smtClean="0"/>
              <a:t>Add</a:t>
            </a:r>
            <a:r>
              <a:rPr lang="ru-RU" dirty="0" smtClean="0"/>
              <a:t> ("Элемент списка")</a:t>
            </a:r>
          </a:p>
          <a:p>
            <a:endParaRPr lang="ru-RU" dirty="0" smtClean="0"/>
          </a:p>
          <a:p>
            <a:r>
              <a:rPr lang="ru-RU" dirty="0" smtClean="0"/>
              <a:t>Язык</a:t>
            </a:r>
            <a:r>
              <a:rPr lang="en-US" dirty="0" smtClean="0"/>
              <a:t> </a:t>
            </a:r>
            <a:r>
              <a:rPr lang="en-US" dirty="0" smtClean="0"/>
              <a:t>Visual C#: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ListBox</a:t>
            </a:r>
            <a:r>
              <a:rPr lang="ru-RU" dirty="0" smtClean="0"/>
              <a:t>1.Items.Add </a:t>
            </a:r>
            <a:r>
              <a:rPr lang="ru-RU" dirty="0" smtClean="0"/>
              <a:t>("Элемент списка");</a:t>
            </a:r>
          </a:p>
          <a:p>
            <a:endParaRPr lang="ru-RU" dirty="0" smtClean="0"/>
          </a:p>
          <a:p>
            <a:r>
              <a:rPr lang="ru-RU" dirty="0" smtClean="0"/>
              <a:t>Язык </a:t>
            </a:r>
            <a:r>
              <a:rPr lang="ru-RU" dirty="0" err="1" smtClean="0"/>
              <a:t>Visual</a:t>
            </a:r>
            <a:r>
              <a:rPr lang="ru-RU" dirty="0" smtClean="0"/>
              <a:t> J #:</a:t>
            </a:r>
          </a:p>
          <a:p>
            <a:pPr>
              <a:buNone/>
            </a:pPr>
            <a:r>
              <a:rPr lang="en-US" dirty="0" err="1" smtClean="0"/>
              <a:t>ListBox</a:t>
            </a:r>
            <a:r>
              <a:rPr lang="ru-RU" dirty="0" smtClean="0"/>
              <a:t>1.</a:t>
            </a:r>
            <a:r>
              <a:rPr lang="en-US" dirty="0" smtClean="0"/>
              <a:t>get</a:t>
            </a:r>
            <a:r>
              <a:rPr lang="ru-RU" dirty="0" smtClean="0"/>
              <a:t>.</a:t>
            </a:r>
            <a:r>
              <a:rPr lang="en-US" dirty="0" smtClean="0"/>
              <a:t>Items</a:t>
            </a:r>
            <a:r>
              <a:rPr lang="ru-RU" dirty="0" smtClean="0"/>
              <a:t>().</a:t>
            </a:r>
            <a:r>
              <a:rPr lang="en-US" dirty="0" smtClean="0"/>
              <a:t>Add</a:t>
            </a:r>
            <a:r>
              <a:rPr lang="ru-RU" dirty="0" smtClean="0"/>
              <a:t> ("Элемент списка");</a:t>
            </a:r>
          </a:p>
          <a:p>
            <a:endParaRPr lang="ru-RU" dirty="0" smtClean="0"/>
          </a:p>
          <a:p>
            <a:r>
              <a:rPr lang="ru-RU" dirty="0" smtClean="0"/>
              <a:t>Язык </a:t>
            </a:r>
            <a:r>
              <a:rPr lang="en-US" dirty="0" smtClean="0"/>
              <a:t>Turbo Delphi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 smtClean="0"/>
              <a:t>List</a:t>
            </a:r>
            <a:r>
              <a:rPr lang="ru-RU" dirty="0" smtClean="0"/>
              <a:t>.</a:t>
            </a:r>
            <a:r>
              <a:rPr lang="en-US" dirty="0" smtClean="0"/>
              <a:t>Box</a:t>
            </a:r>
            <a:r>
              <a:rPr lang="ru-RU" dirty="0" smtClean="0"/>
              <a:t>1.</a:t>
            </a:r>
            <a:r>
              <a:rPr lang="en-US" dirty="0" smtClean="0"/>
              <a:t>Items</a:t>
            </a:r>
            <a:r>
              <a:rPr lang="ru-RU" dirty="0" smtClean="0"/>
              <a:t>.</a:t>
            </a:r>
            <a:r>
              <a:rPr lang="en-US" dirty="0" smtClean="0"/>
              <a:t>Add</a:t>
            </a:r>
            <a:r>
              <a:rPr lang="ru-RU" dirty="0" smtClean="0"/>
              <a:t>('Элемент списка');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События (</a:t>
            </a:r>
            <a:r>
              <a:rPr lang="ru-RU" dirty="0" err="1" smtClean="0"/>
              <a:t>Events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714620"/>
            <a:ext cx="8643998" cy="400052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реакции на это изменение могут быть описаны некоторые методы — обработчики, обрабатывающие события в программном коде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Событие </a:t>
            </a:r>
            <a:r>
              <a:rPr lang="ru-RU" dirty="0" smtClean="0"/>
              <a:t>может создаваться пользователем (например, щелчок мышью или нажатие клавиши) или быть результатом воздействия других программных объектов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Каждый </a:t>
            </a:r>
            <a:r>
              <a:rPr lang="ru-RU" dirty="0" smtClean="0"/>
              <a:t>элемент управления может реагировать на различные события, однако есть события </a:t>
            </a:r>
            <a:r>
              <a:rPr lang="ru-RU" dirty="0" smtClean="0"/>
              <a:t>(С</a:t>
            </a:r>
            <a:r>
              <a:rPr lang="en-US" dirty="0" smtClean="0"/>
              <a:t>l</a:t>
            </a:r>
            <a:r>
              <a:rPr lang="ru-RU" dirty="0" err="1" smtClean="0"/>
              <a:t>iск</a:t>
            </a:r>
            <a:r>
              <a:rPr lang="ru-RU" dirty="0" smtClean="0"/>
              <a:t> </a:t>
            </a:r>
            <a:r>
              <a:rPr lang="ru-RU" dirty="0" smtClean="0"/>
              <a:t>— щелчок), на которые реагирует большинство типов элементов управления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1571612"/>
            <a:ext cx="8572560" cy="7858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ru-RU" sz="2000" b="1" dirty="0" smtClean="0"/>
              <a:t>Событие</a:t>
            </a:r>
            <a:r>
              <a:rPr lang="ru-RU" sz="2000" dirty="0" smtClean="0"/>
              <a:t> - изменение некоторого состояния, распознаваемое объектом. </a:t>
            </a:r>
            <a:endParaRPr lang="ru-RU" sz="20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Обработчик события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500306"/>
            <a:ext cx="8715436" cy="435769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Каждый </a:t>
            </a:r>
            <a:r>
              <a:rPr lang="ru-RU" dirty="0" smtClean="0"/>
              <a:t>обработчик события представляет собой процедуру, которая реализует определенный алгоритм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dirty="0" smtClean="0"/>
              <a:t>Создание </a:t>
            </a:r>
            <a:r>
              <a:rPr lang="ru-RU" dirty="0" smtClean="0"/>
              <a:t>программного кода обработчика события производится с использованием алгоритмических структур различных типов (линейная, ветвление, выбор или цикл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r>
              <a:rPr lang="ru-RU" dirty="0" smtClean="0"/>
              <a:t>Имя обработчика события (событийной процедуры) включает в себя имя объекта и имя события.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После </a:t>
            </a:r>
            <a:r>
              <a:rPr lang="ru-RU" dirty="0" smtClean="0"/>
              <a:t>имени событийной процедуры в скобках указываются параметры, которые позволяют правильно обработать событие. </a:t>
            </a:r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событийной процедуре на языках .NET существует два параметра, а в языке </a:t>
            </a:r>
            <a:r>
              <a:rPr lang="ru-RU" dirty="0" err="1" smtClean="0"/>
              <a:t>Turbo</a:t>
            </a:r>
            <a:r>
              <a:rPr lang="ru-RU" dirty="0" smtClean="0"/>
              <a:t> </a:t>
            </a:r>
            <a:r>
              <a:rPr lang="ru-RU" dirty="0" err="1" smtClean="0"/>
              <a:t>Delphi</a:t>
            </a:r>
            <a:r>
              <a:rPr lang="ru-RU" dirty="0" smtClean="0"/>
              <a:t> — один параметр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1571612"/>
            <a:ext cx="8501122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Обработчик события </a:t>
            </a:r>
            <a:r>
              <a:rPr lang="ru-RU" sz="2000" dirty="0" smtClean="0"/>
              <a:t>- процедура, </a:t>
            </a:r>
            <a:r>
              <a:rPr lang="ru-RU" sz="2000" dirty="0" smtClean="0"/>
              <a:t>которая начинает выполняться после реализации определенного события</a:t>
            </a:r>
            <a:r>
              <a:rPr lang="ru-RU" sz="2000" dirty="0" smtClean="0"/>
              <a:t>.</a:t>
            </a:r>
            <a:endParaRPr lang="ru-RU" sz="20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Обработчик события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21497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smtClean="0"/>
              <a:t>Пустой </a:t>
            </a:r>
            <a:r>
              <a:rPr lang="ru-RU" sz="1800" dirty="0" smtClean="0"/>
              <a:t>обработчик события </a:t>
            </a:r>
            <a:r>
              <a:rPr lang="ru-RU" sz="1800" dirty="0" err="1" smtClean="0"/>
              <a:t>Click</a:t>
            </a:r>
            <a:r>
              <a:rPr lang="ru-RU" sz="1800" dirty="0" smtClean="0"/>
              <a:t> элемента управления </a:t>
            </a:r>
            <a:r>
              <a:rPr lang="ru-RU" sz="1800" dirty="0" err="1" smtClean="0"/>
              <a:t>Вut</a:t>
            </a:r>
            <a:r>
              <a:rPr lang="en-US" sz="1800" smtClean="0"/>
              <a:t>ton</a:t>
            </a:r>
            <a:r>
              <a:rPr lang="ru-RU" sz="1800" smtClean="0"/>
              <a:t>1:</a:t>
            </a:r>
            <a:endParaRPr lang="en-US" sz="1800" smtClean="0"/>
          </a:p>
          <a:p>
            <a:pPr>
              <a:buNone/>
            </a:pPr>
            <a:endParaRPr lang="ru-RU" sz="900" dirty="0" smtClean="0"/>
          </a:p>
          <a:p>
            <a:r>
              <a:rPr lang="ru-RU" sz="1800" dirty="0" smtClean="0"/>
              <a:t>Язык</a:t>
            </a:r>
            <a:r>
              <a:rPr lang="en-US" sz="1800" dirty="0" smtClean="0"/>
              <a:t> Visual Basic .NET:</a:t>
            </a:r>
            <a:endParaRPr lang="ru-RU" sz="1800" smtClean="0"/>
          </a:p>
          <a:p>
            <a:pPr>
              <a:buNone/>
            </a:pPr>
            <a:r>
              <a:rPr lang="en-US" sz="1800" b="1" smtClean="0"/>
              <a:t>Private </a:t>
            </a:r>
            <a:r>
              <a:rPr lang="en-US" sz="1800" b="1" smtClean="0"/>
              <a:t>Sub </a:t>
            </a:r>
            <a:r>
              <a:rPr lang="en-US" sz="1800" smtClean="0"/>
              <a:t>Button1_Click</a:t>
            </a:r>
            <a:r>
              <a:rPr lang="en-US" sz="1800" b="1" smtClean="0"/>
              <a:t>(ByVal </a:t>
            </a:r>
            <a:r>
              <a:rPr lang="en-US" sz="1800" smtClean="0"/>
              <a:t>sender</a:t>
            </a:r>
            <a:r>
              <a:rPr lang="en-US" sz="1800" smtClean="0"/>
              <a:t> </a:t>
            </a:r>
            <a:r>
              <a:rPr lang="en-US" sz="1800" b="1" smtClean="0"/>
              <a:t>As </a:t>
            </a:r>
            <a:r>
              <a:rPr lang="en-US" sz="1800" smtClean="0"/>
              <a:t>System.Object</a:t>
            </a:r>
            <a:r>
              <a:rPr lang="en-US" sz="1800" smtClean="0"/>
              <a:t>, </a:t>
            </a:r>
            <a:r>
              <a:rPr lang="en-US" sz="1800" b="1" smtClean="0"/>
              <a:t>ByVal  </a:t>
            </a:r>
            <a:r>
              <a:rPr lang="en-US" sz="1800" smtClean="0"/>
              <a:t>e </a:t>
            </a:r>
            <a:r>
              <a:rPr lang="en-US" sz="1800" b="1" err="1" smtClean="0"/>
              <a:t>As </a:t>
            </a:r>
            <a:r>
              <a:rPr lang="en-US" sz="1800" b="1" smtClean="0"/>
              <a:t> </a:t>
            </a:r>
            <a:r>
              <a:rPr lang="en-US" sz="1800" smtClean="0"/>
              <a:t>System.EventArgs</a:t>
            </a:r>
            <a:r>
              <a:rPr lang="en-US" sz="1800" dirty="0" err="1" smtClean="0"/>
              <a:t>)</a:t>
            </a:r>
            <a:endParaRPr lang="ru-RU" sz="1800" dirty="0" err="1" smtClean="0"/>
          </a:p>
          <a:p>
            <a:pPr>
              <a:buNone/>
            </a:pPr>
            <a:r>
              <a:rPr lang="en-US" sz="1800" b="1" dirty="0" smtClean="0"/>
              <a:t>Handles </a:t>
            </a:r>
            <a:r>
              <a:rPr lang="en-US" sz="1800" dirty="0" smtClean="0"/>
              <a:t>B</a:t>
            </a:r>
            <a:r>
              <a:rPr lang="en-US" sz="1800" dirty="0" err="1" smtClean="0"/>
              <a:t>utton</a:t>
            </a:r>
            <a:r>
              <a:rPr lang="en-US" sz="1800" dirty="0" smtClean="0"/>
              <a:t>1.Click</a:t>
            </a:r>
            <a:endParaRPr lang="ru-RU" sz="1800" dirty="0" err="1" smtClean="0"/>
          </a:p>
          <a:p>
            <a:pPr>
              <a:buNone/>
            </a:pPr>
            <a:r>
              <a:rPr lang="en-US" sz="1800" b="1" err="1" smtClean="0"/>
              <a:t>End </a:t>
            </a:r>
            <a:r>
              <a:rPr lang="en-US" sz="1800" b="1" smtClean="0"/>
              <a:t>Sub</a:t>
            </a:r>
          </a:p>
          <a:p>
            <a:pPr>
              <a:buNone/>
            </a:pPr>
            <a:endParaRPr lang="ru-RU" sz="800" dirty="0" err="1" smtClean="0"/>
          </a:p>
          <a:p>
            <a:r>
              <a:rPr lang="ru-RU" sz="1800" dirty="0" err="1" smtClean="0"/>
              <a:t>Язык</a:t>
            </a:r>
            <a:r>
              <a:rPr lang="en-US" sz="1800" dirty="0" err="1" smtClean="0"/>
              <a:t> Vi</a:t>
            </a:r>
            <a:r>
              <a:rPr lang="en-US" sz="1800" dirty="0" smtClean="0"/>
              <a:t>sual C#:</a:t>
            </a:r>
            <a:endParaRPr lang="ru-RU" sz="1800" dirty="0" err="1" smtClean="0"/>
          </a:p>
          <a:p>
            <a:pPr>
              <a:buNone/>
            </a:pPr>
            <a:r>
              <a:rPr lang="en-US" sz="1800" b="1" dirty="0" smtClean="0"/>
              <a:t>private </a:t>
            </a:r>
            <a:r>
              <a:rPr lang="en-US" sz="1800" b="1" smtClean="0"/>
              <a:t>void </a:t>
            </a:r>
            <a:r>
              <a:rPr lang="en-US" sz="1800" smtClean="0"/>
              <a:t>button1.Click</a:t>
            </a:r>
            <a:r>
              <a:rPr lang="en-US" sz="1800" b="1" smtClean="0"/>
              <a:t>(object </a:t>
            </a:r>
            <a:r>
              <a:rPr lang="en-US" sz="1800" smtClean="0"/>
              <a:t>sender, System.EventArgs </a:t>
            </a:r>
            <a:r>
              <a:rPr lang="en-US" sz="1800" dirty="0" err="1" smtClean="0"/>
              <a:t>e)</a:t>
            </a:r>
            <a:endParaRPr lang="ru-RU" sz="1800" dirty="0" err="1" smtClean="0"/>
          </a:p>
          <a:p>
            <a:pPr>
              <a:buNone/>
            </a:pPr>
            <a:r>
              <a:rPr lang="en-US" sz="1800" dirty="0" err="1" smtClean="0"/>
              <a:t>{</a:t>
            </a:r>
            <a:endParaRPr lang="ru-RU" sz="1800" dirty="0" err="1" smtClean="0"/>
          </a:p>
          <a:p>
            <a:pPr>
              <a:buNone/>
            </a:pPr>
            <a:r>
              <a:rPr lang="en-US" sz="1800" smtClean="0"/>
              <a:t>}</a:t>
            </a:r>
          </a:p>
          <a:p>
            <a:pPr>
              <a:buNone/>
            </a:pPr>
            <a:endParaRPr lang="ru-RU" sz="900" dirty="0" smtClean="0"/>
          </a:p>
          <a:p>
            <a:r>
              <a:rPr lang="ru-RU" sz="1800" dirty="0" err="1" smtClean="0"/>
              <a:t>Язык</a:t>
            </a:r>
            <a:r>
              <a:rPr lang="en-US" sz="1800" dirty="0" smtClean="0"/>
              <a:t> Visual J #:</a:t>
            </a:r>
            <a:endParaRPr lang="ru-RU" sz="1800" dirty="0" err="1" smtClean="0"/>
          </a:p>
          <a:p>
            <a:pPr>
              <a:buNone/>
            </a:pPr>
            <a:r>
              <a:rPr lang="en-US" sz="1800" b="1" dirty="0" err="1" smtClean="0"/>
              <a:t>private </a:t>
            </a:r>
            <a:r>
              <a:rPr lang="en-US" sz="1800" b="1" err="1" smtClean="0"/>
              <a:t>void </a:t>
            </a:r>
            <a:r>
              <a:rPr lang="en-US" sz="1800" smtClean="0"/>
              <a:t>button1_Click(Object sender, System.EventArgs </a:t>
            </a:r>
            <a:r>
              <a:rPr lang="en-US" sz="1800" dirty="0" err="1" smtClean="0"/>
              <a:t>e)</a:t>
            </a:r>
            <a:endParaRPr lang="ru-RU" sz="1800" dirty="0" err="1" smtClean="0"/>
          </a:p>
          <a:p>
            <a:pPr>
              <a:buNone/>
            </a:pPr>
            <a:r>
              <a:rPr lang="en-US" sz="1800" smtClean="0"/>
              <a:t>{</a:t>
            </a:r>
            <a:endParaRPr lang="ru-RU" sz="1800" dirty="0" err="1" smtClean="0"/>
          </a:p>
          <a:p>
            <a:pPr>
              <a:buNone/>
            </a:pPr>
            <a:r>
              <a:rPr lang="en-US" sz="1800" dirty="0" smtClean="0"/>
              <a:t>}</a:t>
            </a:r>
            <a:endParaRPr lang="ru-RU" sz="1800" dirty="0" smtClean="0"/>
          </a:p>
          <a:p>
            <a:endParaRPr lang="en-US" sz="800" smtClean="0"/>
          </a:p>
          <a:p>
            <a:r>
              <a:rPr lang="ru-RU" sz="1800" smtClean="0"/>
              <a:t>Язык</a:t>
            </a:r>
            <a:r>
              <a:rPr lang="en-US" sz="1800" smtClean="0"/>
              <a:t> </a:t>
            </a:r>
            <a:r>
              <a:rPr lang="en-US" sz="1800" dirty="0" smtClean="0"/>
              <a:t>Turbo Delphi:</a:t>
            </a:r>
            <a:endParaRPr lang="ru-RU" sz="1800" dirty="0" err="1" smtClean="0"/>
          </a:p>
          <a:p>
            <a:pPr>
              <a:buNone/>
            </a:pPr>
            <a:r>
              <a:rPr lang="en-US" sz="1800" b="1" err="1" smtClean="0"/>
              <a:t>procedure </a:t>
            </a:r>
            <a:r>
              <a:rPr lang="en-US" sz="1800" smtClean="0"/>
              <a:t>TForm1.Button1Click </a:t>
            </a:r>
            <a:r>
              <a:rPr lang="en-US" sz="1800" dirty="0" smtClean="0"/>
              <a:t>(Sender: TObject);</a:t>
            </a:r>
            <a:endParaRPr lang="ru-RU" sz="1800" smtClean="0"/>
          </a:p>
          <a:p>
            <a:pPr>
              <a:buNone/>
            </a:pPr>
            <a:r>
              <a:rPr lang="ru-RU" sz="1800" b="1" smtClean="0"/>
              <a:t>begin</a:t>
            </a:r>
            <a:endParaRPr lang="ru-RU" sz="1800" smtClean="0"/>
          </a:p>
          <a:p>
            <a:pPr>
              <a:buNone/>
            </a:pPr>
            <a:r>
              <a:rPr lang="en-US" sz="1800" b="1" smtClean="0"/>
              <a:t>end</a:t>
            </a:r>
            <a:r>
              <a:rPr lang="ru-RU" sz="1800" b="1" smtClean="0"/>
              <a:t>;</a:t>
            </a:r>
            <a:endParaRPr lang="ru-RU" sz="1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Обработчик события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143535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Первый параметр, </a:t>
            </a:r>
            <a:r>
              <a:rPr lang="ru-RU" sz="2000" dirty="0" err="1" smtClean="0"/>
              <a:t>sender</a:t>
            </a:r>
            <a:r>
              <a:rPr lang="ru-RU" sz="2000" dirty="0" smtClean="0"/>
              <a:t>, предоставляет ссылку на объект, который вызывает событие. </a:t>
            </a:r>
            <a:endParaRPr lang="en-US" sz="2000" dirty="0" smtClean="0"/>
          </a:p>
          <a:p>
            <a:pPr>
              <a:buNone/>
            </a:pPr>
            <a:r>
              <a:rPr lang="ru-RU" sz="2000" dirty="0" smtClean="0"/>
              <a:t>Например</a:t>
            </a:r>
            <a:r>
              <a:rPr lang="ru-RU" sz="2000" dirty="0" smtClean="0"/>
              <a:t>, при щелчке мышью по кнопке наступает событие </a:t>
            </a:r>
            <a:r>
              <a:rPr lang="ru-RU" sz="2000" dirty="0" err="1" smtClean="0"/>
              <a:t>Click</a:t>
            </a:r>
            <a:r>
              <a:rPr lang="ru-RU" sz="2000" dirty="0" smtClean="0"/>
              <a:t> данной кнопки и ее адрес передается обработчику события и сохраняется в аргументе </a:t>
            </a:r>
            <a:r>
              <a:rPr lang="ru-RU" sz="2000" dirty="0" err="1" smtClean="0"/>
              <a:t>sender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В языках программирования на платформе .NET используется и второй параметр </a:t>
            </a:r>
            <a:r>
              <a:rPr lang="ru-RU" sz="2000" i="1" dirty="0" smtClean="0"/>
              <a:t>е</a:t>
            </a:r>
            <a:r>
              <a:rPr lang="ru-RU" sz="2000" dirty="0" smtClean="0"/>
              <a:t>, который передает данные, характерные для обрабатываемого события. Этот параметр обычно имеет тип </a:t>
            </a:r>
            <a:r>
              <a:rPr lang="ru-RU" sz="2000" dirty="0" err="1" smtClean="0"/>
              <a:t>System.EventArgs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Но, </a:t>
            </a:r>
            <a:r>
              <a:rPr lang="ru-RU" sz="2000" dirty="0" smtClean="0"/>
              <a:t>если обрабатываются события мыши, 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то </a:t>
            </a:r>
            <a:r>
              <a:rPr lang="ru-RU" sz="2000" dirty="0" smtClean="0"/>
              <a:t>используется параметр </a:t>
            </a:r>
            <a:r>
              <a:rPr lang="ru-RU" sz="2000" dirty="0" err="1" smtClean="0"/>
              <a:t>MouseEventArgs</a:t>
            </a:r>
            <a:r>
              <a:rPr lang="ru-RU" sz="2000" dirty="0" smtClean="0"/>
              <a:t>. 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Для </a:t>
            </a:r>
            <a:r>
              <a:rPr lang="ru-RU" sz="2000" dirty="0" smtClean="0"/>
              <a:t>вывода всех свойств аргумента </a:t>
            </a:r>
            <a:r>
              <a:rPr lang="ru-RU" sz="2000" i="1" dirty="0" smtClean="0"/>
              <a:t>е</a:t>
            </a:r>
          </a:p>
          <a:p>
            <a:pPr>
              <a:buNone/>
            </a:pPr>
            <a:r>
              <a:rPr lang="ru-RU" sz="2000" dirty="0" smtClean="0"/>
              <a:t> достаточно </a:t>
            </a:r>
            <a:r>
              <a:rPr lang="ru-RU" sz="2000" dirty="0" smtClean="0"/>
              <a:t>ввести в процедуре обработчика события:</a:t>
            </a:r>
          </a:p>
          <a:p>
            <a:endParaRPr lang="ru-RU" dirty="0"/>
          </a:p>
        </p:txBody>
      </p:sp>
      <p:sp>
        <p:nvSpPr>
          <p:cNvPr id="2426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2689" name="Object 1"/>
          <p:cNvGraphicFramePr>
            <a:graphicFrameLocks noChangeAspect="1"/>
          </p:cNvGraphicFramePr>
          <p:nvPr/>
        </p:nvGraphicFramePr>
        <p:xfrm>
          <a:off x="6786578" y="4143380"/>
          <a:ext cx="2114555" cy="2517327"/>
        </p:xfrm>
        <a:graphic>
          <a:graphicData uri="http://schemas.openxmlformats.org/presentationml/2006/ole">
            <p:oleObj spid="_x0000_s242689" name="Точечный рисунок" r:id="rId3" imgW="2000000" imgH="2381582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развития языков </a:t>
            </a:r>
            <a:r>
              <a:rPr lang="ru-RU" dirty="0" smtClean="0"/>
              <a:t>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08243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Выполнение алгоритма может быть автоматически реализовано техническими устройствами, среди которых особое место занимает компьютер.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3857628"/>
            <a:ext cx="8001056" cy="228601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Алгоритм, записанный на «понятном» компьютеру языке программирования, называется </a:t>
            </a:r>
            <a:r>
              <a:rPr lang="ru-RU" sz="2400" b="1" dirty="0" smtClean="0"/>
              <a:t>программой</a:t>
            </a:r>
            <a:r>
              <a:rPr lang="ru-RU" sz="2400" b="1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 (</a:t>
            </a:r>
            <a:r>
              <a:rPr lang="ru-RU" dirty="0" err="1" smtClean="0"/>
              <a:t>Project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214686"/>
            <a:ext cx="8715436" cy="318611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Система </a:t>
            </a:r>
            <a:r>
              <a:rPr lang="ru-RU" dirty="0" smtClean="0"/>
              <a:t>объектно-ориентированного визуального программирования </a:t>
            </a:r>
            <a:r>
              <a:rPr lang="ru-RU" dirty="0" smtClean="0"/>
              <a:t>является:</a:t>
            </a:r>
          </a:p>
          <a:p>
            <a:r>
              <a:rPr lang="ru-RU" b="1" dirty="0" smtClean="0"/>
              <a:t>системой программирования (</a:t>
            </a:r>
            <a:r>
              <a:rPr lang="ru-RU" dirty="0" smtClean="0"/>
              <a:t>позволяет </a:t>
            </a:r>
            <a:r>
              <a:rPr lang="ru-RU" dirty="0" smtClean="0"/>
              <a:t>кодировать алгоритмы на данном </a:t>
            </a:r>
            <a:r>
              <a:rPr lang="ru-RU" dirty="0" smtClean="0"/>
              <a:t>языке)</a:t>
            </a:r>
          </a:p>
          <a:p>
            <a:r>
              <a:rPr lang="ru-RU" b="1" dirty="0" smtClean="0"/>
              <a:t>средой проектирования </a:t>
            </a:r>
            <a:r>
              <a:rPr lang="ru-RU" dirty="0" smtClean="0"/>
              <a:t>(позволяет </a:t>
            </a:r>
            <a:r>
              <a:rPr lang="ru-RU" dirty="0" smtClean="0"/>
              <a:t>осуществлять визуальное конструирование графического </a:t>
            </a:r>
            <a:r>
              <a:rPr lang="ru-RU" dirty="0" smtClean="0"/>
              <a:t>интерфейса).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1714488"/>
            <a:ext cx="8286808" cy="12144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Результатом процессов программирования и проектирования является </a:t>
            </a:r>
            <a:r>
              <a:rPr lang="ru-RU" sz="2000" b="1" dirty="0" smtClean="0"/>
              <a:t>проект, </a:t>
            </a:r>
            <a:r>
              <a:rPr lang="ru-RU" sz="2000" dirty="0" smtClean="0"/>
              <a:t>который </a:t>
            </a:r>
            <a:r>
              <a:rPr lang="ru-RU" sz="2000" dirty="0" smtClean="0"/>
              <a:t>объединяет в себе программный код и графический интерфейс</a:t>
            </a:r>
            <a:r>
              <a:rPr lang="ru-RU" sz="2000" dirty="0" smtClean="0"/>
              <a:t>.</a:t>
            </a:r>
            <a:endParaRPr lang="ru-RU" sz="20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 (</a:t>
            </a:r>
            <a:r>
              <a:rPr lang="ru-RU" dirty="0" err="1" smtClean="0"/>
              <a:t>Project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86874" cy="5143535"/>
          </a:xfrm>
        </p:spPr>
        <p:txBody>
          <a:bodyPr/>
          <a:lstStyle/>
          <a:p>
            <a:r>
              <a:rPr lang="ru-RU" dirty="0" smtClean="0"/>
              <a:t>Проект </a:t>
            </a:r>
            <a:r>
              <a:rPr lang="ru-RU" dirty="0" smtClean="0"/>
              <a:t>может включать несколько форм, причем каждой форме, с помощью которой реализуется графический интерфейс проекта, соответствует свой </a:t>
            </a:r>
            <a:r>
              <a:rPr lang="ru-RU" b="1" dirty="0" smtClean="0"/>
              <a:t>программный модуль формы. </a:t>
            </a:r>
            <a:endParaRPr lang="ru-RU" b="1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состав проекта могут входить отдельные самостоятельные </a:t>
            </a:r>
            <a:r>
              <a:rPr lang="ru-RU" b="1" dirty="0" smtClean="0"/>
              <a:t>программные модули.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Решения (</a:t>
            </a:r>
            <a:r>
              <a:rPr lang="ru-RU" dirty="0" err="1" smtClean="0"/>
              <a:t>Solution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000372"/>
            <a:ext cx="8715436" cy="3714775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системах объектно-ориентированного программирования </a:t>
            </a:r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 smtClean="0"/>
              <a:t>Basic</a:t>
            </a:r>
            <a:r>
              <a:rPr lang="ru-RU" dirty="0" smtClean="0"/>
              <a:t> .NET, </a:t>
            </a:r>
            <a:r>
              <a:rPr lang="ru-RU" dirty="0" err="1" smtClean="0"/>
              <a:t>Visual</a:t>
            </a:r>
            <a:r>
              <a:rPr lang="ru-RU" dirty="0" smtClean="0"/>
              <a:t> C# и </a:t>
            </a:r>
            <a:r>
              <a:rPr lang="ru-RU" dirty="0" err="1" smtClean="0"/>
              <a:t>Visual</a:t>
            </a:r>
            <a:r>
              <a:rPr lang="ru-RU" dirty="0" smtClean="0"/>
              <a:t> J # проекты объединяются в решения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а в системе </a:t>
            </a:r>
            <a:r>
              <a:rPr lang="ru-RU" dirty="0" err="1" smtClean="0"/>
              <a:t>Turbo</a:t>
            </a:r>
            <a:r>
              <a:rPr lang="ru-RU" dirty="0" smtClean="0"/>
              <a:t> </a:t>
            </a:r>
            <a:r>
              <a:rPr lang="ru-RU" dirty="0" err="1" smtClean="0"/>
              <a:t>Delphi</a:t>
            </a:r>
            <a:r>
              <a:rPr lang="ru-RU" dirty="0" smtClean="0"/>
              <a:t> — в группы.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Решение </a:t>
            </a:r>
            <a:r>
              <a:rPr lang="ru-RU" dirty="0" smtClean="0"/>
              <a:t>(группа) включает один или несколько проектов, которые в упорядоченном виде в системах </a:t>
            </a:r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 smtClean="0"/>
              <a:t>Basic</a:t>
            </a:r>
            <a:r>
              <a:rPr lang="ru-RU" dirty="0" smtClean="0"/>
              <a:t> .NET, </a:t>
            </a:r>
            <a:r>
              <a:rPr lang="ru-RU" dirty="0" err="1" smtClean="0"/>
              <a:t>Visual</a:t>
            </a:r>
            <a:r>
              <a:rPr lang="ru-RU" dirty="0" smtClean="0"/>
              <a:t> C# и </a:t>
            </a:r>
            <a:r>
              <a:rPr lang="ru-RU" dirty="0" err="1" smtClean="0"/>
              <a:t>Visual</a:t>
            </a:r>
            <a:r>
              <a:rPr lang="ru-RU" dirty="0" smtClean="0"/>
              <a:t> J # отображаются в </a:t>
            </a:r>
            <a:r>
              <a:rPr lang="ru-RU" i="1" dirty="0" smtClean="0"/>
              <a:t>Обозревателе </a:t>
            </a:r>
            <a:r>
              <a:rPr lang="ru-RU" i="1" dirty="0" smtClean="0"/>
              <a:t>решений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а </a:t>
            </a:r>
            <a:r>
              <a:rPr lang="ru-RU" dirty="0" smtClean="0"/>
              <a:t>системе </a:t>
            </a:r>
            <a:r>
              <a:rPr lang="ru-RU" dirty="0" err="1" smtClean="0"/>
              <a:t>Turbo</a:t>
            </a:r>
            <a:r>
              <a:rPr lang="ru-RU" dirty="0" smtClean="0"/>
              <a:t> </a:t>
            </a:r>
            <a:r>
              <a:rPr lang="ru-RU" dirty="0" err="1" smtClean="0"/>
              <a:t>Delphi</a:t>
            </a:r>
            <a:r>
              <a:rPr lang="ru-RU" dirty="0" smtClean="0"/>
              <a:t> — в окне </a:t>
            </a:r>
            <a:r>
              <a:rPr lang="ru-RU" i="1" dirty="0" err="1" smtClean="0"/>
              <a:t>Project</a:t>
            </a:r>
            <a:r>
              <a:rPr lang="ru-RU" i="1" dirty="0" smtClean="0"/>
              <a:t> </a:t>
            </a:r>
            <a:r>
              <a:rPr lang="ru-RU" i="1" dirty="0" err="1" smtClean="0"/>
              <a:t>Manager</a:t>
            </a:r>
            <a:r>
              <a:rPr lang="ru-RU" i="1" dirty="0" smtClean="0"/>
              <a:t> 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1571612"/>
            <a:ext cx="8715436" cy="12858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Решения (группы) </a:t>
            </a:r>
            <a:r>
              <a:rPr lang="ru-RU" sz="2000" dirty="0" smtClean="0"/>
              <a:t>позволяют работать с несколькими проектами в пределах одного экземпляра системы объектно-ориентированного программирования</a:t>
            </a:r>
            <a:endParaRPr lang="ru-RU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Решения (</a:t>
            </a:r>
            <a:r>
              <a:rPr lang="ru-RU" dirty="0" err="1" smtClean="0"/>
              <a:t>Solution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244738" name="Picture 2" descr="http://reis.rtf.urfu.ru/portal/prime/po/dotnet/images/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500438"/>
            <a:ext cx="4125519" cy="3214690"/>
          </a:xfrm>
          <a:prstGeom prst="rect">
            <a:avLst/>
          </a:prstGeom>
          <a:noFill/>
        </p:spPr>
      </p:pic>
      <p:pic>
        <p:nvPicPr>
          <p:cNvPr id="244740" name="Picture 4" descr="http://mmgp.ru.delphi-manual.ru/Alldelph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1500174"/>
            <a:ext cx="4857752" cy="35797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Интерпретаторы и компиляторы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715436" cy="292893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Для того чтобы процессор мог выполнить программу, эта программа и данные, с которыми она работает, должны быть загружены в оперативную память.</a:t>
            </a:r>
          </a:p>
          <a:p>
            <a:r>
              <a:rPr lang="ru-RU" sz="2000" dirty="0" smtClean="0"/>
              <a:t>Чтобы </a:t>
            </a:r>
            <a:r>
              <a:rPr lang="ru-RU" sz="2000" dirty="0" smtClean="0"/>
              <a:t>процессор ее выполнил, </a:t>
            </a:r>
            <a:r>
              <a:rPr lang="ru-RU" sz="2000" dirty="0" smtClean="0"/>
              <a:t>необходимо</a:t>
            </a:r>
            <a:r>
              <a:rPr lang="ru-RU" sz="2000" dirty="0" smtClean="0"/>
              <a:t>, чтобы в оперативной памяти находилась программа-переводчик </a:t>
            </a:r>
            <a:r>
              <a:rPr lang="ru-RU" sz="2000" b="1" dirty="0" smtClean="0"/>
              <a:t>(транслятор), </a:t>
            </a:r>
            <a:r>
              <a:rPr lang="ru-RU" sz="2000" dirty="0" smtClean="0"/>
              <a:t>автоматически переводящая с языка программирования на машинный язык.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20" y="4429132"/>
            <a:ext cx="4143404" cy="221457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Интерпретатор</a:t>
            </a:r>
            <a:r>
              <a:rPr lang="ru-RU" dirty="0" smtClean="0"/>
              <a:t> — это программа, которая обеспечивает последовательный «перевод» инструкций программы на машинный язык с одновременным их выполнением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2000" y="4500570"/>
            <a:ext cx="4429156" cy="21431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Компилятор</a:t>
            </a:r>
            <a:r>
              <a:rPr lang="ru-RU" dirty="0" smtClean="0"/>
              <a:t> </a:t>
            </a:r>
            <a:r>
              <a:rPr lang="ru-RU" dirty="0" smtClean="0"/>
              <a:t>– это программа, которая </a:t>
            </a:r>
            <a:r>
              <a:rPr lang="ru-RU" dirty="0" smtClean="0"/>
              <a:t>переводит весь текст программы на машинный язык и сохраняет его в исполнимом файле (обычно с расширением </a:t>
            </a:r>
            <a:r>
              <a:rPr lang="ru-RU" dirty="0" err="1" smtClean="0"/>
              <a:t>ехе</a:t>
            </a:r>
            <a:r>
              <a:rPr lang="ru-RU" dirty="0" smtClean="0"/>
              <a:t>)</a:t>
            </a:r>
            <a:endParaRPr lang="ru-RU" dirty="0"/>
          </a:p>
        </p:txBody>
      </p:sp>
      <p:cxnSp>
        <p:nvCxnSpPr>
          <p:cNvPr id="8" name="Прямая со стрелкой 7"/>
          <p:cNvCxnSpPr>
            <a:endCxn id="4" idx="0"/>
          </p:cNvCxnSpPr>
          <p:nvPr/>
        </p:nvCxnSpPr>
        <p:spPr>
          <a:xfrm rot="10800000" flipV="1">
            <a:off x="2357422" y="3571876"/>
            <a:ext cx="1571636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5" idx="0"/>
          </p:cNvCxnSpPr>
          <p:nvPr/>
        </p:nvCxnSpPr>
        <p:spPr>
          <a:xfrm>
            <a:off x="4857752" y="3571876"/>
            <a:ext cx="1928826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разработки проектов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5286388"/>
          </a:xfrm>
        </p:spPr>
        <p:txBody>
          <a:bodyPr>
            <a:normAutofit fontScale="62500" lnSpcReduction="20000"/>
          </a:bodyPr>
          <a:lstStyle/>
          <a:p>
            <a:pPr marL="633222" indent="-514350">
              <a:buNone/>
            </a:pPr>
            <a:r>
              <a:rPr lang="ru-RU" b="1" dirty="0" smtClean="0"/>
              <a:t>1. Создание </a:t>
            </a:r>
            <a:r>
              <a:rPr lang="ru-RU" b="1" dirty="0" smtClean="0"/>
              <a:t>графического интерфейса проекта. </a:t>
            </a:r>
            <a:endParaRPr lang="ru-RU" b="1" dirty="0" smtClean="0"/>
          </a:p>
          <a:p>
            <a:pPr marL="633222" indent="-514350">
              <a:buNone/>
            </a:pPr>
            <a:r>
              <a:rPr lang="ru-RU" dirty="0" smtClean="0"/>
              <a:t>На </a:t>
            </a:r>
            <a:r>
              <a:rPr lang="ru-RU" dirty="0" smtClean="0"/>
              <a:t>форму помещаются элементы </a:t>
            </a:r>
            <a:r>
              <a:rPr lang="ru-RU" dirty="0" smtClean="0"/>
              <a:t>управления (взаимодействие </a:t>
            </a:r>
            <a:r>
              <a:rPr lang="ru-RU" dirty="0" smtClean="0"/>
              <a:t>проекта с </a:t>
            </a:r>
            <a:r>
              <a:rPr lang="ru-RU" dirty="0" smtClean="0"/>
              <a:t>пользователем).</a:t>
            </a:r>
          </a:p>
          <a:p>
            <a:pPr marL="633222" indent="-514350">
              <a:buNone/>
            </a:pPr>
            <a:endParaRPr lang="ru-RU" sz="1600" dirty="0" smtClean="0"/>
          </a:p>
          <a:p>
            <a:pPr>
              <a:buNone/>
            </a:pPr>
            <a:r>
              <a:rPr lang="ru-RU" b="1" dirty="0" smtClean="0"/>
              <a:t>2. Установка значений свойств объектов графического интерфейса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dirty="0" smtClean="0"/>
              <a:t>В</a:t>
            </a:r>
            <a:r>
              <a:rPr lang="ru-RU" b="1" dirty="0" smtClean="0"/>
              <a:t> </a:t>
            </a:r>
            <a:r>
              <a:rPr lang="ru-RU" dirty="0" smtClean="0"/>
              <a:t>режиме конструирования задаются значения свойств формы и элементов управления, помещенных ранее на форму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b="1" dirty="0" smtClean="0"/>
              <a:t>3. Создание и редактирование программного кода.</a:t>
            </a:r>
          </a:p>
          <a:p>
            <a:pPr>
              <a:buNone/>
            </a:pPr>
            <a:r>
              <a:rPr lang="ru-RU" dirty="0" smtClean="0"/>
              <a:t>Создаются заготовки обработчиков событий (двойной щелчок мышью по элементу </a:t>
            </a:r>
            <a:r>
              <a:rPr lang="ru-RU" dirty="0" smtClean="0"/>
              <a:t>управления, </a:t>
            </a:r>
            <a:r>
              <a:rPr lang="ru-RU" dirty="0" smtClean="0"/>
              <a:t>в редакторе программного кода производится ввод и редактирование программного кода обработчиков </a:t>
            </a:r>
            <a:r>
              <a:rPr lang="ru-RU" dirty="0" smtClean="0"/>
              <a:t>событий).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b="1" dirty="0" smtClean="0"/>
              <a:t>4. Сохранение </a:t>
            </a:r>
            <a:r>
              <a:rPr lang="ru-RU" b="1" dirty="0" smtClean="0"/>
              <a:t>проекта.</a:t>
            </a:r>
          </a:p>
          <a:p>
            <a:pPr>
              <a:buNone/>
            </a:pPr>
            <a:r>
              <a:rPr lang="ru-RU" dirty="0" smtClean="0"/>
              <a:t>Рекомендуется </a:t>
            </a:r>
            <a:r>
              <a:rPr lang="ru-RU" dirty="0" smtClean="0"/>
              <a:t>для каждого проекта создать отдельную папку на </a:t>
            </a:r>
            <a:r>
              <a:rPr lang="ru-RU" dirty="0" smtClean="0"/>
              <a:t>диске. 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b="1" dirty="0" smtClean="0"/>
              <a:t>5. Компиляция проекта в приложение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dirty="0" smtClean="0"/>
              <a:t>Сохраненный </a:t>
            </a:r>
            <a:r>
              <a:rPr lang="ru-RU" dirty="0" smtClean="0"/>
              <a:t>проект может выполняться только в самой системе программирования. </a:t>
            </a:r>
            <a:r>
              <a:rPr lang="ru-RU" dirty="0" smtClean="0"/>
              <a:t>Чтобы </a:t>
            </a:r>
            <a:r>
              <a:rPr lang="ru-RU" dirty="0" smtClean="0"/>
              <a:t>преобразовать проект в </a:t>
            </a:r>
            <a:r>
              <a:rPr lang="ru-RU" dirty="0" smtClean="0"/>
              <a:t>приложение, </a:t>
            </a:r>
            <a:r>
              <a:rPr lang="ru-RU" dirty="0" smtClean="0"/>
              <a:t>необходимо выполнить компиляцию проекта, в процессе которой приложение сохраняется в исполнимом файле (с расширением </a:t>
            </a:r>
            <a:r>
              <a:rPr lang="ru-RU" dirty="0" err="1" smtClean="0"/>
              <a:t>ехе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7016" y="2071678"/>
            <a:ext cx="8356950" cy="4000528"/>
          </a:xfrm>
        </p:spPr>
        <p:txBody>
          <a:bodyPr>
            <a:normAutofit/>
          </a:bodyPr>
          <a:lstStyle/>
          <a:p>
            <a:pPr marL="633222" indent="-514350">
              <a:buAutoNum type="arabicPeriod"/>
            </a:pPr>
            <a:r>
              <a:rPr lang="ru-RU" dirty="0" smtClean="0"/>
              <a:t>Создать презентацию «История развития языков программирования».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02976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572560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</a:t>
            </a:r>
            <a:r>
              <a:rPr lang="ru-RU" sz="2400" dirty="0" smtClean="0"/>
              <a:t>201-207.</a:t>
            </a:r>
            <a:endParaRPr lang="ru-RU" sz="24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Задание</a:t>
            </a:r>
            <a:r>
              <a:rPr lang="ru-RU" dirty="0"/>
              <a:t>: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Составить </a:t>
            </a:r>
            <a:r>
              <a:rPr lang="ru-RU" dirty="0"/>
              <a:t>и зафиксировать в форме блок-схемы алгоритм, определяющий существует ли треугольник с заданными сторонами.</a:t>
            </a:r>
          </a:p>
          <a:p>
            <a:pPr>
              <a:buNone/>
            </a:pPr>
            <a:endParaRPr lang="ru-RU" sz="2400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развития языков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Машинный </a:t>
            </a:r>
            <a:r>
              <a:rPr lang="ru-RU" b="1" dirty="0" smtClean="0"/>
              <a:t>язык</a:t>
            </a:r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40-50-е годы XX века, программы писались на машинном языке (</a:t>
            </a:r>
            <a:r>
              <a:rPr lang="ru-RU" dirty="0" err="1" smtClean="0"/>
              <a:t>computer</a:t>
            </a:r>
            <a:r>
              <a:rPr lang="ru-RU" dirty="0" smtClean="0"/>
              <a:t> </a:t>
            </a:r>
            <a:r>
              <a:rPr lang="ru-RU" dirty="0" err="1" smtClean="0"/>
              <a:t>language</a:t>
            </a:r>
            <a:r>
              <a:rPr lang="ru-RU" dirty="0" smtClean="0"/>
              <a:t>) и представляли собой очень длинные последовательности нулей и единиц.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Составление </a:t>
            </a:r>
            <a:r>
              <a:rPr lang="ru-RU" dirty="0" smtClean="0"/>
              <a:t>и отладка таких программ были чрезвычайно трудоемким делом.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Программы </a:t>
            </a:r>
            <a:r>
              <a:rPr lang="ru-RU" dirty="0" smtClean="0"/>
              <a:t>на машинных языках были </a:t>
            </a:r>
            <a:r>
              <a:rPr lang="ru-RU" dirty="0" smtClean="0"/>
              <a:t>машинно-зависимыми (для </a:t>
            </a:r>
            <a:r>
              <a:rPr lang="ru-RU" dirty="0" smtClean="0"/>
              <a:t>каждой ЭВМ необходимо было создавать свою собственную </a:t>
            </a:r>
            <a:r>
              <a:rPr lang="ru-RU" dirty="0" smtClean="0"/>
              <a:t>программу).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развития языков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3"/>
            <a:ext cx="8543956" cy="507209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Ассемблер</a:t>
            </a:r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начале 50-х годов XX века были созданы языки программирования ассемблеры (</a:t>
            </a:r>
            <a:r>
              <a:rPr lang="ru-RU" dirty="0" err="1" smtClean="0"/>
              <a:t>assembly</a:t>
            </a:r>
            <a:r>
              <a:rPr lang="ru-RU" dirty="0" smtClean="0"/>
              <a:t> </a:t>
            </a:r>
            <a:r>
              <a:rPr lang="ru-RU" dirty="0" err="1" smtClean="0"/>
              <a:t>language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Вместо одних только </a:t>
            </a:r>
            <a:r>
              <a:rPr lang="ru-RU" i="1" dirty="0" smtClean="0"/>
              <a:t>нулей и </a:t>
            </a:r>
            <a:r>
              <a:rPr lang="ru-RU" dirty="0" smtClean="0"/>
              <a:t>единиц программисты теперь могли пользоваться операторами (МОУ, ADD, SUB и т. д.), которые были похожи на слова английского языка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преобразования текста программы на ассемблере в понятный компьютеру машинный код использовался компилятор, который загружался в оперативную память ЭВМ.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Программы </a:t>
            </a:r>
            <a:r>
              <a:rPr lang="ru-RU" dirty="0" smtClean="0"/>
              <a:t>на ассемблере были также </a:t>
            </a:r>
            <a:r>
              <a:rPr lang="ru-RU" dirty="0" smtClean="0"/>
              <a:t>машинно-зависимыми.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развития языков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357826"/>
          </a:xfrm>
        </p:spPr>
        <p:txBody>
          <a:bodyPr>
            <a:noAutofit/>
          </a:bodyPr>
          <a:lstStyle/>
          <a:p>
            <a:r>
              <a:rPr lang="ru-RU" sz="2300" b="1" dirty="0" smtClean="0"/>
              <a:t>Первые языки программирования высокого уровня.</a:t>
            </a:r>
            <a:endParaRPr lang="ru-RU" sz="2300" dirty="0" smtClean="0"/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r>
              <a:rPr lang="ru-RU" sz="2300" dirty="0" smtClean="0"/>
              <a:t>С </a:t>
            </a:r>
            <a:r>
              <a:rPr lang="ru-RU" sz="2300" dirty="0" smtClean="0"/>
              <a:t>середины 50-х годов XX века начали создаваться первые языки программирования высокого уровня (</a:t>
            </a:r>
            <a:r>
              <a:rPr lang="ru-RU" sz="2300" dirty="0" err="1" smtClean="0"/>
              <a:t>high-level</a:t>
            </a:r>
            <a:r>
              <a:rPr lang="ru-RU" sz="2300" dirty="0" smtClean="0"/>
              <a:t> </a:t>
            </a:r>
            <a:r>
              <a:rPr lang="ru-RU" sz="2300" dirty="0" err="1" smtClean="0"/>
              <a:t>languages</a:t>
            </a:r>
            <a:r>
              <a:rPr lang="ru-RU" sz="2300" dirty="0" smtClean="0"/>
              <a:t>).</a:t>
            </a:r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r>
              <a:rPr lang="ru-RU" sz="2300" dirty="0" smtClean="0"/>
              <a:t>Эти </a:t>
            </a:r>
            <a:r>
              <a:rPr lang="ru-RU" sz="2300" dirty="0" smtClean="0"/>
              <a:t>языки были </a:t>
            </a:r>
            <a:r>
              <a:rPr lang="ru-RU" sz="2300" dirty="0" smtClean="0"/>
              <a:t>машинно-независимыми, но </a:t>
            </a:r>
            <a:r>
              <a:rPr lang="ru-RU" sz="2300" dirty="0" smtClean="0"/>
              <a:t>для каждого языка и каждого типа ЭВМ должны были быть разработаны собственные компиляторы, которые загружались в оперативную память.</a:t>
            </a:r>
          </a:p>
          <a:p>
            <a:pPr>
              <a:buNone/>
            </a:pPr>
            <a:endParaRPr lang="ru-RU" sz="1000" dirty="0" smtClean="0"/>
          </a:p>
          <a:p>
            <a:pPr>
              <a:buNone/>
            </a:pPr>
            <a:r>
              <a:rPr lang="ru-RU" sz="2300" dirty="0" smtClean="0"/>
              <a:t>Языки </a:t>
            </a:r>
            <a:r>
              <a:rPr lang="ru-RU" sz="2300" dirty="0" smtClean="0"/>
              <a:t>программирования высокого уровня создавались и использовались для решения разных задач:</a:t>
            </a:r>
          </a:p>
          <a:p>
            <a:r>
              <a:rPr lang="ru-RU" sz="2300" dirty="0" smtClean="0"/>
              <a:t>язык </a:t>
            </a:r>
            <a:r>
              <a:rPr lang="ru-RU" sz="2300" dirty="0" smtClean="0"/>
              <a:t>FORTRAN </a:t>
            </a:r>
            <a:r>
              <a:rPr lang="ru-RU" sz="2300" dirty="0" smtClean="0"/>
              <a:t>(</a:t>
            </a:r>
            <a:r>
              <a:rPr lang="ru-RU" sz="2300" dirty="0" err="1" smtClean="0"/>
              <a:t>FORmula</a:t>
            </a:r>
            <a:r>
              <a:rPr lang="ru-RU" sz="2300" dirty="0" smtClean="0"/>
              <a:t> </a:t>
            </a:r>
            <a:r>
              <a:rPr lang="ru-RU" sz="2300" dirty="0" err="1" smtClean="0"/>
              <a:t>TRANslator</a:t>
            </a:r>
            <a:r>
              <a:rPr lang="ru-RU" sz="2300" dirty="0" smtClean="0"/>
              <a:t>) – язык формул для </a:t>
            </a:r>
            <a:r>
              <a:rPr lang="ru-RU" sz="2300" dirty="0" smtClean="0"/>
              <a:t>научных и технических расчетов;</a:t>
            </a:r>
          </a:p>
          <a:p>
            <a:r>
              <a:rPr lang="ru-RU" sz="2300" dirty="0" smtClean="0"/>
              <a:t>язык </a:t>
            </a:r>
            <a:r>
              <a:rPr lang="en-US" sz="2300" dirty="0" smtClean="0"/>
              <a:t>COBOL</a:t>
            </a:r>
            <a:r>
              <a:rPr lang="ru-RU" sz="2300" dirty="0" smtClean="0"/>
              <a:t> (</a:t>
            </a:r>
            <a:r>
              <a:rPr lang="en-US" sz="2300" dirty="0" smtClean="0"/>
              <a:t>Common Business</a:t>
            </a:r>
            <a:r>
              <a:rPr lang="ru-RU" sz="2300" dirty="0" smtClean="0"/>
              <a:t>-</a:t>
            </a:r>
            <a:r>
              <a:rPr lang="en-US" sz="2300" dirty="0" smtClean="0"/>
              <a:t>Oriented </a:t>
            </a:r>
            <a:r>
              <a:rPr lang="en-US" sz="2300" dirty="0" smtClean="0"/>
              <a:t>Language</a:t>
            </a:r>
            <a:r>
              <a:rPr lang="ru-RU" sz="2300" dirty="0" smtClean="0"/>
              <a:t>) -  язык для делового применения;</a:t>
            </a:r>
            <a:endParaRPr lang="ru-RU" sz="2300" dirty="0" smtClean="0"/>
          </a:p>
          <a:p>
            <a:r>
              <a:rPr lang="ru-RU" sz="2300" dirty="0" smtClean="0"/>
              <a:t>язык </a:t>
            </a:r>
            <a:r>
              <a:rPr lang="en-US" sz="2300" dirty="0" smtClean="0"/>
              <a:t>BASIC</a:t>
            </a:r>
            <a:r>
              <a:rPr lang="ru-RU" sz="2300" dirty="0" smtClean="0"/>
              <a:t> (</a:t>
            </a:r>
            <a:r>
              <a:rPr lang="en-US" sz="2300" dirty="0" smtClean="0"/>
              <a:t>Beginner</a:t>
            </a:r>
            <a:r>
              <a:rPr lang="ru-RU" sz="2300" dirty="0" smtClean="0"/>
              <a:t>'</a:t>
            </a:r>
            <a:r>
              <a:rPr lang="en-US" sz="2300" dirty="0" smtClean="0"/>
              <a:t>s All</a:t>
            </a:r>
            <a:r>
              <a:rPr lang="ru-RU" sz="2300" dirty="0" smtClean="0"/>
              <a:t>-</a:t>
            </a:r>
            <a:r>
              <a:rPr lang="en-US" sz="2300" dirty="0" smtClean="0"/>
              <a:t>Purpose Symbolic Instruction </a:t>
            </a:r>
            <a:r>
              <a:rPr lang="en-US" sz="2300" dirty="0" smtClean="0"/>
              <a:t>Code</a:t>
            </a:r>
            <a:r>
              <a:rPr lang="ru-RU" sz="2300" dirty="0" smtClean="0"/>
              <a:t>) </a:t>
            </a:r>
            <a:r>
              <a:rPr lang="ru-RU" sz="2300" dirty="0" smtClean="0"/>
              <a:t>— универсальный язык символьных инструкций для </a:t>
            </a:r>
            <a:r>
              <a:rPr lang="ru-RU" sz="2300" dirty="0" smtClean="0"/>
              <a:t>начинающих.</a:t>
            </a:r>
            <a:endParaRPr lang="ru-RU" sz="23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5448"/>
            <a:ext cx="8401080" cy="1252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История развития языков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786874" cy="5072097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Алгоритмические языки </a:t>
            </a:r>
            <a:r>
              <a:rPr lang="ru-RU" b="1" dirty="0" smtClean="0"/>
              <a:t>программирования</a:t>
            </a:r>
          </a:p>
          <a:p>
            <a:endParaRPr lang="ru-RU" b="1" dirty="0" smtClean="0"/>
          </a:p>
          <a:p>
            <a:pPr>
              <a:buNone/>
            </a:pPr>
            <a:r>
              <a:rPr lang="ru-RU" dirty="0" smtClean="0"/>
              <a:t>С </a:t>
            </a:r>
            <a:r>
              <a:rPr lang="ru-RU" dirty="0" smtClean="0"/>
              <a:t>начала 80-х годов XX века начали создаваться алгоритмические языки программирования, которые позволили программистам перейти к структурному программированию. 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Отличительной </a:t>
            </a:r>
            <a:r>
              <a:rPr lang="ru-RU" dirty="0" smtClean="0"/>
              <a:t>чертой этих языков было использование операторов ветвления, выбора и цикла и отказ от хаотического использования оператора </a:t>
            </a:r>
            <a:r>
              <a:rPr lang="ru-RU" b="1" dirty="0" err="1" smtClean="0"/>
              <a:t>goto</a:t>
            </a:r>
            <a:r>
              <a:rPr lang="ru-RU" b="1" dirty="0" smtClean="0"/>
              <a:t>. </a:t>
            </a: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/>
              <a:t>Программы:</a:t>
            </a:r>
            <a:endParaRPr lang="ru-RU" dirty="0" smtClean="0"/>
          </a:p>
          <a:p>
            <a:r>
              <a:rPr lang="ru-RU" dirty="0" smtClean="0"/>
              <a:t>язык </a:t>
            </a:r>
            <a:r>
              <a:rPr lang="ru-RU" dirty="0" err="1" smtClean="0"/>
              <a:t>Pascal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Никлаус</a:t>
            </a:r>
            <a:r>
              <a:rPr lang="ru-RU" dirty="0" smtClean="0"/>
              <a:t> Вирт) </a:t>
            </a:r>
            <a:r>
              <a:rPr lang="ru-RU" dirty="0" smtClean="0"/>
              <a:t>— алгоритмический язык, который позволяет легко кодировать основные алгоритмические структуры;</a:t>
            </a:r>
          </a:p>
          <a:p>
            <a:r>
              <a:rPr lang="ru-RU" dirty="0" smtClean="0"/>
              <a:t>язык </a:t>
            </a:r>
            <a:r>
              <a:rPr lang="ru-RU" dirty="0" smtClean="0"/>
              <a:t>С </a:t>
            </a:r>
            <a:r>
              <a:rPr lang="ru-RU" dirty="0" smtClean="0"/>
              <a:t>(</a:t>
            </a:r>
            <a:r>
              <a:rPr lang="ru-RU" dirty="0" err="1" smtClean="0"/>
              <a:t>Деннис</a:t>
            </a:r>
            <a:r>
              <a:rPr lang="ru-RU" dirty="0" smtClean="0"/>
              <a:t> </a:t>
            </a:r>
            <a:r>
              <a:rPr lang="ru-RU" dirty="0" err="1" smtClean="0"/>
              <a:t>Ритчи</a:t>
            </a:r>
            <a:r>
              <a:rPr lang="ru-RU" dirty="0" smtClean="0"/>
              <a:t>, Кен Томпсон), </a:t>
            </a:r>
            <a:r>
              <a:rPr lang="ru-RU" dirty="0" smtClean="0"/>
              <a:t>позволяющий создавать быстро и эффективно выполняющийся программный код.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развития языков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072097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Языки объектно-ориентированного программирования</a:t>
            </a:r>
            <a:r>
              <a:rPr lang="ru-RU" b="1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 </a:t>
            </a:r>
            <a:r>
              <a:rPr lang="ru-RU" dirty="0" smtClean="0"/>
              <a:t>90-х годов XX века начали создаваться объектно-ориентированные языки программирования.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основу этих языков были положены программные объекты, которые объединяли данные и методы их обработки</a:t>
            </a:r>
            <a:r>
              <a:rPr lang="ru-RU" dirty="0" smtClean="0"/>
              <a:t>.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этих языков были разработаны интегрированные среды разработки, позволяющие визуально конструировать графический интерфейс приложений:</a:t>
            </a:r>
          </a:p>
          <a:p>
            <a:r>
              <a:rPr lang="ru-RU" dirty="0" smtClean="0"/>
              <a:t>язык </a:t>
            </a:r>
            <a:r>
              <a:rPr lang="ru-RU" dirty="0" smtClean="0"/>
              <a:t>С++ </a:t>
            </a:r>
            <a:r>
              <a:rPr lang="ru-RU" dirty="0" smtClean="0"/>
              <a:t>на основе языка </a:t>
            </a:r>
            <a:r>
              <a:rPr lang="ru-RU" dirty="0" smtClean="0"/>
              <a:t>С;</a:t>
            </a:r>
          </a:p>
          <a:p>
            <a:r>
              <a:rPr lang="ru-RU" dirty="0" smtClean="0"/>
              <a:t>язык </a:t>
            </a:r>
            <a:r>
              <a:rPr lang="ru-RU" dirty="0" err="1" smtClean="0"/>
              <a:t>Object</a:t>
            </a:r>
            <a:r>
              <a:rPr lang="ru-RU" dirty="0" smtClean="0"/>
              <a:t> </a:t>
            </a:r>
            <a:r>
              <a:rPr lang="ru-RU" dirty="0" err="1" smtClean="0"/>
              <a:t>Pascal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Delphi</a:t>
            </a:r>
            <a:r>
              <a:rPr lang="ru-RU" dirty="0" smtClean="0"/>
              <a:t>) был </a:t>
            </a:r>
            <a:r>
              <a:rPr lang="ru-RU" dirty="0" smtClean="0"/>
              <a:t>разработан компанией </a:t>
            </a:r>
            <a:r>
              <a:rPr lang="ru-RU" dirty="0" err="1" smtClean="0"/>
              <a:t>Borland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язык </a:t>
            </a:r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 smtClean="0"/>
              <a:t>Basic</a:t>
            </a:r>
            <a:r>
              <a:rPr lang="ru-RU" dirty="0" smtClean="0"/>
              <a:t> был создан корпорацией </a:t>
            </a:r>
            <a:r>
              <a:rPr lang="ru-RU" dirty="0" err="1" smtClean="0"/>
              <a:t>Microsoft</a:t>
            </a:r>
            <a:r>
              <a:rPr lang="ru-RU" dirty="0" smtClean="0"/>
              <a:t> на основе языка </a:t>
            </a:r>
            <a:r>
              <a:rPr lang="ru-RU" dirty="0" smtClean="0"/>
              <a:t>Q</a:t>
            </a:r>
            <a:r>
              <a:rPr lang="en-US" dirty="0" smtClean="0"/>
              <a:t>b</a:t>
            </a:r>
            <a:r>
              <a:rPr lang="ru-RU" dirty="0" err="1" smtClean="0"/>
              <a:t>asic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развития языков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786874" cy="5143535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Языки программирования для компьютерных сетей.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90-е годы XX века в связи с бурным развитием Интернета были созданы языки, обеспечивающие межплатформенную </a:t>
            </a:r>
            <a:r>
              <a:rPr lang="ru-RU" dirty="0" smtClean="0"/>
              <a:t>совместимость.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На </a:t>
            </a:r>
            <a:r>
              <a:rPr lang="ru-RU" dirty="0" smtClean="0"/>
              <a:t>компьютерах с </a:t>
            </a:r>
            <a:r>
              <a:rPr lang="ru-RU" i="1" dirty="0" smtClean="0"/>
              <a:t>различными операционными </a:t>
            </a:r>
            <a:r>
              <a:rPr lang="ru-RU" dirty="0" smtClean="0"/>
              <a:t>системами (</a:t>
            </a:r>
            <a:r>
              <a:rPr lang="ru-RU" dirty="0" err="1" smtClean="0"/>
              <a:t>Windows</a:t>
            </a:r>
            <a:r>
              <a:rPr lang="ru-RU" dirty="0" smtClean="0"/>
              <a:t>, </a:t>
            </a:r>
            <a:r>
              <a:rPr lang="ru-RU" dirty="0" err="1" smtClean="0"/>
              <a:t>Linux</a:t>
            </a:r>
            <a:r>
              <a:rPr lang="ru-RU" dirty="0" smtClean="0"/>
              <a:t>, </a:t>
            </a:r>
            <a:r>
              <a:rPr lang="ru-RU" dirty="0" err="1" smtClean="0"/>
              <a:t>Mac</a:t>
            </a:r>
            <a:r>
              <a:rPr lang="ru-RU" dirty="0" smtClean="0"/>
              <a:t> OS и др.) могли выполняться одни и те же </a:t>
            </a:r>
            <a:r>
              <a:rPr lang="ru-RU" dirty="0" smtClean="0"/>
              <a:t>программы</a:t>
            </a:r>
            <a:r>
              <a:rPr lang="ru-RU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язык </a:t>
            </a:r>
            <a:r>
              <a:rPr lang="ru-RU" dirty="0" err="1" smtClean="0"/>
              <a:t>Java</a:t>
            </a:r>
            <a:r>
              <a:rPr lang="ru-RU" dirty="0" smtClean="0"/>
              <a:t> (</a:t>
            </a:r>
            <a:r>
              <a:rPr lang="ru-RU" dirty="0" err="1" smtClean="0"/>
              <a:t>Sun</a:t>
            </a:r>
            <a:r>
              <a:rPr lang="ru-RU" dirty="0" smtClean="0"/>
              <a:t> </a:t>
            </a:r>
            <a:r>
              <a:rPr lang="ru-RU" dirty="0" err="1" smtClean="0"/>
              <a:t>Microsystems</a:t>
            </a:r>
            <a:r>
              <a:rPr lang="ru-RU" dirty="0" smtClean="0"/>
              <a:t>)-полноценный </a:t>
            </a:r>
            <a:r>
              <a:rPr lang="ru-RU" dirty="0" smtClean="0"/>
              <a:t>объектно-ориентированный </a:t>
            </a:r>
            <a:r>
              <a:rPr lang="ru-RU" dirty="0" smtClean="0"/>
              <a:t>язык для </a:t>
            </a:r>
            <a:r>
              <a:rPr lang="ru-RU" dirty="0" smtClean="0"/>
              <a:t>создания сетевого программного обеспечения;</a:t>
            </a:r>
          </a:p>
          <a:p>
            <a:r>
              <a:rPr lang="ru-RU" dirty="0" smtClean="0"/>
              <a:t>язык </a:t>
            </a:r>
            <a:r>
              <a:rPr lang="ru-RU" dirty="0" err="1" smtClean="0"/>
              <a:t>JavaScript</a:t>
            </a:r>
            <a:r>
              <a:rPr lang="ru-RU" dirty="0" smtClean="0"/>
              <a:t> (</a:t>
            </a:r>
            <a:r>
              <a:rPr lang="ru-RU" dirty="0" err="1" smtClean="0"/>
              <a:t>Netscape</a:t>
            </a:r>
            <a:r>
              <a:rPr lang="ru-RU" dirty="0" smtClean="0"/>
              <a:t>)- </a:t>
            </a:r>
            <a:r>
              <a:rPr lang="ru-RU" dirty="0" err="1" smtClean="0"/>
              <a:t>язык</a:t>
            </a:r>
            <a:r>
              <a:rPr lang="ru-RU" dirty="0" smtClean="0"/>
              <a:t> </a:t>
            </a:r>
            <a:r>
              <a:rPr lang="ru-RU" dirty="0" smtClean="0"/>
              <a:t>сценариев </a:t>
            </a:r>
            <a:r>
              <a:rPr lang="ru-RU" dirty="0" smtClean="0"/>
              <a:t>Web-страниц.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развития языков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86874" cy="5072097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Языки программирования на платформе </a:t>
            </a:r>
            <a:r>
              <a:rPr lang="ru-RU" dirty="0" smtClean="0"/>
              <a:t>.</a:t>
            </a:r>
            <a:r>
              <a:rPr lang="ru-RU" dirty="0" smtClean="0"/>
              <a:t>NET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настоящее время многие программисты выбирают интегрированную систему программирования </a:t>
            </a:r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 smtClean="0"/>
              <a:t>Studio</a:t>
            </a:r>
            <a:r>
              <a:rPr lang="ru-RU" dirty="0" smtClean="0"/>
              <a:t> .NET на платформе .NET </a:t>
            </a:r>
            <a:r>
              <a:rPr lang="ru-RU" dirty="0" err="1" smtClean="0"/>
              <a:t>Framework</a:t>
            </a:r>
            <a:r>
              <a:rPr lang="ru-RU" dirty="0" smtClean="0"/>
              <a:t>, разработанной корпорацией </a:t>
            </a:r>
            <a:r>
              <a:rPr lang="ru-RU" dirty="0" err="1" smtClean="0"/>
              <a:t>Microsoft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Платформа </a:t>
            </a:r>
            <a:r>
              <a:rPr lang="ru-RU" dirty="0" smtClean="0"/>
              <a:t>предоставляет возможность создавать </a:t>
            </a:r>
            <a:r>
              <a:rPr lang="ru-RU" i="1" dirty="0" smtClean="0"/>
              <a:t>приложения </a:t>
            </a:r>
            <a:r>
              <a:rPr lang="ru-RU" dirty="0" smtClean="0"/>
              <a:t>в различных системах объектно-ориентированного </a:t>
            </a:r>
            <a:r>
              <a:rPr lang="ru-RU" dirty="0" smtClean="0"/>
              <a:t>программирования.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создания программного кода используются объектно-ориентированные языки </a:t>
            </a:r>
            <a:r>
              <a:rPr lang="ru-RU" dirty="0" smtClean="0"/>
              <a:t>программирования:</a:t>
            </a:r>
            <a:endParaRPr lang="ru-RU" dirty="0" smtClean="0"/>
          </a:p>
          <a:p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 smtClean="0"/>
              <a:t>Basic</a:t>
            </a:r>
            <a:r>
              <a:rPr lang="ru-RU" dirty="0" smtClean="0"/>
              <a:t> .</a:t>
            </a:r>
            <a:r>
              <a:rPr lang="ru-RU" dirty="0" smtClean="0"/>
              <a:t>NET, на </a:t>
            </a:r>
            <a:r>
              <a:rPr lang="ru-RU" dirty="0" smtClean="0"/>
              <a:t>основе языка </a:t>
            </a:r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 smtClean="0"/>
              <a:t>Basic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smtClean="0"/>
              <a:t>С# (читается </a:t>
            </a:r>
            <a:r>
              <a:rPr lang="ru-RU" dirty="0" err="1" smtClean="0"/>
              <a:t>С-шарп</a:t>
            </a:r>
            <a:r>
              <a:rPr lang="ru-RU" dirty="0" smtClean="0"/>
              <a:t>), </a:t>
            </a:r>
            <a:r>
              <a:rPr lang="ru-RU" dirty="0" smtClean="0"/>
              <a:t>на </a:t>
            </a:r>
            <a:r>
              <a:rPr lang="ru-RU" dirty="0" smtClean="0"/>
              <a:t>основе языков С++ и </a:t>
            </a:r>
            <a:r>
              <a:rPr lang="ru-RU" dirty="0" err="1" smtClean="0"/>
              <a:t>Java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smtClean="0"/>
              <a:t>J# (читается </a:t>
            </a:r>
            <a:r>
              <a:rPr lang="ru-RU" dirty="0" err="1" smtClean="0"/>
              <a:t>J-шарп</a:t>
            </a:r>
            <a:r>
              <a:rPr lang="ru-RU" dirty="0" smtClean="0"/>
              <a:t>), </a:t>
            </a:r>
            <a:r>
              <a:rPr lang="ru-RU" dirty="0" smtClean="0"/>
              <a:t>на </a:t>
            </a:r>
            <a:r>
              <a:rPr lang="ru-RU" dirty="0" smtClean="0"/>
              <a:t>основе языков </a:t>
            </a:r>
            <a:r>
              <a:rPr lang="ru-RU" dirty="0" err="1" smtClean="0"/>
              <a:t>Java</a:t>
            </a:r>
            <a:r>
              <a:rPr lang="ru-RU" dirty="0" smtClean="0"/>
              <a:t> и </a:t>
            </a:r>
            <a:r>
              <a:rPr lang="ru-RU" dirty="0" err="1" smtClean="0"/>
              <a:t>JavaScript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1522</TotalTime>
  <Words>1793</Words>
  <Application>Microsoft Office PowerPoint</Application>
  <PresentationFormat>Экран (4:3)</PresentationFormat>
  <Paragraphs>223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Модульная</vt:lpstr>
      <vt:lpstr>Изображение Paintbrush</vt:lpstr>
      <vt:lpstr>Введение в  объектно-ориентированное программирование</vt:lpstr>
      <vt:lpstr>История развития языков программирования</vt:lpstr>
      <vt:lpstr>История развития языков программирования</vt:lpstr>
      <vt:lpstr>История развития языков программирования</vt:lpstr>
      <vt:lpstr>История развития языков программирования</vt:lpstr>
      <vt:lpstr>История развития языков программирования</vt:lpstr>
      <vt:lpstr>История развития языков программирования</vt:lpstr>
      <vt:lpstr>История развития языков программирования</vt:lpstr>
      <vt:lpstr>История развития языков программирования</vt:lpstr>
      <vt:lpstr>История развития языков программирования</vt:lpstr>
      <vt:lpstr>Объекты: свойства и методы</vt:lpstr>
      <vt:lpstr>Свойства объектов (Properties)</vt:lpstr>
      <vt:lpstr>Свойства объектов (Properties)</vt:lpstr>
      <vt:lpstr>Методы объектов (Methods)</vt:lpstr>
      <vt:lpstr>Методы объектов (Methods)</vt:lpstr>
      <vt:lpstr>События (Events)</vt:lpstr>
      <vt:lpstr>Обработчик события</vt:lpstr>
      <vt:lpstr>Обработчик события</vt:lpstr>
      <vt:lpstr>Обработчик события</vt:lpstr>
      <vt:lpstr>Проект (Project)</vt:lpstr>
      <vt:lpstr>Проект (Project)</vt:lpstr>
      <vt:lpstr>Решения (Solution)</vt:lpstr>
      <vt:lpstr>Решения (Solution)</vt:lpstr>
      <vt:lpstr>Интерпретаторы и компиляторы</vt:lpstr>
      <vt:lpstr>Этапы разработки проектов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278</cp:revision>
  <dcterms:created xsi:type="dcterms:W3CDTF">2015-08-30T09:51:53Z</dcterms:created>
  <dcterms:modified xsi:type="dcterms:W3CDTF">2016-01-18T13:04:27Z</dcterms:modified>
</cp:coreProperties>
</file>