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4"/>
  </p:notesMasterIdLst>
  <p:sldIdLst>
    <p:sldId id="256" r:id="rId2"/>
    <p:sldId id="324" r:id="rId3"/>
    <p:sldId id="325" r:id="rId4"/>
    <p:sldId id="326" r:id="rId5"/>
    <p:sldId id="327" r:id="rId6"/>
    <p:sldId id="328" r:id="rId7"/>
    <p:sldId id="330" r:id="rId8"/>
    <p:sldId id="329" r:id="rId9"/>
    <p:sldId id="331" r:id="rId10"/>
    <p:sldId id="332" r:id="rId11"/>
    <p:sldId id="333" r:id="rId12"/>
    <p:sldId id="334" r:id="rId13"/>
    <p:sldId id="337" r:id="rId14"/>
    <p:sldId id="335" r:id="rId15"/>
    <p:sldId id="336" r:id="rId16"/>
    <p:sldId id="338" r:id="rId17"/>
    <p:sldId id="339" r:id="rId18"/>
    <p:sldId id="340" r:id="rId19"/>
    <p:sldId id="341" r:id="rId20"/>
    <p:sldId id="342" r:id="rId21"/>
    <p:sldId id="323" r:id="rId22"/>
    <p:sldId id="26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67F8BF-6708-4BFB-BD59-40130A94BD56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D9C76738-6B9F-4079-B4A6-006D90BD3B32}">
      <dgm:prSet phldrT="[Текст]"/>
      <dgm:spPr/>
      <dgm:t>
        <a:bodyPr/>
        <a:lstStyle/>
        <a:p>
          <a:r>
            <a:rPr lang="ru-RU" dirty="0" smtClean="0"/>
            <a:t>1. </a:t>
          </a:r>
          <a:r>
            <a:rPr lang="ru-RU" b="1" dirty="0" smtClean="0"/>
            <a:t>Результативность и дискретность.</a:t>
          </a:r>
          <a:endParaRPr lang="ru-RU" dirty="0"/>
        </a:p>
      </dgm:t>
    </dgm:pt>
    <dgm:pt modelId="{7A2D1764-4AEB-4BB7-8C1D-4C01B8D8B8E1}" type="parTrans" cxnId="{6F6CF58F-5126-4B24-B3E7-AF17185259BA}">
      <dgm:prSet/>
      <dgm:spPr/>
      <dgm:t>
        <a:bodyPr/>
        <a:lstStyle/>
        <a:p>
          <a:endParaRPr lang="ru-RU"/>
        </a:p>
      </dgm:t>
    </dgm:pt>
    <dgm:pt modelId="{91BB0403-0BF2-44F3-88F9-BD478642FBDC}" type="sibTrans" cxnId="{6F6CF58F-5126-4B24-B3E7-AF17185259BA}">
      <dgm:prSet/>
      <dgm:spPr/>
      <dgm:t>
        <a:bodyPr/>
        <a:lstStyle/>
        <a:p>
          <a:endParaRPr lang="ru-RU"/>
        </a:p>
      </dgm:t>
    </dgm:pt>
    <dgm:pt modelId="{DCDF75F6-98A2-4F08-9255-CBA6694F0EB5}">
      <dgm:prSet phldrT="[Текст]"/>
      <dgm:spPr/>
      <dgm:t>
        <a:bodyPr/>
        <a:lstStyle/>
        <a:p>
          <a:r>
            <a:rPr lang="ru-RU" dirty="0" smtClean="0"/>
            <a:t>алгоритм должен обеспечивать преобразование объекта из </a:t>
          </a:r>
          <a:r>
            <a:rPr lang="ru-RU" i="1" dirty="0" smtClean="0"/>
            <a:t>начального состояния в </a:t>
          </a:r>
          <a:r>
            <a:rPr lang="ru-RU" dirty="0" smtClean="0"/>
            <a:t>конечное состояние за определенное число дискретных шагов</a:t>
          </a:r>
          <a:endParaRPr lang="ru-RU" dirty="0"/>
        </a:p>
      </dgm:t>
    </dgm:pt>
    <dgm:pt modelId="{4721622B-F3D7-4756-9EF8-B6BA90FE5BDD}" type="parTrans" cxnId="{EFA02EFA-5B8E-4497-B1B6-24DDDF4C9910}">
      <dgm:prSet/>
      <dgm:spPr/>
      <dgm:t>
        <a:bodyPr/>
        <a:lstStyle/>
        <a:p>
          <a:endParaRPr lang="ru-RU"/>
        </a:p>
      </dgm:t>
    </dgm:pt>
    <dgm:pt modelId="{2B3D20BE-9AEA-4F06-9FF5-C9DD9A6A7986}" type="sibTrans" cxnId="{EFA02EFA-5B8E-4497-B1B6-24DDDF4C9910}">
      <dgm:prSet/>
      <dgm:spPr/>
      <dgm:t>
        <a:bodyPr/>
        <a:lstStyle/>
        <a:p>
          <a:endParaRPr lang="ru-RU"/>
        </a:p>
      </dgm:t>
    </dgm:pt>
    <dgm:pt modelId="{C7F1AE3E-A329-4564-BEE0-C18513238DD2}">
      <dgm:prSet phldrT="[Текст]"/>
      <dgm:spPr/>
      <dgm:t>
        <a:bodyPr/>
        <a:lstStyle/>
        <a:p>
          <a:r>
            <a:rPr lang="ru-RU" b="1" dirty="0" smtClean="0"/>
            <a:t>2. Массовость</a:t>
          </a:r>
          <a:endParaRPr lang="ru-RU" dirty="0"/>
        </a:p>
      </dgm:t>
    </dgm:pt>
    <dgm:pt modelId="{D970DD98-CC45-4C5C-8F8F-2FEE3E03A35B}" type="parTrans" cxnId="{D90BEC78-92C4-42E3-961C-4CF32276B8DB}">
      <dgm:prSet/>
      <dgm:spPr/>
      <dgm:t>
        <a:bodyPr/>
        <a:lstStyle/>
        <a:p>
          <a:endParaRPr lang="ru-RU"/>
        </a:p>
      </dgm:t>
    </dgm:pt>
    <dgm:pt modelId="{2ECFF8E7-6A02-480F-8ECF-01070DFEADB7}" type="sibTrans" cxnId="{D90BEC78-92C4-42E3-961C-4CF32276B8DB}">
      <dgm:prSet/>
      <dgm:spPr/>
      <dgm:t>
        <a:bodyPr/>
        <a:lstStyle/>
        <a:p>
          <a:endParaRPr lang="ru-RU"/>
        </a:p>
      </dgm:t>
    </dgm:pt>
    <dgm:pt modelId="{937BC64A-0882-4CF5-B5A2-82F7EF2A784A}">
      <dgm:prSet phldrT="[Текст]"/>
      <dgm:spPr/>
      <dgm:t>
        <a:bodyPr/>
        <a:lstStyle/>
        <a:p>
          <a:r>
            <a:rPr lang="ru-RU" dirty="0" smtClean="0"/>
            <a:t>алгоритм может применяться к большому количеству однотипных объектов</a:t>
          </a:r>
          <a:endParaRPr lang="ru-RU" dirty="0"/>
        </a:p>
      </dgm:t>
    </dgm:pt>
    <dgm:pt modelId="{D9374AF7-4E8E-4970-9721-BE9FC509691F}" type="parTrans" cxnId="{5E7EDFCF-D7DE-4275-BFF0-5D3C01CBE6A6}">
      <dgm:prSet/>
      <dgm:spPr/>
      <dgm:t>
        <a:bodyPr/>
        <a:lstStyle/>
        <a:p>
          <a:endParaRPr lang="ru-RU"/>
        </a:p>
      </dgm:t>
    </dgm:pt>
    <dgm:pt modelId="{F11B8F61-9D68-421F-81B1-5E8A88E6D615}" type="sibTrans" cxnId="{5E7EDFCF-D7DE-4275-BFF0-5D3C01CBE6A6}">
      <dgm:prSet/>
      <dgm:spPr/>
      <dgm:t>
        <a:bodyPr/>
        <a:lstStyle/>
        <a:p>
          <a:endParaRPr lang="ru-RU"/>
        </a:p>
      </dgm:t>
    </dgm:pt>
    <dgm:pt modelId="{C931ECBD-FFFB-4456-A5EE-97348B795259}">
      <dgm:prSet phldrT="[Текст]"/>
      <dgm:spPr/>
      <dgm:t>
        <a:bodyPr/>
        <a:lstStyle/>
        <a:p>
          <a:r>
            <a:rPr lang="ru-RU" b="1" dirty="0" smtClean="0"/>
            <a:t>3. Детерминированность</a:t>
          </a:r>
          <a:endParaRPr lang="ru-RU" dirty="0"/>
        </a:p>
      </dgm:t>
    </dgm:pt>
    <dgm:pt modelId="{21DF87C0-949D-44CD-8493-6CA184AF4391}" type="parTrans" cxnId="{7594AAA7-109C-488C-9623-91870A639FD7}">
      <dgm:prSet/>
      <dgm:spPr/>
      <dgm:t>
        <a:bodyPr/>
        <a:lstStyle/>
        <a:p>
          <a:endParaRPr lang="ru-RU"/>
        </a:p>
      </dgm:t>
    </dgm:pt>
    <dgm:pt modelId="{8E98CA5F-CE14-41C2-A48F-A9F00C384B3C}" type="sibTrans" cxnId="{7594AAA7-109C-488C-9623-91870A639FD7}">
      <dgm:prSet/>
      <dgm:spPr/>
      <dgm:t>
        <a:bodyPr/>
        <a:lstStyle/>
        <a:p>
          <a:endParaRPr lang="ru-RU"/>
        </a:p>
      </dgm:t>
    </dgm:pt>
    <dgm:pt modelId="{94FAA47A-E0A9-482E-A12B-CFC8CBA8BA90}">
      <dgm:prSet phldrT="[Текст]"/>
      <dgm:spPr/>
      <dgm:t>
        <a:bodyPr/>
        <a:lstStyle/>
        <a:p>
          <a:r>
            <a:rPr lang="ru-RU" dirty="0" smtClean="0"/>
            <a:t>исполнитель должен выполнять команды алгоритма в строго определенной последовательности</a:t>
          </a:r>
          <a:endParaRPr lang="ru-RU" dirty="0"/>
        </a:p>
      </dgm:t>
    </dgm:pt>
    <dgm:pt modelId="{47C0BD5F-CE97-40D4-AFA0-33E5EDA74BB6}" type="parTrans" cxnId="{C9374C80-367F-4435-84E8-70EF229D0B4D}">
      <dgm:prSet/>
      <dgm:spPr/>
      <dgm:t>
        <a:bodyPr/>
        <a:lstStyle/>
        <a:p>
          <a:endParaRPr lang="ru-RU"/>
        </a:p>
      </dgm:t>
    </dgm:pt>
    <dgm:pt modelId="{E5DC545A-DFBD-42DA-B3A3-16B6E237A03E}" type="sibTrans" cxnId="{C9374C80-367F-4435-84E8-70EF229D0B4D}">
      <dgm:prSet/>
      <dgm:spPr/>
      <dgm:t>
        <a:bodyPr/>
        <a:lstStyle/>
        <a:p>
          <a:endParaRPr lang="ru-RU"/>
        </a:p>
      </dgm:t>
    </dgm:pt>
    <dgm:pt modelId="{8561CFB4-2695-49D9-9184-076D97191281}">
      <dgm:prSet phldrT="[Текст]"/>
      <dgm:spPr/>
      <dgm:t>
        <a:bodyPr/>
        <a:lstStyle/>
        <a:p>
          <a:r>
            <a:rPr lang="ru-RU" b="1" dirty="0" smtClean="0"/>
            <a:t>4. Выполнимость и понятность команд</a:t>
          </a:r>
          <a:endParaRPr lang="ru-RU" dirty="0"/>
        </a:p>
      </dgm:t>
    </dgm:pt>
    <dgm:pt modelId="{294C123D-9CAF-4865-BC32-7D9268959C75}" type="parTrans" cxnId="{68980639-066B-492C-805A-A5198BA58E2E}">
      <dgm:prSet/>
      <dgm:spPr/>
      <dgm:t>
        <a:bodyPr/>
        <a:lstStyle/>
        <a:p>
          <a:endParaRPr lang="ru-RU"/>
        </a:p>
      </dgm:t>
    </dgm:pt>
    <dgm:pt modelId="{EA96AFD6-94E8-4069-A137-84B76E7688F0}" type="sibTrans" cxnId="{68980639-066B-492C-805A-A5198BA58E2E}">
      <dgm:prSet/>
      <dgm:spPr/>
      <dgm:t>
        <a:bodyPr/>
        <a:lstStyle/>
        <a:p>
          <a:endParaRPr lang="ru-RU"/>
        </a:p>
      </dgm:t>
    </dgm:pt>
    <dgm:pt modelId="{08854137-A8FC-4BEE-896D-A78CF84D1395}">
      <dgm:prSet phldrT="[Текст]"/>
      <dgm:spPr/>
      <dgm:t>
        <a:bodyPr/>
        <a:lstStyle/>
        <a:p>
          <a:r>
            <a:rPr lang="ru-RU" dirty="0" smtClean="0"/>
            <a:t>алгоритм должен содержать команды, входящие в систему команд исполнителя и записанные на понятном для исполнителя языке</a:t>
          </a:r>
          <a:endParaRPr lang="ru-RU" dirty="0"/>
        </a:p>
      </dgm:t>
    </dgm:pt>
    <dgm:pt modelId="{BA571DA4-8BDC-4787-BF23-DA242C80A4B4}" type="parTrans" cxnId="{B645AD27-1A06-4E24-BD92-3B334AFFA5A6}">
      <dgm:prSet/>
      <dgm:spPr/>
      <dgm:t>
        <a:bodyPr/>
        <a:lstStyle/>
        <a:p>
          <a:endParaRPr lang="ru-RU"/>
        </a:p>
      </dgm:t>
    </dgm:pt>
    <dgm:pt modelId="{53F8BC94-C26D-4A74-9B54-F0B2DA05DF34}" type="sibTrans" cxnId="{B645AD27-1A06-4E24-BD92-3B334AFFA5A6}">
      <dgm:prSet/>
      <dgm:spPr/>
      <dgm:t>
        <a:bodyPr/>
        <a:lstStyle/>
        <a:p>
          <a:endParaRPr lang="ru-RU"/>
        </a:p>
      </dgm:t>
    </dgm:pt>
    <dgm:pt modelId="{2B445672-3CD3-48A4-8AD0-38CF6E2E8708}" type="pres">
      <dgm:prSet presAssocID="{CE67F8BF-6708-4BFB-BD59-40130A94BD56}" presName="linear" presStyleCnt="0">
        <dgm:presLayoutVars>
          <dgm:animLvl val="lvl"/>
          <dgm:resizeHandles val="exact"/>
        </dgm:presLayoutVars>
      </dgm:prSet>
      <dgm:spPr/>
    </dgm:pt>
    <dgm:pt modelId="{7C981D42-86E2-46B8-890A-70FCAC2EE3A0}" type="pres">
      <dgm:prSet presAssocID="{D9C76738-6B9F-4079-B4A6-006D90BD3B3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097E5A-FB74-4D72-BFA5-78C4FC51AE81}" type="pres">
      <dgm:prSet presAssocID="{D9C76738-6B9F-4079-B4A6-006D90BD3B32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456D3F-D198-4DDB-8B68-369FD4DBEAA3}" type="pres">
      <dgm:prSet presAssocID="{C7F1AE3E-A329-4564-BEE0-C18513238DD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D7463-9162-48B1-8804-F01ECA887581}" type="pres">
      <dgm:prSet presAssocID="{C7F1AE3E-A329-4564-BEE0-C18513238DD2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390B7-677C-44F6-BBB8-5F59DE7208EB}" type="pres">
      <dgm:prSet presAssocID="{C931ECBD-FFFB-4456-A5EE-97348B79525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F3264-967D-4E77-8ACC-D69C6631F703}" type="pres">
      <dgm:prSet presAssocID="{C931ECBD-FFFB-4456-A5EE-97348B795259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90BCB-B11A-4B75-8C05-9AD7821E95F3}" type="pres">
      <dgm:prSet presAssocID="{8561CFB4-2695-49D9-9184-076D9719128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EAD347-282D-4A76-AA2D-1BDDABCEFBEC}" type="pres">
      <dgm:prSet presAssocID="{8561CFB4-2695-49D9-9184-076D97191281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A2FB78-2945-40B3-A7AF-A816F2C22A94}" type="presOf" srcId="{8561CFB4-2695-49D9-9184-076D97191281}" destId="{7BD90BCB-B11A-4B75-8C05-9AD7821E95F3}" srcOrd="0" destOrd="0" presId="urn:microsoft.com/office/officeart/2005/8/layout/vList2"/>
    <dgm:cxn modelId="{0E1B6627-31C6-46F9-8FA5-7D2B89146EAE}" type="presOf" srcId="{94FAA47A-E0A9-482E-A12B-CFC8CBA8BA90}" destId="{8EFF3264-967D-4E77-8ACC-D69C6631F703}" srcOrd="0" destOrd="0" presId="urn:microsoft.com/office/officeart/2005/8/layout/vList2"/>
    <dgm:cxn modelId="{EFA02EFA-5B8E-4497-B1B6-24DDDF4C9910}" srcId="{D9C76738-6B9F-4079-B4A6-006D90BD3B32}" destId="{DCDF75F6-98A2-4F08-9255-CBA6694F0EB5}" srcOrd="0" destOrd="0" parTransId="{4721622B-F3D7-4756-9EF8-B6BA90FE5BDD}" sibTransId="{2B3D20BE-9AEA-4F06-9FF5-C9DD9A6A7986}"/>
    <dgm:cxn modelId="{86DA4603-001C-4582-B909-3E686BD190AB}" type="presOf" srcId="{DCDF75F6-98A2-4F08-9255-CBA6694F0EB5}" destId="{D5097E5A-FB74-4D72-BFA5-78C4FC51AE81}" srcOrd="0" destOrd="0" presId="urn:microsoft.com/office/officeart/2005/8/layout/vList2"/>
    <dgm:cxn modelId="{C9374C80-367F-4435-84E8-70EF229D0B4D}" srcId="{C931ECBD-FFFB-4456-A5EE-97348B795259}" destId="{94FAA47A-E0A9-482E-A12B-CFC8CBA8BA90}" srcOrd="0" destOrd="0" parTransId="{47C0BD5F-CE97-40D4-AFA0-33E5EDA74BB6}" sibTransId="{E5DC545A-DFBD-42DA-B3A3-16B6E237A03E}"/>
    <dgm:cxn modelId="{64C96C5F-116C-4F95-AD49-D6FF923184D9}" type="presOf" srcId="{C931ECBD-FFFB-4456-A5EE-97348B795259}" destId="{6DD390B7-677C-44F6-BBB8-5F59DE7208EB}" srcOrd="0" destOrd="0" presId="urn:microsoft.com/office/officeart/2005/8/layout/vList2"/>
    <dgm:cxn modelId="{031E0793-BCEA-49F4-92AB-6524D2E962DD}" type="presOf" srcId="{937BC64A-0882-4CF5-B5A2-82F7EF2A784A}" destId="{054D7463-9162-48B1-8804-F01ECA887581}" srcOrd="0" destOrd="0" presId="urn:microsoft.com/office/officeart/2005/8/layout/vList2"/>
    <dgm:cxn modelId="{6F6CF58F-5126-4B24-B3E7-AF17185259BA}" srcId="{CE67F8BF-6708-4BFB-BD59-40130A94BD56}" destId="{D9C76738-6B9F-4079-B4A6-006D90BD3B32}" srcOrd="0" destOrd="0" parTransId="{7A2D1764-4AEB-4BB7-8C1D-4C01B8D8B8E1}" sibTransId="{91BB0403-0BF2-44F3-88F9-BD478642FBDC}"/>
    <dgm:cxn modelId="{B645AD27-1A06-4E24-BD92-3B334AFFA5A6}" srcId="{8561CFB4-2695-49D9-9184-076D97191281}" destId="{08854137-A8FC-4BEE-896D-A78CF84D1395}" srcOrd="0" destOrd="0" parTransId="{BA571DA4-8BDC-4787-BF23-DA242C80A4B4}" sibTransId="{53F8BC94-C26D-4A74-9B54-F0B2DA05DF34}"/>
    <dgm:cxn modelId="{D90BEC78-92C4-42E3-961C-4CF32276B8DB}" srcId="{CE67F8BF-6708-4BFB-BD59-40130A94BD56}" destId="{C7F1AE3E-A329-4564-BEE0-C18513238DD2}" srcOrd="1" destOrd="0" parTransId="{D970DD98-CC45-4C5C-8F8F-2FEE3E03A35B}" sibTransId="{2ECFF8E7-6A02-480F-8ECF-01070DFEADB7}"/>
    <dgm:cxn modelId="{4CBA04C3-4417-48FC-A0C0-C37517F8EC79}" type="presOf" srcId="{D9C76738-6B9F-4079-B4A6-006D90BD3B32}" destId="{7C981D42-86E2-46B8-890A-70FCAC2EE3A0}" srcOrd="0" destOrd="0" presId="urn:microsoft.com/office/officeart/2005/8/layout/vList2"/>
    <dgm:cxn modelId="{5E7EDFCF-D7DE-4275-BFF0-5D3C01CBE6A6}" srcId="{C7F1AE3E-A329-4564-BEE0-C18513238DD2}" destId="{937BC64A-0882-4CF5-B5A2-82F7EF2A784A}" srcOrd="0" destOrd="0" parTransId="{D9374AF7-4E8E-4970-9721-BE9FC509691F}" sibTransId="{F11B8F61-9D68-421F-81B1-5E8A88E6D615}"/>
    <dgm:cxn modelId="{68980639-066B-492C-805A-A5198BA58E2E}" srcId="{CE67F8BF-6708-4BFB-BD59-40130A94BD56}" destId="{8561CFB4-2695-49D9-9184-076D97191281}" srcOrd="3" destOrd="0" parTransId="{294C123D-9CAF-4865-BC32-7D9268959C75}" sibTransId="{EA96AFD6-94E8-4069-A137-84B76E7688F0}"/>
    <dgm:cxn modelId="{38AEC25B-831C-43BC-93CF-B72DFB95E0E1}" type="presOf" srcId="{C7F1AE3E-A329-4564-BEE0-C18513238DD2}" destId="{06456D3F-D198-4DDB-8B68-369FD4DBEAA3}" srcOrd="0" destOrd="0" presId="urn:microsoft.com/office/officeart/2005/8/layout/vList2"/>
    <dgm:cxn modelId="{3D8D50D0-1CC2-4C7C-8350-30C5E80633AD}" type="presOf" srcId="{08854137-A8FC-4BEE-896D-A78CF84D1395}" destId="{44EAD347-282D-4A76-AA2D-1BDDABCEFBEC}" srcOrd="0" destOrd="0" presId="urn:microsoft.com/office/officeart/2005/8/layout/vList2"/>
    <dgm:cxn modelId="{331AD048-C09F-48EC-B77A-132041DB95B4}" type="presOf" srcId="{CE67F8BF-6708-4BFB-BD59-40130A94BD56}" destId="{2B445672-3CD3-48A4-8AD0-38CF6E2E8708}" srcOrd="0" destOrd="0" presId="urn:microsoft.com/office/officeart/2005/8/layout/vList2"/>
    <dgm:cxn modelId="{7594AAA7-109C-488C-9623-91870A639FD7}" srcId="{CE67F8BF-6708-4BFB-BD59-40130A94BD56}" destId="{C931ECBD-FFFB-4456-A5EE-97348B795259}" srcOrd="2" destOrd="0" parTransId="{21DF87C0-949D-44CD-8493-6CA184AF4391}" sibTransId="{8E98CA5F-CE14-41C2-A48F-A9F00C384B3C}"/>
    <dgm:cxn modelId="{9A692185-A3D8-4614-810E-133A25895D70}" type="presParOf" srcId="{2B445672-3CD3-48A4-8AD0-38CF6E2E8708}" destId="{7C981D42-86E2-46B8-890A-70FCAC2EE3A0}" srcOrd="0" destOrd="0" presId="urn:microsoft.com/office/officeart/2005/8/layout/vList2"/>
    <dgm:cxn modelId="{C1D49453-8C94-4900-AB17-7871FB297CB0}" type="presParOf" srcId="{2B445672-3CD3-48A4-8AD0-38CF6E2E8708}" destId="{D5097E5A-FB74-4D72-BFA5-78C4FC51AE81}" srcOrd="1" destOrd="0" presId="urn:microsoft.com/office/officeart/2005/8/layout/vList2"/>
    <dgm:cxn modelId="{20DDBBF6-EFC7-4C59-9213-9EDF72055930}" type="presParOf" srcId="{2B445672-3CD3-48A4-8AD0-38CF6E2E8708}" destId="{06456D3F-D198-4DDB-8B68-369FD4DBEAA3}" srcOrd="2" destOrd="0" presId="urn:microsoft.com/office/officeart/2005/8/layout/vList2"/>
    <dgm:cxn modelId="{104FD09B-239A-4ADC-AD90-C0E10FE53CB1}" type="presParOf" srcId="{2B445672-3CD3-48A4-8AD0-38CF6E2E8708}" destId="{054D7463-9162-48B1-8804-F01ECA887581}" srcOrd="3" destOrd="0" presId="urn:microsoft.com/office/officeart/2005/8/layout/vList2"/>
    <dgm:cxn modelId="{3FF54311-7C31-42BA-A272-729E0BF960B0}" type="presParOf" srcId="{2B445672-3CD3-48A4-8AD0-38CF6E2E8708}" destId="{6DD390B7-677C-44F6-BBB8-5F59DE7208EB}" srcOrd="4" destOrd="0" presId="urn:microsoft.com/office/officeart/2005/8/layout/vList2"/>
    <dgm:cxn modelId="{0B1E7BB2-3FA8-4C81-A2E0-F4D1A56882E2}" type="presParOf" srcId="{2B445672-3CD3-48A4-8AD0-38CF6E2E8708}" destId="{8EFF3264-967D-4E77-8ACC-D69C6631F703}" srcOrd="5" destOrd="0" presId="urn:microsoft.com/office/officeart/2005/8/layout/vList2"/>
    <dgm:cxn modelId="{2818EFF1-C603-41A2-ACD3-FEF4BE0D422B}" type="presParOf" srcId="{2B445672-3CD3-48A4-8AD0-38CF6E2E8708}" destId="{7BD90BCB-B11A-4B75-8C05-9AD7821E95F3}" srcOrd="6" destOrd="0" presId="urn:microsoft.com/office/officeart/2005/8/layout/vList2"/>
    <dgm:cxn modelId="{003AEFBC-5A2E-4B88-9BFA-C2B2FEB63B6B}" type="presParOf" srcId="{2B445672-3CD3-48A4-8AD0-38CF6E2E8708}" destId="{44EAD347-282D-4A76-AA2D-1BDDABCEFBEC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81D42-86E2-46B8-890A-70FCAC2EE3A0}">
      <dsp:nvSpPr>
        <dsp:cNvPr id="0" name=""/>
        <dsp:cNvSpPr/>
      </dsp:nvSpPr>
      <dsp:spPr>
        <a:xfrm>
          <a:off x="0" y="168028"/>
          <a:ext cx="9036496" cy="575639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</a:t>
          </a:r>
          <a:r>
            <a:rPr lang="ru-RU" sz="2400" b="1" kern="1200" dirty="0" smtClean="0"/>
            <a:t>Результативность и дискретность.</a:t>
          </a:r>
          <a:endParaRPr lang="ru-RU" sz="2400" kern="1200" dirty="0"/>
        </a:p>
      </dsp:txBody>
      <dsp:txXfrm>
        <a:off x="28100" y="196128"/>
        <a:ext cx="8980296" cy="519439"/>
      </dsp:txXfrm>
    </dsp:sp>
    <dsp:sp modelId="{D5097E5A-FB74-4D72-BFA5-78C4FC51AE81}">
      <dsp:nvSpPr>
        <dsp:cNvPr id="0" name=""/>
        <dsp:cNvSpPr/>
      </dsp:nvSpPr>
      <dsp:spPr>
        <a:xfrm>
          <a:off x="0" y="743668"/>
          <a:ext cx="9036496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690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алгоритм должен обеспечивать преобразование объекта из </a:t>
          </a:r>
          <a:r>
            <a:rPr lang="ru-RU" sz="1900" i="1" kern="1200" dirty="0" smtClean="0"/>
            <a:t>начального состояния в </a:t>
          </a:r>
          <a:r>
            <a:rPr lang="ru-RU" sz="1900" kern="1200" dirty="0" smtClean="0"/>
            <a:t>конечное состояние за определенное число дискретных шагов</a:t>
          </a:r>
          <a:endParaRPr lang="ru-RU" sz="1900" kern="1200" dirty="0"/>
        </a:p>
      </dsp:txBody>
      <dsp:txXfrm>
        <a:off x="0" y="743668"/>
        <a:ext cx="9036496" cy="596160"/>
      </dsp:txXfrm>
    </dsp:sp>
    <dsp:sp modelId="{06456D3F-D198-4DDB-8B68-369FD4DBEAA3}">
      <dsp:nvSpPr>
        <dsp:cNvPr id="0" name=""/>
        <dsp:cNvSpPr/>
      </dsp:nvSpPr>
      <dsp:spPr>
        <a:xfrm>
          <a:off x="0" y="1339828"/>
          <a:ext cx="9036496" cy="575639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13333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2. Массовость</a:t>
          </a:r>
          <a:endParaRPr lang="ru-RU" sz="2400" kern="1200" dirty="0"/>
        </a:p>
      </dsp:txBody>
      <dsp:txXfrm>
        <a:off x="28100" y="1367928"/>
        <a:ext cx="8980296" cy="519439"/>
      </dsp:txXfrm>
    </dsp:sp>
    <dsp:sp modelId="{054D7463-9162-48B1-8804-F01ECA887581}">
      <dsp:nvSpPr>
        <dsp:cNvPr id="0" name=""/>
        <dsp:cNvSpPr/>
      </dsp:nvSpPr>
      <dsp:spPr>
        <a:xfrm>
          <a:off x="0" y="1915468"/>
          <a:ext cx="9036496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690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алгоритм может применяться к большому количеству однотипных объектов</a:t>
          </a:r>
          <a:endParaRPr lang="ru-RU" sz="1900" kern="1200" dirty="0"/>
        </a:p>
      </dsp:txBody>
      <dsp:txXfrm>
        <a:off x="0" y="1915468"/>
        <a:ext cx="9036496" cy="397440"/>
      </dsp:txXfrm>
    </dsp:sp>
    <dsp:sp modelId="{6DD390B7-677C-44F6-BBB8-5F59DE7208EB}">
      <dsp:nvSpPr>
        <dsp:cNvPr id="0" name=""/>
        <dsp:cNvSpPr/>
      </dsp:nvSpPr>
      <dsp:spPr>
        <a:xfrm>
          <a:off x="0" y="2312908"/>
          <a:ext cx="9036496" cy="575639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26667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3. Детерминированность</a:t>
          </a:r>
          <a:endParaRPr lang="ru-RU" sz="2400" kern="1200" dirty="0"/>
        </a:p>
      </dsp:txBody>
      <dsp:txXfrm>
        <a:off x="28100" y="2341008"/>
        <a:ext cx="8980296" cy="519439"/>
      </dsp:txXfrm>
    </dsp:sp>
    <dsp:sp modelId="{8EFF3264-967D-4E77-8ACC-D69C6631F703}">
      <dsp:nvSpPr>
        <dsp:cNvPr id="0" name=""/>
        <dsp:cNvSpPr/>
      </dsp:nvSpPr>
      <dsp:spPr>
        <a:xfrm>
          <a:off x="0" y="2888547"/>
          <a:ext cx="9036496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690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исполнитель должен выполнять команды алгоритма в строго определенной последовательности</a:t>
          </a:r>
          <a:endParaRPr lang="ru-RU" sz="1900" kern="1200" dirty="0"/>
        </a:p>
      </dsp:txBody>
      <dsp:txXfrm>
        <a:off x="0" y="2888547"/>
        <a:ext cx="9036496" cy="596160"/>
      </dsp:txXfrm>
    </dsp:sp>
    <dsp:sp modelId="{7BD90BCB-B11A-4B75-8C05-9AD7821E95F3}">
      <dsp:nvSpPr>
        <dsp:cNvPr id="0" name=""/>
        <dsp:cNvSpPr/>
      </dsp:nvSpPr>
      <dsp:spPr>
        <a:xfrm>
          <a:off x="0" y="3484708"/>
          <a:ext cx="9036496" cy="575639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4. Выполнимость и понятность команд</a:t>
          </a:r>
          <a:endParaRPr lang="ru-RU" sz="2400" kern="1200" dirty="0"/>
        </a:p>
      </dsp:txBody>
      <dsp:txXfrm>
        <a:off x="28100" y="3512808"/>
        <a:ext cx="8980296" cy="519439"/>
      </dsp:txXfrm>
    </dsp:sp>
    <dsp:sp modelId="{44EAD347-282D-4A76-AA2D-1BDDABCEFBEC}">
      <dsp:nvSpPr>
        <dsp:cNvPr id="0" name=""/>
        <dsp:cNvSpPr/>
      </dsp:nvSpPr>
      <dsp:spPr>
        <a:xfrm>
          <a:off x="0" y="4060348"/>
          <a:ext cx="9036496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690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900" kern="1200" dirty="0" smtClean="0"/>
            <a:t>алгоритм должен содержать команды, входящие в систему команд исполнителя и записанные на понятном для исполнителя языке</a:t>
          </a:r>
          <a:endParaRPr lang="ru-RU" sz="1900" kern="1200" dirty="0"/>
        </a:p>
      </dsp:txBody>
      <dsp:txXfrm>
        <a:off x="0" y="4060348"/>
        <a:ext cx="9036496" cy="59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Алгоритм.</a:t>
            </a:r>
            <a:br>
              <a:rPr lang="ru-RU" dirty="0" smtClean="0"/>
            </a:br>
            <a:r>
              <a:rPr lang="ru-RU" dirty="0" smtClean="0"/>
              <a:t>Алгоритмические </a:t>
            </a:r>
            <a:r>
              <a:rPr lang="ru-RU" dirty="0"/>
              <a:t>структуры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«ветвление»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745636"/>
              </p:ext>
            </p:extLst>
          </p:nvPr>
        </p:nvGraphicFramePr>
        <p:xfrm>
          <a:off x="2483768" y="2132856"/>
          <a:ext cx="3888432" cy="3666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16" name="Точечный рисунок" r:id="rId3" imgW="2172003" imgH="2048161" progId="Paint.Picture">
                  <p:embed/>
                </p:oleObj>
              </mc:Choice>
              <mc:Fallback>
                <p:oleObj name="Точечный рисунок" r:id="rId3" imgW="2172003" imgH="204816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132856"/>
                        <a:ext cx="3888432" cy="36667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56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«выбор»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Алгоритмическая структура </a:t>
            </a:r>
            <a:r>
              <a:rPr lang="ru-RU" b="1" dirty="0"/>
              <a:t>«выбор» </a:t>
            </a:r>
            <a:r>
              <a:rPr lang="ru-RU" dirty="0"/>
              <a:t>применяется для реализации ветвления со многими вариантами серий команд.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При </a:t>
            </a:r>
            <a:r>
              <a:rPr lang="ru-RU" dirty="0"/>
              <a:t>истинности одного из условий </a:t>
            </a:r>
            <a:r>
              <a:rPr lang="ru-RU" i="1" dirty="0"/>
              <a:t>(Условие 1 </a:t>
            </a:r>
            <a:r>
              <a:rPr lang="ru-RU" dirty="0"/>
              <a:t>или </a:t>
            </a:r>
            <a:r>
              <a:rPr lang="ru-RU" i="1" dirty="0"/>
              <a:t>Условие 2 </a:t>
            </a:r>
            <a:r>
              <a:rPr lang="ru-RU" dirty="0"/>
              <a:t>и т. д.) выполняется соответствующая последовательность команд </a:t>
            </a:r>
            <a:r>
              <a:rPr lang="ru-RU" i="1" dirty="0"/>
              <a:t>(Серия I </a:t>
            </a:r>
            <a:r>
              <a:rPr lang="ru-RU" dirty="0"/>
              <a:t>или </a:t>
            </a:r>
            <a:r>
              <a:rPr lang="ru-RU" i="1" dirty="0"/>
              <a:t>Серия 2 </a:t>
            </a:r>
            <a:r>
              <a:rPr lang="ru-RU" dirty="0"/>
              <a:t>и т. д.). </a:t>
            </a:r>
            <a:endParaRPr lang="ru-RU" dirty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Если </a:t>
            </a:r>
            <a:r>
              <a:rPr lang="ru-RU" dirty="0"/>
              <a:t>ни одно из условий не будет истинно, то будет выполнена последовательность команд </a:t>
            </a:r>
            <a:r>
              <a:rPr lang="ru-RU" i="1" dirty="0"/>
              <a:t>Серия.</a:t>
            </a:r>
            <a:endParaRPr lang="ru-RU" dirty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В алгоритмической структуре </a:t>
            </a:r>
            <a:r>
              <a:rPr lang="ru-RU" b="1" dirty="0"/>
              <a:t>«выбор» </a:t>
            </a:r>
            <a:r>
              <a:rPr lang="ru-RU" dirty="0"/>
              <a:t>выполняется одна из нескольких последовательностей команд при истинности соответствующего </a:t>
            </a:r>
            <a:r>
              <a:rPr lang="ru-RU" b="1" dirty="0"/>
              <a:t>условия.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311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«выбор»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894169"/>
          </a:xfrm>
        </p:spPr>
        <p:txBody>
          <a:bodyPr>
            <a:normAutofit fontScale="85000" lnSpcReduction="20000"/>
          </a:bodyPr>
          <a:lstStyle/>
          <a:p>
            <a:pPr marL="0" indent="320040">
              <a:buClr>
                <a:schemeClr val="accent4">
                  <a:lumMod val="75000"/>
                </a:schemeClr>
              </a:buClr>
            </a:pPr>
            <a:r>
              <a:rPr lang="ru-RU" dirty="0"/>
              <a:t>На языках объектно-ориентированного программирования алгоритмическая структура «выбор» кодируется с использованием оператора выбора</a:t>
            </a:r>
            <a:r>
              <a:rPr lang="ru-RU" dirty="0" smtClean="0"/>
              <a:t>.</a:t>
            </a:r>
          </a:p>
          <a:p>
            <a:pPr marL="0" indent="320040">
              <a:buClr>
                <a:schemeClr val="accent4">
                  <a:lumMod val="75000"/>
                </a:schemeClr>
              </a:buClr>
            </a:pPr>
            <a:endParaRPr lang="ru-RU" dirty="0" smtClean="0"/>
          </a:p>
          <a:p>
            <a:pPr marL="0" indent="320040"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На </a:t>
            </a:r>
            <a:r>
              <a:rPr lang="ru-RU" dirty="0"/>
              <a:t>языке программирования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Basic</a:t>
            </a:r>
            <a:r>
              <a:rPr lang="ru-RU" dirty="0"/>
              <a:t> .NET оператор </a:t>
            </a:r>
            <a:r>
              <a:rPr lang="ru-RU" i="1" dirty="0"/>
              <a:t>выбора </a:t>
            </a:r>
            <a:r>
              <a:rPr lang="ru-RU" dirty="0"/>
              <a:t>начинается с </a:t>
            </a:r>
            <a:r>
              <a:rPr lang="ru-RU" i="1" dirty="0"/>
              <a:t>ключевых слов </a:t>
            </a:r>
            <a:r>
              <a:rPr lang="ru-RU" dirty="0" err="1"/>
              <a:t>Select</a:t>
            </a:r>
            <a:r>
              <a:rPr lang="ru-RU" dirty="0"/>
              <a:t> </a:t>
            </a:r>
            <a:r>
              <a:rPr lang="ru-RU" dirty="0" err="1"/>
              <a:t>Case</a:t>
            </a:r>
            <a:r>
              <a:rPr lang="ru-RU" dirty="0"/>
              <a:t>, на языках </a:t>
            </a:r>
            <a:r>
              <a:rPr lang="ru-RU" dirty="0" err="1"/>
              <a:t>Visual</a:t>
            </a:r>
            <a:r>
              <a:rPr lang="ru-RU" dirty="0"/>
              <a:t> С# и </a:t>
            </a:r>
            <a:r>
              <a:rPr lang="ru-RU" dirty="0" err="1"/>
              <a:t>Visual</a:t>
            </a:r>
            <a:r>
              <a:rPr lang="ru-RU" dirty="0"/>
              <a:t> J # — с ключевого слова </a:t>
            </a:r>
            <a:r>
              <a:rPr lang="ru-RU" dirty="0" err="1"/>
              <a:t>switch</a:t>
            </a:r>
            <a:r>
              <a:rPr lang="ru-RU" dirty="0"/>
              <a:t>, а на языке </a:t>
            </a:r>
            <a:r>
              <a:rPr lang="ru-RU" dirty="0" err="1"/>
              <a:t>Turbo</a:t>
            </a:r>
            <a:r>
              <a:rPr lang="ru-RU" dirty="0"/>
              <a:t> </a:t>
            </a:r>
            <a:r>
              <a:rPr lang="ru-RU" dirty="0" err="1"/>
              <a:t>Delphi</a:t>
            </a:r>
            <a:r>
              <a:rPr lang="ru-RU" dirty="0"/>
              <a:t> — с ключевого слова </a:t>
            </a:r>
            <a:r>
              <a:rPr lang="ru-RU" dirty="0" err="1"/>
              <a:t>Case</a:t>
            </a:r>
            <a:r>
              <a:rPr lang="ru-RU" dirty="0" smtClean="0"/>
              <a:t>.</a:t>
            </a:r>
          </a:p>
          <a:p>
            <a:pPr marL="0" indent="320040">
              <a:buClr>
                <a:schemeClr val="accent4">
                  <a:lumMod val="75000"/>
                </a:schemeClr>
              </a:buClr>
            </a:pPr>
            <a:endParaRPr lang="ru-RU" dirty="0" smtClean="0"/>
          </a:p>
          <a:p>
            <a:pPr marL="0" indent="4572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r>
              <a:rPr lang="ru-RU" dirty="0"/>
              <a:t>После ключевого слова записывается выражение (переменная или арифметическое выражение). </a:t>
            </a:r>
            <a:endParaRPr lang="ru-RU" dirty="0" smtClean="0"/>
          </a:p>
          <a:p>
            <a:pPr marL="0" indent="4572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ru-RU" dirty="0"/>
          </a:p>
          <a:p>
            <a:pPr marL="0" indent="4572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r>
              <a:rPr lang="ru-RU" dirty="0"/>
              <a:t>Заданное выражение сравнивается с определенными значениями (или условиями</a:t>
            </a:r>
            <a:r>
              <a:rPr lang="ru-RU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269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«выбор»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563623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2400" dirty="0"/>
              <a:t>При </a:t>
            </a:r>
            <a:r>
              <a:rPr lang="ru-RU" sz="2400" dirty="0"/>
              <a:t>истинности одного из условий начинает выполняться соответствующая серия команд</a:t>
            </a:r>
            <a:r>
              <a:rPr lang="ru-RU" sz="2400" dirty="0"/>
              <a:t>.</a:t>
            </a:r>
          </a:p>
          <a:p>
            <a:pPr marL="342900" indent="-3429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ru-RU" sz="2400" dirty="0"/>
          </a:p>
          <a:p>
            <a:pPr marL="342900" indent="-3429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2400" dirty="0"/>
              <a:t>Если </a:t>
            </a:r>
            <a:r>
              <a:rPr lang="ru-RU" sz="2400" dirty="0"/>
              <a:t>ни одно из условий не истинно, то будет выполнена серия команд после ключевого слова </a:t>
            </a:r>
            <a:r>
              <a:rPr lang="en-US" sz="2400" dirty="0"/>
              <a:t>Else</a:t>
            </a:r>
            <a:r>
              <a:rPr lang="ru-RU" sz="2400" dirty="0"/>
              <a:t> (в языках </a:t>
            </a:r>
            <a:r>
              <a:rPr lang="en-US" sz="2400" dirty="0"/>
              <a:t>Visual Basic</a:t>
            </a:r>
            <a:r>
              <a:rPr lang="ru-RU" sz="2400" dirty="0"/>
              <a:t> .</a:t>
            </a:r>
            <a:r>
              <a:rPr lang="en-US" sz="2400" dirty="0"/>
              <a:t>NET</a:t>
            </a:r>
            <a:r>
              <a:rPr lang="ru-RU" sz="2400" dirty="0"/>
              <a:t> и </a:t>
            </a:r>
            <a:r>
              <a:rPr lang="en-US" sz="2400" dirty="0"/>
              <a:t>Turbo Delphi</a:t>
            </a:r>
            <a:r>
              <a:rPr lang="ru-RU" sz="2400" dirty="0"/>
              <a:t>) или ключевого слова </a:t>
            </a:r>
            <a:r>
              <a:rPr lang="ru-RU" sz="2400" dirty="0" err="1"/>
              <a:t>default</a:t>
            </a:r>
            <a:r>
              <a:rPr lang="ru-RU" sz="2400" dirty="0"/>
              <a:t> (в языках </a:t>
            </a:r>
            <a:r>
              <a:rPr lang="ru-RU" sz="2400" dirty="0" err="1"/>
              <a:t>Visual</a:t>
            </a:r>
            <a:r>
              <a:rPr lang="ru-RU" sz="2400" dirty="0"/>
              <a:t> С# и </a:t>
            </a:r>
            <a:r>
              <a:rPr lang="ru-RU" sz="2400" dirty="0" err="1"/>
              <a:t>Visual</a:t>
            </a:r>
            <a:r>
              <a:rPr lang="ru-RU" sz="2400" dirty="0"/>
              <a:t> J #) </a:t>
            </a:r>
            <a:r>
              <a:rPr lang="ru-RU" sz="2400" dirty="0"/>
              <a:t>.</a:t>
            </a:r>
          </a:p>
          <a:p>
            <a:pPr marL="342900" indent="-3429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ru-RU" sz="2400" dirty="0"/>
          </a:p>
          <a:p>
            <a:pPr marL="342900" indent="-342900" algn="just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2400" dirty="0"/>
              <a:t>В сокращенной форме оператора ключевое слово </a:t>
            </a:r>
            <a:r>
              <a:rPr lang="ru-RU" sz="2400" dirty="0" err="1"/>
              <a:t>Else</a:t>
            </a:r>
            <a:r>
              <a:rPr lang="ru-RU" sz="2400" dirty="0"/>
              <a:t> (</a:t>
            </a:r>
            <a:r>
              <a:rPr lang="ru-RU" sz="2400" dirty="0" err="1"/>
              <a:t>default</a:t>
            </a:r>
            <a:r>
              <a:rPr lang="ru-RU" sz="2400" dirty="0"/>
              <a:t>) отсутствует. (Необязательные части оператора записываются в квадратных скобках.) Тогда, если все условия ложны, выполнение оператора выбора заканчивается и выполняется следующая строка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2986718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«выбор»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543979"/>
              </p:ext>
            </p:extLst>
          </p:nvPr>
        </p:nvGraphicFramePr>
        <p:xfrm>
          <a:off x="1763688" y="2204864"/>
          <a:ext cx="5603917" cy="3528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0" name="Точечный рисунок" r:id="rId3" imgW="3343742" imgH="2104762" progId="Paint.Picture">
                  <p:embed/>
                </p:oleObj>
              </mc:Choice>
              <mc:Fallback>
                <p:oleObj name="Точечный рисунок" r:id="rId3" imgW="3343742" imgH="210476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204864"/>
                        <a:ext cx="5603917" cy="35283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4707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«цикл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84575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dirty="0" smtClean="0"/>
              <a:t>В</a:t>
            </a:r>
            <a:r>
              <a:rPr lang="ru-RU" b="1" dirty="0" smtClean="0"/>
              <a:t> </a:t>
            </a:r>
            <a:r>
              <a:rPr lang="ru-RU" dirty="0"/>
              <a:t>алгоритмической структуре </a:t>
            </a:r>
            <a:r>
              <a:rPr lang="ru-RU" b="1" dirty="0"/>
              <a:t>«цикл» </a:t>
            </a:r>
            <a:r>
              <a:rPr lang="ru-RU" dirty="0"/>
              <a:t>серия команд </a:t>
            </a:r>
            <a:r>
              <a:rPr lang="ru-RU" b="1" dirty="0"/>
              <a:t>(тело цикла) </a:t>
            </a:r>
            <a:r>
              <a:rPr lang="ru-RU" dirty="0"/>
              <a:t>выполняется многократно.</a:t>
            </a:r>
          </a:p>
          <a:p>
            <a:pPr marL="118872" indent="0">
              <a:buNone/>
            </a:pPr>
            <a:endParaRPr lang="ru-RU" dirty="0" smtClean="0"/>
          </a:p>
          <a:p>
            <a:pPr marL="118872" indent="0">
              <a:buNone/>
            </a:pPr>
            <a:r>
              <a:rPr lang="ru-RU" dirty="0" smtClean="0"/>
              <a:t>Циклические </a:t>
            </a:r>
            <a:r>
              <a:rPr lang="ru-RU" dirty="0"/>
              <a:t>алгоритмические структуры бывают двух типов: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циклы </a:t>
            </a:r>
            <a:r>
              <a:rPr lang="ru-RU" dirty="0"/>
              <a:t>со счетчиком, в которых тело цикла выполняется определенное количество раз;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циклы </a:t>
            </a:r>
            <a:r>
              <a:rPr lang="ru-RU" dirty="0"/>
              <a:t>по условию, в которых тело цикла выполняется, пока истинно условие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851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Цикл со счетчиком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84575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Цикл со счетчиком используется, когда заранее известно, какое число повторений тела цикла необходимо выполнить.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Количество </a:t>
            </a:r>
            <a:r>
              <a:rPr lang="ru-RU" dirty="0"/>
              <a:t>повторений задается с использованием счетчика.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В </a:t>
            </a:r>
            <a:r>
              <a:rPr lang="ru-RU" dirty="0"/>
              <a:t>заголовке цикла устанавливается начальное значение переменной </a:t>
            </a:r>
            <a:r>
              <a:rPr lang="ru-RU" dirty="0" smtClean="0"/>
              <a:t>Счетчик (оператор </a:t>
            </a:r>
            <a:r>
              <a:rPr lang="ru-RU" dirty="0" err="1" smtClean="0"/>
              <a:t>For</a:t>
            </a:r>
            <a:r>
              <a:rPr lang="ru-RU" dirty="0" smtClean="0"/>
              <a:t>), </a:t>
            </a:r>
            <a:r>
              <a:rPr lang="ru-RU" dirty="0"/>
              <a:t>определяется величина ее конечного значения и величина изменения значения за один шаг.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50304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Цикл </a:t>
            </a:r>
            <a:r>
              <a:rPr lang="ru-RU" dirty="0" smtClean="0"/>
              <a:t>с условием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3"/>
            <a:ext cx="8856984" cy="2232247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Цикл </a:t>
            </a:r>
            <a:r>
              <a:rPr lang="ru-RU" dirty="0"/>
              <a:t>с условием используется, когда заранее неизвестно, какое количество раз должно повториться тело цикла. </a:t>
            </a:r>
            <a:r>
              <a:rPr lang="ru-RU" dirty="0" smtClean="0"/>
              <a:t>В таких случаях количество повторений зависит от некоторого условия.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4365104"/>
            <a:ext cx="3312368" cy="14401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Цикл с предусловием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4048" y="4365104"/>
            <a:ext cx="3312368" cy="14401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Цикл с постусловием</a:t>
            </a:r>
            <a:endParaRPr lang="ru-RU" sz="2400" dirty="0"/>
          </a:p>
        </p:txBody>
      </p:sp>
      <p:cxnSp>
        <p:nvCxnSpPr>
          <p:cNvPr id="7" name="Прямая со стрелкой 6"/>
          <p:cNvCxnSpPr>
            <a:stCxn id="3" idx="2"/>
            <a:endCxn id="4" idx="0"/>
          </p:cNvCxnSpPr>
          <p:nvPr/>
        </p:nvCxnSpPr>
        <p:spPr>
          <a:xfrm flipH="1">
            <a:off x="2555776" y="3789040"/>
            <a:ext cx="198022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3" idx="2"/>
            <a:endCxn id="5" idx="0"/>
          </p:cNvCxnSpPr>
          <p:nvPr/>
        </p:nvCxnSpPr>
        <p:spPr>
          <a:xfrm>
            <a:off x="4535996" y="3789040"/>
            <a:ext cx="2124236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168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 </a:t>
            </a:r>
            <a:r>
              <a:rPr lang="ru-RU" dirty="0"/>
              <a:t>с предусловием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Е</a:t>
            </a:r>
            <a:r>
              <a:rPr lang="ru-RU" dirty="0" smtClean="0"/>
              <a:t>сли </a:t>
            </a:r>
            <a:r>
              <a:rPr lang="ru-RU" dirty="0"/>
              <a:t>условие выхода из цикла стоит в начале, перед телом цикла.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Цикл </a:t>
            </a:r>
            <a:r>
              <a:rPr lang="ru-RU" dirty="0"/>
              <a:t>с предусловием не выполняется даже один раз в случае ложности условия</a:t>
            </a:r>
            <a:r>
              <a:rPr lang="ru-RU" dirty="0" smtClean="0"/>
              <a:t>.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Цикл с предусловием реализуется с помощью инструкций </a:t>
            </a:r>
            <a:r>
              <a:rPr lang="en-US" dirty="0"/>
              <a:t>While</a:t>
            </a:r>
            <a:r>
              <a:rPr lang="ru-RU" dirty="0"/>
              <a:t> (в языке </a:t>
            </a:r>
            <a:r>
              <a:rPr lang="en-US" dirty="0"/>
              <a:t>Visual Basic</a:t>
            </a:r>
            <a:r>
              <a:rPr lang="ru-RU" dirty="0"/>
              <a:t> .</a:t>
            </a:r>
            <a:r>
              <a:rPr lang="en-US" dirty="0"/>
              <a:t>NET Do While</a:t>
            </a:r>
            <a:r>
              <a:rPr lang="ru-RU" dirty="0" smtClean="0"/>
              <a:t>).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Как только условие примет значение «ложь», выполнение цикла закончится.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369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 </a:t>
            </a:r>
            <a:r>
              <a:rPr lang="ru-RU" dirty="0"/>
              <a:t>с постусловием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12968" cy="5112568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Е</a:t>
            </a:r>
            <a:r>
              <a:rPr lang="ru-RU" dirty="0" smtClean="0"/>
              <a:t>сли </a:t>
            </a:r>
            <a:r>
              <a:rPr lang="ru-RU" dirty="0"/>
              <a:t>условие выхода из цикла стоит в конце, после тела цикла.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Цикл </a:t>
            </a:r>
            <a:r>
              <a:rPr lang="ru-RU" dirty="0"/>
              <a:t>с</a:t>
            </a:r>
            <a:r>
              <a:rPr lang="ru-RU" b="1" dirty="0"/>
              <a:t> </a:t>
            </a:r>
            <a:r>
              <a:rPr lang="ru-RU" dirty="0"/>
              <a:t>постусловием выполняется обязательно, как минимум, один раз, независимо от того, истинно условие или нет</a:t>
            </a:r>
            <a:r>
              <a:rPr lang="ru-RU" dirty="0" smtClean="0"/>
              <a:t>.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Цикл с постусловием реализуется с помощью инструкций </a:t>
            </a:r>
            <a:r>
              <a:rPr lang="en-US" dirty="0"/>
              <a:t>Do</a:t>
            </a:r>
            <a:r>
              <a:rPr lang="ru-RU" dirty="0"/>
              <a:t> (в языке </a:t>
            </a:r>
            <a:r>
              <a:rPr lang="en-US" dirty="0"/>
              <a:t>Delphi Repeat</a:t>
            </a:r>
            <a:r>
              <a:rPr lang="ru-RU" dirty="0"/>
              <a:t>).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Проверка </a:t>
            </a:r>
            <a:r>
              <a:rPr lang="ru-RU" dirty="0"/>
              <a:t>условия выхода из цикла проводится после цикла с помощью ключевого слова </a:t>
            </a:r>
            <a:r>
              <a:rPr lang="en-US" dirty="0"/>
              <a:t>While</a:t>
            </a:r>
            <a:r>
              <a:rPr lang="ru-RU" dirty="0"/>
              <a:t> (в языке </a:t>
            </a:r>
            <a:r>
              <a:rPr lang="en-US" dirty="0" smtClean="0"/>
              <a:t>Delphi </a:t>
            </a:r>
            <a:r>
              <a:rPr lang="en-US" dirty="0"/>
              <a:t>Until</a:t>
            </a:r>
            <a:r>
              <a:rPr lang="ru-RU" dirty="0"/>
              <a:t>). </a:t>
            </a:r>
            <a:r>
              <a:rPr lang="ru-RU" dirty="0"/>
              <a:t>В языке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Basic</a:t>
            </a:r>
            <a:r>
              <a:rPr lang="ru-RU" dirty="0"/>
              <a:t> .NET используется также ключевое слово </a:t>
            </a:r>
            <a:r>
              <a:rPr lang="ru-RU" dirty="0" err="1"/>
              <a:t>Until</a:t>
            </a:r>
            <a:r>
              <a:rPr lang="ru-RU" dirty="0" smtClean="0"/>
              <a:t>.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Как </a:t>
            </a:r>
            <a:r>
              <a:rPr lang="ru-RU" dirty="0"/>
              <a:t>только условие примет значение «ложь», выполнение цикла закончится.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91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Алгоритм и его </a:t>
            </a:r>
            <a:r>
              <a:rPr lang="ru-RU" dirty="0" smtClean="0"/>
              <a:t>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429000"/>
            <a:ext cx="8712968" cy="3240360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ru-RU" dirty="0"/>
              <a:t>Алгоритмы могут </a:t>
            </a:r>
            <a:r>
              <a:rPr lang="ru-RU" dirty="0" smtClean="0"/>
              <a:t>описывать: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различные процессы;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различные вычислительные операции (описывают </a:t>
            </a:r>
            <a:r>
              <a:rPr lang="ru-RU" dirty="0"/>
              <a:t>преобразование числовых </a:t>
            </a:r>
            <a:r>
              <a:rPr lang="ru-RU" dirty="0" smtClean="0"/>
              <a:t>данных). </a:t>
            </a:r>
          </a:p>
          <a:p>
            <a:endParaRPr lang="ru-RU" dirty="0" smtClean="0"/>
          </a:p>
          <a:p>
            <a:pPr marL="118872" indent="0">
              <a:buNone/>
            </a:pPr>
            <a:r>
              <a:rPr lang="ru-RU" dirty="0"/>
              <a:t>С</a:t>
            </a:r>
            <a:r>
              <a:rPr lang="ru-RU" dirty="0" smtClean="0"/>
              <a:t>лово </a:t>
            </a:r>
            <a:r>
              <a:rPr lang="ru-RU" dirty="0"/>
              <a:t>«алгоритм» происходит от «</a:t>
            </a:r>
            <a:r>
              <a:rPr lang="ru-RU" dirty="0" err="1"/>
              <a:t>algorithmi</a:t>
            </a:r>
            <a:r>
              <a:rPr lang="ru-RU" dirty="0"/>
              <a:t>» — латинской формы написания имени выдающегося математика IX века аль-Хорезми, который сформулировал правила выполнения арифметических операций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556792"/>
            <a:ext cx="8712968" cy="15121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/>
              <a:t>Алгоритм </a:t>
            </a:r>
            <a:r>
              <a:rPr lang="ru-RU"/>
              <a:t>— это строго детерминированная последовательность действий, описывающая процесс преобразования объекта из начального состояния в конечное, записанная с помощью понятных исполнителю команд.</a:t>
            </a:r>
          </a:p>
        </p:txBody>
      </p:sp>
    </p:spTree>
    <p:extLst>
      <p:ext uri="{BB962C8B-B14F-4D97-AF65-F5344CB8AC3E}">
        <p14:creationId xmlns:p14="http://schemas.microsoft.com/office/powerpoint/2010/main" val="2513509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Алгоритмическая структура «цикл»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242357"/>
              </p:ext>
            </p:extLst>
          </p:nvPr>
        </p:nvGraphicFramePr>
        <p:xfrm>
          <a:off x="1115616" y="2348880"/>
          <a:ext cx="6916060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3" name="Точечный рисунок" r:id="rId3" imgW="5001323" imgH="2295238" progId="Paint.Picture">
                  <p:embed/>
                </p:oleObj>
              </mc:Choice>
              <mc:Fallback>
                <p:oleObj name="Точечный рисунок" r:id="rId3" imgW="5001323" imgH="229523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348880"/>
                        <a:ext cx="6916060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0485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08" y="1482140"/>
            <a:ext cx="8856984" cy="5259228"/>
          </a:xfrm>
        </p:spPr>
        <p:txBody>
          <a:bodyPr>
            <a:normAutofit fontScale="77500" lnSpcReduction="20000"/>
          </a:bodyPr>
          <a:lstStyle/>
          <a:p>
            <a:pPr marL="633222" indent="-514350"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 тестирования по 5 вопросам</a:t>
            </a:r>
            <a:r>
              <a:rPr lang="ru-RU" dirty="0" smtClean="0"/>
              <a:t>.</a:t>
            </a:r>
          </a:p>
          <a:p>
            <a:pPr marL="633222" indent="-514350">
              <a:buFont typeface="+mj-lt"/>
              <a:buAutoNum type="arabicPeriod"/>
            </a:pPr>
            <a:endParaRPr lang="ru-RU" dirty="0"/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 выставления отметки в зависимости от количества ошибок</a:t>
            </a:r>
            <a:r>
              <a:rPr lang="ru-RU" dirty="0" smtClean="0"/>
              <a:t>.</a:t>
            </a:r>
          </a:p>
          <a:p>
            <a:pPr marL="633222" indent="-514350">
              <a:buFont typeface="+mj-lt"/>
              <a:buAutoNum type="arabicPeriod"/>
            </a:pPr>
            <a:endParaRPr lang="ru-RU" dirty="0"/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 вычисления факториала числа</a:t>
            </a:r>
            <a:r>
              <a:rPr lang="ru-RU" dirty="0" smtClean="0"/>
              <a:t>.</a:t>
            </a:r>
          </a:p>
          <a:p>
            <a:pPr marL="633222" indent="-514350">
              <a:buFont typeface="+mj-lt"/>
              <a:buAutoNum type="arabicPeriod"/>
            </a:pPr>
            <a:endParaRPr lang="ru-RU" dirty="0"/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 определения максимального числа из трех чисел</a:t>
            </a:r>
            <a:r>
              <a:rPr lang="ru-RU" dirty="0" smtClean="0"/>
              <a:t>.</a:t>
            </a:r>
          </a:p>
          <a:p>
            <a:pPr marL="633222" indent="-514350">
              <a:buFont typeface="+mj-lt"/>
              <a:buAutoNum type="arabicPeriod"/>
            </a:pPr>
            <a:endParaRPr lang="ru-RU" dirty="0"/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 определения максимального элемента в массиве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7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572560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190-197.</a:t>
            </a: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Задание</a:t>
            </a:r>
            <a:r>
              <a:rPr lang="ru-RU" dirty="0"/>
              <a:t>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Составить </a:t>
            </a:r>
            <a:r>
              <a:rPr lang="ru-RU" dirty="0"/>
              <a:t>и зафиксировать в форме блок-схемы алгоритм, определяющий существует ли треугольник с заданными сторонами.</a:t>
            </a:r>
          </a:p>
          <a:p>
            <a:pPr>
              <a:buNone/>
            </a:pPr>
            <a:endParaRPr lang="ru-RU" sz="2400" dirty="0" smtClean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 и его свойства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55485"/>
            <a:ext cx="8229600" cy="573689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ru-RU" dirty="0" smtClean="0"/>
              <a:t>Свойства алгоритма: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66181830"/>
              </p:ext>
            </p:extLst>
          </p:nvPr>
        </p:nvGraphicFramePr>
        <p:xfrm>
          <a:off x="72008" y="1916832"/>
          <a:ext cx="903649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4714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Блок-схемы алгоритмов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Блок-схема позволяет сделать алгоритм более наглядным и выделяет в алгоритме основные </a:t>
            </a:r>
            <a:r>
              <a:rPr lang="ru-RU" i="1" dirty="0"/>
              <a:t>алгоритмические </a:t>
            </a:r>
            <a:r>
              <a:rPr lang="ru-RU" i="1" dirty="0" smtClean="0"/>
              <a:t>структуры</a:t>
            </a:r>
            <a:r>
              <a:rPr lang="ru-RU" dirty="0" smtClean="0"/>
              <a:t>: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линейный;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ветвление;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выбор;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 smtClean="0"/>
              <a:t>цикл.</a:t>
            </a:r>
          </a:p>
        </p:txBody>
      </p:sp>
    </p:spTree>
    <p:extLst>
      <p:ext uri="{BB962C8B-B14F-4D97-AF65-F5344CB8AC3E}">
        <p14:creationId xmlns:p14="http://schemas.microsoft.com/office/powerpoint/2010/main" val="5856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Блок-схемы алгоритмов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76329"/>
              </p:ext>
            </p:extLst>
          </p:nvPr>
        </p:nvGraphicFramePr>
        <p:xfrm>
          <a:off x="1187624" y="1563622"/>
          <a:ext cx="6709364" cy="4025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68" name="Точечный рисунок" r:id="rId3" imgW="4963218" imgH="2980952" progId="Paint.Picture">
                  <p:embed/>
                </p:oleObj>
              </mc:Choice>
              <mc:Fallback>
                <p:oleObj name="Точечный рисунок" r:id="rId3" imgW="4963218" imgH="298095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563622"/>
                        <a:ext cx="6709364" cy="40256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28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Блок-схемы алгоритмов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869455"/>
              </p:ext>
            </p:extLst>
          </p:nvPr>
        </p:nvGraphicFramePr>
        <p:xfrm>
          <a:off x="755576" y="1916832"/>
          <a:ext cx="7615179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2" name="Точечный рисунок" r:id="rId3" imgW="4990476" imgH="2495238" progId="Paint.Picture">
                  <p:embed/>
                </p:oleObj>
              </mc:Choice>
              <mc:Fallback>
                <p:oleObj name="Точечный рисунок" r:id="rId3" imgW="4990476" imgH="249523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16832"/>
                        <a:ext cx="7615179" cy="38164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7105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Алгоритмические структуры </a:t>
            </a:r>
            <a:r>
              <a:rPr lang="ru-RU" dirty="0" smtClean="0"/>
              <a:t>«линейная»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sz="3600" dirty="0" smtClean="0"/>
              <a:t>Алгоритмы, </a:t>
            </a:r>
            <a:r>
              <a:rPr lang="ru-RU" sz="3600" dirty="0"/>
              <a:t>в которых команды выполняются последовательно одна за </a:t>
            </a:r>
            <a:r>
              <a:rPr lang="ru-RU" sz="3600" dirty="0" smtClean="0"/>
              <a:t>другой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0676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Алгоритмическая структура </a:t>
            </a:r>
            <a:r>
              <a:rPr lang="ru-RU" dirty="0"/>
              <a:t>«ветвление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435280" cy="4625609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алгоритмическую структуру </a:t>
            </a:r>
            <a:r>
              <a:rPr lang="ru-RU" b="1" dirty="0"/>
              <a:t>«ветвление» </a:t>
            </a:r>
            <a:r>
              <a:rPr lang="ru-RU" dirty="0"/>
              <a:t>входит условие, в случае истинности условия реализуется последовательность команд </a:t>
            </a:r>
            <a:r>
              <a:rPr lang="ru-RU" i="1" dirty="0"/>
              <a:t>Серия 1</a:t>
            </a:r>
            <a:r>
              <a:rPr lang="ru-RU" dirty="0"/>
              <a:t>, в случае ложности — последовательность команд </a:t>
            </a:r>
            <a:r>
              <a:rPr lang="ru-RU" i="1" dirty="0"/>
              <a:t>Серия 2</a:t>
            </a:r>
            <a:r>
              <a:rPr lang="ru-RU" i="1" dirty="0" smtClean="0"/>
              <a:t>.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ru-RU" dirty="0"/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ru-RU" dirty="0"/>
              <a:t>В алгоритмической структуре </a:t>
            </a:r>
            <a:r>
              <a:rPr lang="ru-RU" b="1" dirty="0"/>
              <a:t>«ветвление» </a:t>
            </a:r>
            <a:r>
              <a:rPr lang="ru-RU" dirty="0"/>
              <a:t>одна или другая серия команд </a:t>
            </a:r>
            <a:r>
              <a:rPr lang="ru-RU" i="1" dirty="0"/>
              <a:t>выполняется </a:t>
            </a:r>
            <a:r>
              <a:rPr lang="ru-RU" dirty="0"/>
              <a:t>в зависимости от истинности </a:t>
            </a:r>
            <a:r>
              <a:rPr lang="ru-RU" b="1" dirty="0"/>
              <a:t>условия</a:t>
            </a:r>
            <a:r>
              <a:rPr lang="ru-RU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896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Алгоритмическая структура </a:t>
            </a:r>
            <a:r>
              <a:rPr lang="ru-RU" dirty="0"/>
              <a:t>«ветвление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82809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/>
              <a:t>На языках объектно-ориентированного программирования алгоритмическая структура «ветвление» кодируется с использованием оператора </a:t>
            </a:r>
            <a:r>
              <a:rPr lang="ru-RU" b="1" dirty="0" err="1"/>
              <a:t>if</a:t>
            </a:r>
            <a:r>
              <a:rPr lang="ru-RU" b="1" dirty="0"/>
              <a:t>. </a:t>
            </a:r>
            <a:endParaRPr lang="ru-RU" b="1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После </a:t>
            </a:r>
            <a:r>
              <a:rPr lang="ru-RU" dirty="0"/>
              <a:t>первого ключевого слова </a:t>
            </a:r>
            <a:r>
              <a:rPr lang="ru-RU" b="1" dirty="0" err="1"/>
              <a:t>if</a:t>
            </a:r>
            <a:r>
              <a:rPr lang="ru-RU" b="1" dirty="0"/>
              <a:t> </a:t>
            </a:r>
            <a:r>
              <a:rPr lang="ru-RU" dirty="0"/>
              <a:t>должно быть размещено условие.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После </a:t>
            </a:r>
            <a:r>
              <a:rPr lang="ru-RU" dirty="0"/>
              <a:t>ключевого слова </a:t>
            </a:r>
            <a:r>
              <a:rPr lang="ru-RU" b="1" dirty="0" err="1"/>
              <a:t>Then</a:t>
            </a:r>
            <a:r>
              <a:rPr lang="ru-RU" b="1" dirty="0"/>
              <a:t> </a:t>
            </a:r>
            <a:r>
              <a:rPr lang="ru-RU" dirty="0"/>
              <a:t>(в языках </a:t>
            </a:r>
            <a:r>
              <a:rPr lang="ru-RU" dirty="0" err="1"/>
              <a:t>Visual</a:t>
            </a:r>
            <a:r>
              <a:rPr lang="ru-RU" dirty="0"/>
              <a:t> С# и </a:t>
            </a:r>
            <a:r>
              <a:rPr lang="ru-RU" dirty="0" err="1"/>
              <a:t>Visual</a:t>
            </a:r>
            <a:r>
              <a:rPr lang="ru-RU" dirty="0"/>
              <a:t> J # оно отсутствует) идет последовательность команд </a:t>
            </a:r>
            <a:r>
              <a:rPr lang="ru-RU" i="1" dirty="0"/>
              <a:t>(Серая 1), </a:t>
            </a:r>
            <a:r>
              <a:rPr lang="ru-RU" dirty="0"/>
              <a:t>которая должна выполняться, если условие принимает значение «истина». </a:t>
            </a:r>
            <a:endParaRPr lang="ru-RU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ru-RU" dirty="0" smtClean="0"/>
              <a:t>После </a:t>
            </a:r>
            <a:r>
              <a:rPr lang="ru-RU" dirty="0"/>
              <a:t>ключевого слова </a:t>
            </a:r>
            <a:r>
              <a:rPr lang="ru-RU" b="1" dirty="0" err="1"/>
              <a:t>Else</a:t>
            </a:r>
            <a:r>
              <a:rPr lang="ru-RU" b="1" dirty="0"/>
              <a:t> </a:t>
            </a:r>
            <a:r>
              <a:rPr lang="ru-RU" dirty="0"/>
              <a:t>размещается последовательность команд (</a:t>
            </a:r>
            <a:r>
              <a:rPr lang="ru-RU" i="1" dirty="0"/>
              <a:t>Серия </a:t>
            </a:r>
            <a:r>
              <a:rPr lang="ru-RU" dirty="0"/>
              <a:t>2), которая должна выполняться, если условие принимает значение «ложь».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199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1423</TotalTime>
  <Words>1028</Words>
  <Application>Microsoft Office PowerPoint</Application>
  <PresentationFormat>Экран (4:3)</PresentationFormat>
  <Paragraphs>104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Изображение Paintbrush</vt:lpstr>
      <vt:lpstr>Алгоритм. Алгоритмические структуры</vt:lpstr>
      <vt:lpstr>Алгоритм и его свойства</vt:lpstr>
      <vt:lpstr>Алгоритм и его свойства</vt:lpstr>
      <vt:lpstr>Блок-схемы алгоритмов</vt:lpstr>
      <vt:lpstr>Блок-схемы алгоритмов</vt:lpstr>
      <vt:lpstr>Блок-схемы алгоритмов</vt:lpstr>
      <vt:lpstr>Алгоритмические структуры «линейная»</vt:lpstr>
      <vt:lpstr>Алгоритмическая структура «ветвление»</vt:lpstr>
      <vt:lpstr>Алгоритмическая структура «ветвление»</vt:lpstr>
      <vt:lpstr>Алгоритмическая структура «ветвление»</vt:lpstr>
      <vt:lpstr>Алгоритмическая структура «выбор»</vt:lpstr>
      <vt:lpstr>Алгоритмическая структура «выбор»</vt:lpstr>
      <vt:lpstr>Алгоритмическая структура «выбор»</vt:lpstr>
      <vt:lpstr>Алгоритмическая структура «выбор»</vt:lpstr>
      <vt:lpstr>Алгоритмическая структура «цикл»</vt:lpstr>
      <vt:lpstr>Цикл со счетчиком</vt:lpstr>
      <vt:lpstr>Цикл с условием</vt:lpstr>
      <vt:lpstr>Цикл с предусловием</vt:lpstr>
      <vt:lpstr>Цикл с постусловием</vt:lpstr>
      <vt:lpstr>Алгоритмическая структура «цикл»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263</cp:revision>
  <dcterms:created xsi:type="dcterms:W3CDTF">2015-08-30T09:51:53Z</dcterms:created>
  <dcterms:modified xsi:type="dcterms:W3CDTF">2016-01-15T16:12:32Z</dcterms:modified>
</cp:coreProperties>
</file>