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4"/>
  </p:notesMasterIdLst>
  <p:sldIdLst>
    <p:sldId id="256" r:id="rId2"/>
    <p:sldId id="315" r:id="rId3"/>
    <p:sldId id="316" r:id="rId4"/>
    <p:sldId id="317" r:id="rId5"/>
    <p:sldId id="320" r:id="rId6"/>
    <p:sldId id="318" r:id="rId7"/>
    <p:sldId id="321" r:id="rId8"/>
    <p:sldId id="319" r:id="rId9"/>
    <p:sldId id="322" r:id="rId10"/>
    <p:sldId id="314" r:id="rId11"/>
    <p:sldId id="323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2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BE05D-03BA-4CA3-8EF2-356BBC8AA2A3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EBB54-752D-4A5F-9F9C-20E7C6AC7B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19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EBB54-752D-4A5F-9F9C-20E7C6AC7BF6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136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00174"/>
            <a:ext cx="8077200" cy="3529026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Логические основы </a:t>
            </a:r>
            <a:r>
              <a:rPr lang="ru-RU" dirty="0" smtClean="0"/>
              <a:t>устройства компьютера.</a:t>
            </a:r>
            <a:br>
              <a:rPr lang="ru-RU" dirty="0" smtClean="0"/>
            </a:br>
            <a:r>
              <a:rPr lang="ru-RU" dirty="0"/>
              <a:t>Базовые логические элементы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ru-RU" dirty="0" smtClean="0"/>
              <a:t>1. В </a:t>
            </a:r>
            <a:r>
              <a:rPr lang="ru-RU" dirty="0"/>
              <a:t>редакторе схем </a:t>
            </a:r>
            <a:r>
              <a:rPr lang="ru-RU" i="1" dirty="0"/>
              <a:t>нарисовать логические и </a:t>
            </a:r>
            <a:r>
              <a:rPr lang="ru-RU" dirty="0"/>
              <a:t>электрические схемы логических элементов «И», «ИЛИ» и «НЕ</a:t>
            </a:r>
            <a:r>
              <a:rPr lang="ru-RU" dirty="0" smtClean="0"/>
              <a:t>».</a:t>
            </a:r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/>
              <a:t>2. В компьютерном конструкторе «Начала электроники» создать модели электрических схем логических элементов «И», «ИЛИ» и «НЕ</a:t>
            </a:r>
            <a:r>
              <a:rPr lang="ru-RU" dirty="0" smtClean="0"/>
              <a:t>».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08" y="1482140"/>
            <a:ext cx="8856984" cy="1149753"/>
          </a:xfrm>
        </p:spPr>
        <p:txBody>
          <a:bodyPr/>
          <a:lstStyle/>
          <a:p>
            <a:pPr marL="118872" indent="0">
              <a:buNone/>
            </a:pPr>
            <a:r>
              <a:rPr lang="ru-RU" dirty="0"/>
              <a:t>3. В редакторе схем нарисовать логические схемы логических функций.</a:t>
            </a: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8604358"/>
              </p:ext>
            </p:extLst>
          </p:nvPr>
        </p:nvGraphicFramePr>
        <p:xfrm>
          <a:off x="1403648" y="2619349"/>
          <a:ext cx="5328592" cy="4070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445" name="Точечный рисунок" r:id="rId3" imgW="4715533" imgH="3600000" progId="Paint.Picture">
                  <p:embed/>
                </p:oleObj>
              </mc:Choice>
              <mc:Fallback>
                <p:oleObj name="Точечный рисунок" r:id="rId3" imgW="4715533" imgH="3600000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619349"/>
                        <a:ext cx="5328592" cy="40709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0297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85926"/>
            <a:ext cx="8572560" cy="47863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Стр. 180-189.</a:t>
            </a:r>
          </a:p>
          <a:p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Ответить на вопросы. </a:t>
            </a:r>
          </a:p>
          <a:p>
            <a:pPr>
              <a:buNone/>
            </a:pPr>
            <a:r>
              <a:rPr lang="ru-RU" sz="2400" dirty="0" smtClean="0"/>
              <a:t>Подготовиться к контрольной работе.</a:t>
            </a:r>
            <a:endParaRPr lang="ru-RU" sz="2400" dirty="0" smtClean="0"/>
          </a:p>
          <a:p>
            <a:pPr>
              <a:buNone/>
            </a:pPr>
            <a:endParaRPr lang="ru-RU" sz="2400" dirty="0" smtClean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Логический элемент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92508"/>
            <a:ext cx="8640960" cy="3348860"/>
          </a:xfrm>
        </p:spPr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ru-RU" dirty="0"/>
              <a:t>Базовые логические элементы реализуют три базовые логические операции</a:t>
            </a:r>
            <a:r>
              <a:rPr lang="ru-RU" dirty="0" smtClean="0"/>
              <a:t>:</a:t>
            </a:r>
          </a:p>
          <a:p>
            <a:pPr marL="118872" indent="0">
              <a:buNone/>
            </a:pPr>
            <a:endParaRPr lang="ru-RU" dirty="0" smtClean="0"/>
          </a:p>
          <a:p>
            <a:pPr>
              <a:buClr>
                <a:schemeClr val="accent2">
                  <a:lumMod val="75000"/>
                </a:schemeClr>
              </a:buClr>
            </a:pPr>
            <a:r>
              <a:rPr lang="ru-RU" dirty="0"/>
              <a:t>л</a:t>
            </a:r>
            <a:r>
              <a:rPr lang="ru-RU" dirty="0" smtClean="0"/>
              <a:t>огический </a:t>
            </a:r>
            <a:r>
              <a:rPr lang="ru-RU" dirty="0"/>
              <a:t>элемент «И» (</a:t>
            </a:r>
            <a:r>
              <a:rPr lang="ru-RU" dirty="0" err="1"/>
              <a:t>конъюнктор</a:t>
            </a:r>
            <a:r>
              <a:rPr lang="ru-RU" dirty="0"/>
              <a:t>) — логическое умножение;</a:t>
            </a:r>
          </a:p>
          <a:p>
            <a:pPr>
              <a:buClr>
                <a:schemeClr val="accent2">
                  <a:lumMod val="75000"/>
                </a:schemeClr>
              </a:buClr>
            </a:pPr>
            <a:r>
              <a:rPr lang="ru-RU" dirty="0" smtClean="0"/>
              <a:t>логический </a:t>
            </a:r>
            <a:r>
              <a:rPr lang="ru-RU" dirty="0"/>
              <a:t>элемент «ИЛИ» (</a:t>
            </a:r>
            <a:r>
              <a:rPr lang="ru-RU" dirty="0" err="1"/>
              <a:t>дизъюнктор</a:t>
            </a:r>
            <a:r>
              <a:rPr lang="ru-RU" dirty="0"/>
              <a:t>) — логическое сложение;</a:t>
            </a:r>
          </a:p>
          <a:p>
            <a:pPr>
              <a:buClr>
                <a:schemeClr val="accent2">
                  <a:lumMod val="75000"/>
                </a:schemeClr>
              </a:buClr>
            </a:pPr>
            <a:r>
              <a:rPr lang="ru-RU" dirty="0" smtClean="0"/>
              <a:t>логический </a:t>
            </a:r>
            <a:r>
              <a:rPr lang="ru-RU" dirty="0"/>
              <a:t>элемент «НЕ» (инвертор) — инверсию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1500242"/>
            <a:ext cx="8640960" cy="1800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Логический элемент </a:t>
            </a:r>
            <a:r>
              <a:rPr lang="ru-RU" sz="2000" dirty="0" smtClean="0"/>
              <a:t>-  значение одной из логических операций, сигнал, который выдается на выходе после обработки дискретным преобразователем входных </a:t>
            </a:r>
            <a:r>
              <a:rPr lang="ru-RU" sz="2000" dirty="0"/>
              <a:t>двоичных </a:t>
            </a:r>
            <a:r>
              <a:rPr lang="ru-RU" sz="2000" dirty="0" smtClean="0"/>
              <a:t>сигналов.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993630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Логическое значение сигнала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1"/>
            <a:ext cx="8784976" cy="4772000"/>
          </a:xfrm>
        </p:spPr>
        <p:txBody>
          <a:bodyPr/>
          <a:lstStyle/>
          <a:p>
            <a:pPr marL="118872" indent="0">
              <a:buNone/>
            </a:pPr>
            <a:r>
              <a:rPr lang="ru-RU" dirty="0"/>
              <a:t>Логические элементы компьютера оперируют с сигналами, представляющими собой электрические </a:t>
            </a:r>
            <a:r>
              <a:rPr lang="ru-RU" dirty="0" smtClean="0"/>
              <a:t>импульсы</a:t>
            </a:r>
            <a:r>
              <a:rPr lang="ru-RU" dirty="0"/>
              <a:t>:</a:t>
            </a:r>
            <a:endParaRPr lang="ru-RU" dirty="0" smtClean="0"/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ru-RU" dirty="0" smtClean="0"/>
              <a:t>есть </a:t>
            </a:r>
            <a:r>
              <a:rPr lang="ru-RU" dirty="0"/>
              <a:t>импульс </a:t>
            </a:r>
            <a:r>
              <a:rPr lang="ru-RU" dirty="0" smtClean="0"/>
              <a:t>— значение </a:t>
            </a:r>
            <a:r>
              <a:rPr lang="ru-RU" dirty="0"/>
              <a:t>сигнала </a:t>
            </a:r>
            <a:r>
              <a:rPr lang="ru-RU" dirty="0" smtClean="0"/>
              <a:t>1; 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ru-RU" dirty="0" smtClean="0"/>
              <a:t>нет </a:t>
            </a:r>
            <a:r>
              <a:rPr lang="ru-RU" dirty="0"/>
              <a:t>импульса — значение сигнала </a:t>
            </a:r>
            <a:r>
              <a:rPr lang="ru-RU" dirty="0" smtClean="0"/>
              <a:t>0.</a:t>
            </a:r>
          </a:p>
          <a:p>
            <a:pPr marL="118872" indent="0">
              <a:buClr>
                <a:schemeClr val="accent2">
                  <a:lumMod val="75000"/>
                </a:schemeClr>
              </a:buClr>
              <a:buNone/>
            </a:pPr>
            <a:endParaRPr lang="ru-RU" dirty="0" smtClean="0"/>
          </a:p>
          <a:p>
            <a:pPr marL="118872" indent="0">
              <a:buNone/>
            </a:pPr>
            <a:r>
              <a:rPr lang="ru-RU" dirty="0" smtClean="0"/>
              <a:t>На </a:t>
            </a:r>
            <a:r>
              <a:rPr lang="ru-RU" dirty="0"/>
              <a:t>вход логического элемента поступают сигналы-аргументы, на выходе появляется сигнал-функция.</a:t>
            </a:r>
          </a:p>
          <a:p>
            <a:pPr marL="118872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6993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Логический элемент «И»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28801"/>
            <a:ext cx="8856984" cy="2736303"/>
          </a:xfrm>
        </p:spPr>
        <p:txBody>
          <a:bodyPr>
            <a:normAutofit/>
          </a:bodyPr>
          <a:lstStyle/>
          <a:p>
            <a:pPr marL="118872" indent="0" algn="just">
              <a:buNone/>
            </a:pPr>
            <a:r>
              <a:rPr lang="ru-RU" sz="2800" dirty="0"/>
              <a:t>На входы </a:t>
            </a:r>
            <a:r>
              <a:rPr lang="ru-RU" sz="2800" i="1" dirty="0"/>
              <a:t>А и В </a:t>
            </a:r>
            <a:r>
              <a:rPr lang="ru-RU" sz="2800" dirty="0"/>
              <a:t>логического элемента последовательно подаются четыре пары сигналов, а на выходе получается последовательность из четырех сигналов, значения которых определяются в соответствии с таблицей истинности операции логического умножения.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377500"/>
              </p:ext>
            </p:extLst>
          </p:nvPr>
        </p:nvGraphicFramePr>
        <p:xfrm>
          <a:off x="1835696" y="4365104"/>
          <a:ext cx="5928426" cy="2304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76" name="Точечный рисунок" r:id="rId3" imgW="2523810" imgH="980952" progId="Paint.Picture">
                  <p:embed/>
                </p:oleObj>
              </mc:Choice>
              <mc:Fallback>
                <p:oleObj name="Точечный рисунок" r:id="rId3" imgW="2523810" imgH="980952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365104"/>
                        <a:ext cx="5928426" cy="23042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6497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Модель </a:t>
            </a:r>
            <a:r>
              <a:rPr lang="ru-RU" dirty="0"/>
              <a:t>логического элемента «И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28801"/>
            <a:ext cx="8928992" cy="5112568"/>
          </a:xfrm>
        </p:spPr>
        <p:txBody>
          <a:bodyPr>
            <a:normAutofit fontScale="92500"/>
          </a:bodyPr>
          <a:lstStyle/>
          <a:p>
            <a:pPr marL="118872" indent="0" algn="just">
              <a:buNone/>
            </a:pPr>
            <a:r>
              <a:rPr lang="ru-RU" sz="2800" dirty="0"/>
              <a:t>Простейшей моделью логического элемента «И» может быть электрическая схема, состоящая из источника тока, лампочки и двух выключателей</a:t>
            </a:r>
            <a:r>
              <a:rPr lang="ru-RU" sz="2800" dirty="0" smtClean="0"/>
              <a:t>.</a:t>
            </a:r>
          </a:p>
          <a:p>
            <a:pPr marL="118872" indent="0" algn="just">
              <a:buNone/>
            </a:pPr>
            <a:endParaRPr lang="ru-RU" sz="2800" dirty="0" smtClean="0"/>
          </a:p>
          <a:p>
            <a:pPr marL="118872" indent="0" algn="just">
              <a:buNone/>
            </a:pPr>
            <a:endParaRPr lang="ru-RU" sz="2800" dirty="0"/>
          </a:p>
          <a:p>
            <a:pPr marL="118872" indent="0" algn="just">
              <a:buNone/>
            </a:pPr>
            <a:endParaRPr lang="ru-RU" sz="2800" dirty="0" smtClean="0"/>
          </a:p>
          <a:p>
            <a:pPr marL="118872" indent="0" algn="just">
              <a:buNone/>
            </a:pPr>
            <a:endParaRPr lang="ru-RU" sz="2800" dirty="0"/>
          </a:p>
          <a:p>
            <a:pPr marL="118872" indent="0" algn="just">
              <a:buNone/>
            </a:pPr>
            <a:endParaRPr lang="ru-RU" sz="2800" dirty="0" smtClean="0"/>
          </a:p>
          <a:p>
            <a:pPr marL="118872" indent="0" algn="just">
              <a:buNone/>
            </a:pPr>
            <a:r>
              <a:rPr lang="ru-RU" sz="2800" dirty="0" smtClean="0"/>
              <a:t>Если </a:t>
            </a:r>
            <a:r>
              <a:rPr lang="ru-RU" sz="2800" dirty="0"/>
              <a:t>оба выключателя замкнуты (на обоих входах 1), по цепи идет ток и лампочка горит (на выходе 1). </a:t>
            </a:r>
            <a:endParaRPr lang="ru-RU" sz="2800" dirty="0" smtClean="0"/>
          </a:p>
          <a:p>
            <a:pPr marL="118872" indent="0" algn="just">
              <a:buNone/>
            </a:pPr>
            <a:r>
              <a:rPr lang="ru-RU" sz="2800" dirty="0" smtClean="0"/>
              <a:t>Если </a:t>
            </a:r>
            <a:r>
              <a:rPr lang="ru-RU" sz="2800" dirty="0"/>
              <a:t>хотя бы один выключатель разомкнут (на одном из входов 0), то тока нет и лампочка не горит (на выходе 0</a:t>
            </a:r>
            <a:r>
              <a:rPr lang="ru-RU" sz="2800" dirty="0" smtClean="0"/>
              <a:t>).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760" y="2924944"/>
            <a:ext cx="3708986" cy="1863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993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Логический элемент «ИЛИ»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1"/>
            <a:ext cx="8784976" cy="2808312"/>
          </a:xfrm>
        </p:spPr>
        <p:txBody>
          <a:bodyPr>
            <a:normAutofit/>
          </a:bodyPr>
          <a:lstStyle/>
          <a:p>
            <a:pPr marL="118872" indent="0" algn="just">
              <a:buNone/>
            </a:pPr>
            <a:r>
              <a:rPr lang="ru-RU" sz="2800" dirty="0"/>
              <a:t>На входы А и В логического элемента последовательно подаются четыре пары сигналов, а на выходе получается последовательность из четырех сигналов, значения которых определяются в соответствии с таблицей истинности операции логического сложения.</a:t>
            </a:r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0833111"/>
              </p:ext>
            </p:extLst>
          </p:nvPr>
        </p:nvGraphicFramePr>
        <p:xfrm>
          <a:off x="1691680" y="4437112"/>
          <a:ext cx="5688632" cy="22355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00" name="Точечный рисунок" r:id="rId3" imgW="2715004" imgH="1066667" progId="Paint.Picture">
                  <p:embed/>
                </p:oleObj>
              </mc:Choice>
              <mc:Fallback>
                <p:oleObj name="Точечный рисунок" r:id="rId3" imgW="2715004" imgH="1066667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437112"/>
                        <a:ext cx="5688632" cy="22355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3057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55448"/>
            <a:ext cx="8856984" cy="1252728"/>
          </a:xfrm>
        </p:spPr>
        <p:txBody>
          <a:bodyPr>
            <a:normAutofit fontScale="90000"/>
          </a:bodyPr>
          <a:lstStyle/>
          <a:p>
            <a:r>
              <a:rPr lang="ru-RU" dirty="0"/>
              <a:t>Модель логического элемента «</a:t>
            </a:r>
            <a:r>
              <a:rPr lang="ru-RU" dirty="0" smtClean="0"/>
              <a:t>Или»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640960" cy="5040559"/>
          </a:xfrm>
        </p:spPr>
        <p:txBody>
          <a:bodyPr/>
          <a:lstStyle/>
          <a:p>
            <a:pPr marL="118872" indent="0">
              <a:buNone/>
            </a:pPr>
            <a:r>
              <a:rPr lang="ru-RU" dirty="0"/>
              <a:t>Простейшей моделью логического элемента «ИЛИ» может быть электрическая </a:t>
            </a:r>
            <a:r>
              <a:rPr lang="ru-RU" dirty="0" smtClean="0"/>
              <a:t>схема.</a:t>
            </a:r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endParaRPr lang="ru-RU" dirty="0" smtClean="0"/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endParaRPr lang="ru-RU" dirty="0" smtClean="0"/>
          </a:p>
          <a:p>
            <a:pPr marL="118872" indent="0">
              <a:buNone/>
            </a:pPr>
            <a:endParaRPr lang="ru-RU" dirty="0" smtClean="0"/>
          </a:p>
          <a:p>
            <a:pPr marL="118872" indent="0">
              <a:buNone/>
            </a:pPr>
            <a:r>
              <a:rPr lang="ru-RU" dirty="0"/>
              <a:t>Из схемы видно, что, если хотя бы один выключатель замкнут (на входе 1), по цепи идет ток и лампочка горит (на выходе 1</a:t>
            </a:r>
            <a:r>
              <a:rPr lang="ru-RU" dirty="0" smtClean="0"/>
              <a:t>).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760" y="2852936"/>
            <a:ext cx="3310855" cy="2193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490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Логический элемент «НЕ»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1"/>
            <a:ext cx="8784976" cy="3096343"/>
          </a:xfrm>
        </p:spPr>
        <p:txBody>
          <a:bodyPr/>
          <a:lstStyle/>
          <a:p>
            <a:pPr marL="118872" indent="0" algn="just">
              <a:buNone/>
            </a:pPr>
            <a:r>
              <a:rPr lang="ru-RU" sz="2800" dirty="0"/>
              <a:t>На вход А логического элемента последовательно подаются два сигнала, на выходе получается последовательность из двух сигналов, значения которых определяются в соответствии с таблицей истинности логической инверсии.</a:t>
            </a:r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817052"/>
              </p:ext>
            </p:extLst>
          </p:nvPr>
        </p:nvGraphicFramePr>
        <p:xfrm>
          <a:off x="2123728" y="4293096"/>
          <a:ext cx="4752528" cy="1917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24" name="Точечный рисунок" r:id="rId3" imgW="2666667" imgH="1076475" progId="Paint.Picture">
                  <p:embed/>
                </p:oleObj>
              </mc:Choice>
              <mc:Fallback>
                <p:oleObj name="Точечный рисунок" r:id="rId3" imgW="2666667" imgH="1076475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293096"/>
                        <a:ext cx="4752528" cy="19179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7191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55448"/>
            <a:ext cx="8507288" cy="1252728"/>
          </a:xfrm>
        </p:spPr>
        <p:txBody>
          <a:bodyPr>
            <a:normAutofit fontScale="90000"/>
          </a:bodyPr>
          <a:lstStyle/>
          <a:p>
            <a:r>
              <a:rPr lang="ru-RU" dirty="0"/>
              <a:t>Модель логического элемента </a:t>
            </a:r>
            <a:r>
              <a:rPr lang="ru-RU" dirty="0" smtClean="0"/>
              <a:t>«Не»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5112567"/>
          </a:xfrm>
        </p:spPr>
        <p:txBody>
          <a:bodyPr>
            <a:normAutofit fontScale="92500" lnSpcReduction="10000"/>
          </a:bodyPr>
          <a:lstStyle/>
          <a:p>
            <a:pPr marL="118872" indent="0" algn="just">
              <a:buNone/>
            </a:pPr>
            <a:r>
              <a:rPr lang="ru-RU" dirty="0"/>
              <a:t>Простейшей моделью логического элемента «НЕ» может быть электрическая схема — </a:t>
            </a:r>
            <a:r>
              <a:rPr lang="ru-RU" dirty="0" smtClean="0"/>
              <a:t>инвертор.</a:t>
            </a:r>
          </a:p>
          <a:p>
            <a:pPr marL="118872" indent="0" algn="just">
              <a:buNone/>
            </a:pPr>
            <a:endParaRPr lang="ru-RU" dirty="0" smtClean="0"/>
          </a:p>
          <a:p>
            <a:pPr marL="118872" indent="0" algn="just">
              <a:buNone/>
            </a:pPr>
            <a:endParaRPr lang="ru-RU" dirty="0"/>
          </a:p>
          <a:p>
            <a:pPr marL="118872" indent="0" algn="just">
              <a:buNone/>
            </a:pPr>
            <a:endParaRPr lang="ru-RU" dirty="0" smtClean="0"/>
          </a:p>
          <a:p>
            <a:pPr marL="118872" indent="0" algn="just">
              <a:buNone/>
            </a:pPr>
            <a:endParaRPr lang="ru-RU" dirty="0"/>
          </a:p>
          <a:p>
            <a:pPr marL="118872" indent="0" algn="just">
              <a:buNone/>
            </a:pPr>
            <a:endParaRPr lang="ru-RU" dirty="0" smtClean="0"/>
          </a:p>
          <a:p>
            <a:pPr marL="118872" indent="0" algn="just">
              <a:buNone/>
            </a:pPr>
            <a:r>
              <a:rPr lang="ru-RU" dirty="0"/>
              <a:t>В схеме инвертора один вход и один выход. </a:t>
            </a:r>
            <a:endParaRPr lang="ru-RU" dirty="0" smtClean="0"/>
          </a:p>
          <a:p>
            <a:pPr marL="118872" indent="0" algn="just">
              <a:buNone/>
            </a:pPr>
            <a:r>
              <a:rPr lang="ru-RU" dirty="0" smtClean="0"/>
              <a:t>Когда </a:t>
            </a:r>
            <a:r>
              <a:rPr lang="ru-RU" dirty="0"/>
              <a:t>переключатель не замкнут (на входе 0), лампочка горит (на выходе 1). </a:t>
            </a:r>
            <a:endParaRPr lang="ru-RU" dirty="0" smtClean="0"/>
          </a:p>
          <a:p>
            <a:pPr marL="118872" indent="0" algn="just">
              <a:buNone/>
            </a:pPr>
            <a:r>
              <a:rPr lang="ru-RU" dirty="0" smtClean="0"/>
              <a:t>Когда </a:t>
            </a:r>
            <a:r>
              <a:rPr lang="ru-RU" dirty="0"/>
              <a:t>кнопку переключателя замыкают (на входе 1), лампочка гаснет (на выходе 0).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9792" y="2564904"/>
            <a:ext cx="3354027" cy="1733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3182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1381</TotalTime>
  <Words>520</Words>
  <Application>Microsoft Office PowerPoint</Application>
  <PresentationFormat>Экран (4:3)</PresentationFormat>
  <Paragraphs>63</Paragraphs>
  <Slides>12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Calibri</vt:lpstr>
      <vt:lpstr>Corbel</vt:lpstr>
      <vt:lpstr>Times New Roman</vt:lpstr>
      <vt:lpstr>Wingdings</vt:lpstr>
      <vt:lpstr>Wingdings 2</vt:lpstr>
      <vt:lpstr>Wingdings 3</vt:lpstr>
      <vt:lpstr>Модульная</vt:lpstr>
      <vt:lpstr>Точечный рисунок</vt:lpstr>
      <vt:lpstr>Изображение Paintbrush</vt:lpstr>
      <vt:lpstr>Логические основы устройства компьютера. Базовые логические элементы</vt:lpstr>
      <vt:lpstr>Логический элемент</vt:lpstr>
      <vt:lpstr>Логическое значение сигнала</vt:lpstr>
      <vt:lpstr>Логический элемент «И»</vt:lpstr>
      <vt:lpstr>Модель логического элемента «И»</vt:lpstr>
      <vt:lpstr>Логический элемент «ИЛИ»</vt:lpstr>
      <vt:lpstr>Модель логического элемента «Или»</vt:lpstr>
      <vt:lpstr>Логический элемент «НЕ»</vt:lpstr>
      <vt:lpstr>Модель логического элемента «Не»</vt:lpstr>
      <vt:lpstr>Практическое занятие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Wika</cp:lastModifiedBy>
  <cp:revision>257</cp:revision>
  <dcterms:created xsi:type="dcterms:W3CDTF">2015-08-30T09:51:53Z</dcterms:created>
  <dcterms:modified xsi:type="dcterms:W3CDTF">2016-01-08T14:17:34Z</dcterms:modified>
</cp:coreProperties>
</file>