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68" r:id="rId20"/>
    <p:sldId id="285" r:id="rId21"/>
    <p:sldId id="286" r:id="rId22"/>
    <p:sldId id="287" r:id="rId23"/>
    <p:sldId id="288" r:id="rId24"/>
    <p:sldId id="289" r:id="rId25"/>
    <p:sldId id="290" r:id="rId26"/>
    <p:sldId id="26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5190C4-5FF3-4C4B-BAAE-0BD4245F285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B20A4F-E419-4C7E-BBDF-2C78B93A4E5D}">
      <dgm:prSet phldrT="[Текст]"/>
      <dgm:spPr/>
      <dgm:t>
        <a:bodyPr/>
        <a:lstStyle/>
        <a:p>
          <a:r>
            <a:rPr lang="ru-RU" dirty="0" smtClean="0"/>
            <a:t>полупроводниковая (твердотельная)</a:t>
          </a:r>
          <a:endParaRPr lang="ru-RU" dirty="0"/>
        </a:p>
      </dgm:t>
    </dgm:pt>
    <dgm:pt modelId="{4B9DBF4B-1270-457B-A510-A6C16A01AA95}" type="parTrans" cxnId="{E4125175-C9A1-442B-9267-F835D11D5525}">
      <dgm:prSet/>
      <dgm:spPr/>
      <dgm:t>
        <a:bodyPr/>
        <a:lstStyle/>
        <a:p>
          <a:endParaRPr lang="ru-RU"/>
        </a:p>
      </dgm:t>
    </dgm:pt>
    <dgm:pt modelId="{EB7BB137-0FDF-4C13-B2E5-3199E1FAA381}" type="sibTrans" cxnId="{E4125175-C9A1-442B-9267-F835D11D5525}">
      <dgm:prSet/>
      <dgm:spPr/>
      <dgm:t>
        <a:bodyPr/>
        <a:lstStyle/>
        <a:p>
          <a:endParaRPr lang="ru-RU"/>
        </a:p>
      </dgm:t>
    </dgm:pt>
    <dgm:pt modelId="{DF3B321E-EE70-45D3-8411-A451B317F75F}">
      <dgm:prSet phldrT="[Текст]"/>
      <dgm:spPr/>
      <dgm:t>
        <a:bodyPr/>
        <a:lstStyle/>
        <a:p>
          <a:r>
            <a:rPr lang="ru-RU" dirty="0" smtClean="0"/>
            <a:t>энергонезависимая</a:t>
          </a:r>
          <a:endParaRPr lang="ru-RU" dirty="0"/>
        </a:p>
      </dgm:t>
    </dgm:pt>
    <dgm:pt modelId="{0EC493F7-8470-4D04-83F5-0D4650EA0E82}" type="parTrans" cxnId="{04061B2E-F02F-45C7-9E3F-F20AB5C1DB85}">
      <dgm:prSet/>
      <dgm:spPr/>
      <dgm:t>
        <a:bodyPr/>
        <a:lstStyle/>
        <a:p>
          <a:endParaRPr lang="ru-RU"/>
        </a:p>
      </dgm:t>
    </dgm:pt>
    <dgm:pt modelId="{DFB1EEE3-88EE-4136-AF9B-D2AD8E36E703}" type="sibTrans" cxnId="{04061B2E-F02F-45C7-9E3F-F20AB5C1DB85}">
      <dgm:prSet/>
      <dgm:spPr/>
      <dgm:t>
        <a:bodyPr/>
        <a:lstStyle/>
        <a:p>
          <a:endParaRPr lang="ru-RU"/>
        </a:p>
      </dgm:t>
    </dgm:pt>
    <dgm:pt modelId="{BC5AD5A9-AC41-4C98-8C22-4115FD26205E}">
      <dgm:prSet phldrT="[Текст]"/>
      <dgm:spPr/>
      <dgm:t>
        <a:bodyPr/>
        <a:lstStyle/>
        <a:p>
          <a:r>
            <a:rPr lang="ru-RU" dirty="0" smtClean="0"/>
            <a:t>перезаписываемая</a:t>
          </a:r>
          <a:endParaRPr lang="ru-RU" dirty="0"/>
        </a:p>
      </dgm:t>
    </dgm:pt>
    <dgm:pt modelId="{83F0C768-181F-4677-BFBA-93EF2E7E362B}" type="parTrans" cxnId="{AEAD4AF4-B906-4627-A95D-A173717225A8}">
      <dgm:prSet/>
      <dgm:spPr/>
      <dgm:t>
        <a:bodyPr/>
        <a:lstStyle/>
        <a:p>
          <a:endParaRPr lang="ru-RU"/>
        </a:p>
      </dgm:t>
    </dgm:pt>
    <dgm:pt modelId="{5CFD13FB-ED38-46C9-9BA4-AA316D625A25}" type="sibTrans" cxnId="{AEAD4AF4-B906-4627-A95D-A173717225A8}">
      <dgm:prSet/>
      <dgm:spPr/>
      <dgm:t>
        <a:bodyPr/>
        <a:lstStyle/>
        <a:p>
          <a:endParaRPr lang="ru-RU"/>
        </a:p>
      </dgm:t>
    </dgm:pt>
    <dgm:pt modelId="{D349EA26-9999-4F31-B552-358928376135}">
      <dgm:prSet/>
      <dgm:spPr/>
      <dgm:t>
        <a:bodyPr/>
        <a:lstStyle/>
        <a:p>
          <a:r>
            <a:rPr lang="ru-RU" smtClean="0"/>
            <a:t>не содержащая механически движущихся частей (как обычные жесткие диски или CD), построенная на основе полупроводниковых микросхем;</a:t>
          </a:r>
          <a:endParaRPr lang="ru-RU"/>
        </a:p>
      </dgm:t>
    </dgm:pt>
    <dgm:pt modelId="{CA0A4904-F6FF-48B2-A622-4ADB516A9585}" type="parTrans" cxnId="{0E728215-9F88-45B0-9729-71A288A35736}">
      <dgm:prSet/>
      <dgm:spPr/>
      <dgm:t>
        <a:bodyPr/>
        <a:lstStyle/>
        <a:p>
          <a:endParaRPr lang="ru-RU"/>
        </a:p>
      </dgm:t>
    </dgm:pt>
    <dgm:pt modelId="{AA1FF846-F1F0-4EEA-909B-10B0608D1D1A}" type="sibTrans" cxnId="{0E728215-9F88-45B0-9729-71A288A35736}">
      <dgm:prSet/>
      <dgm:spPr/>
      <dgm:t>
        <a:bodyPr/>
        <a:lstStyle/>
        <a:p>
          <a:endParaRPr lang="ru-RU"/>
        </a:p>
      </dgm:t>
    </dgm:pt>
    <dgm:pt modelId="{A68260DC-1554-4880-9F25-28659F81C53B}">
      <dgm:prSet/>
      <dgm:spPr/>
      <dgm:t>
        <a:bodyPr/>
        <a:lstStyle/>
        <a:p>
          <a:r>
            <a:rPr lang="ru-RU" smtClean="0"/>
            <a:t>не требующая дополнительной энергии для хранения данных (энергия требуется только для записи);</a:t>
          </a:r>
          <a:endParaRPr lang="ru-RU"/>
        </a:p>
      </dgm:t>
    </dgm:pt>
    <dgm:pt modelId="{9A2D150D-7AF6-4280-84E4-4DFCD42D7462}" type="parTrans" cxnId="{986C3E4C-5508-454E-B6BE-62D1B062F774}">
      <dgm:prSet/>
      <dgm:spPr/>
      <dgm:t>
        <a:bodyPr/>
        <a:lstStyle/>
        <a:p>
          <a:endParaRPr lang="ru-RU"/>
        </a:p>
      </dgm:t>
    </dgm:pt>
    <dgm:pt modelId="{93B662F7-30E9-4280-9EAB-CACAF2FB65C4}" type="sibTrans" cxnId="{986C3E4C-5508-454E-B6BE-62D1B062F774}">
      <dgm:prSet/>
      <dgm:spPr/>
      <dgm:t>
        <a:bodyPr/>
        <a:lstStyle/>
        <a:p>
          <a:endParaRPr lang="ru-RU"/>
        </a:p>
      </dgm:t>
    </dgm:pt>
    <dgm:pt modelId="{00C57163-B020-47CD-B35A-D3FB368F3492}">
      <dgm:prSet/>
      <dgm:spPr/>
      <dgm:t>
        <a:bodyPr/>
        <a:lstStyle/>
        <a:p>
          <a:r>
            <a:rPr lang="ru-RU" dirty="0" smtClean="0"/>
            <a:t>допускающая изменение (перезапись) хранимых в ней данных.</a:t>
          </a:r>
          <a:endParaRPr lang="ru-RU" dirty="0"/>
        </a:p>
      </dgm:t>
    </dgm:pt>
    <dgm:pt modelId="{656DCD60-9A3E-44D7-AA5C-16A565DD7410}" type="parTrans" cxnId="{7FD36617-EDEB-491D-A426-F3F6C54BDAFD}">
      <dgm:prSet/>
      <dgm:spPr/>
      <dgm:t>
        <a:bodyPr/>
        <a:lstStyle/>
        <a:p>
          <a:endParaRPr lang="ru-RU"/>
        </a:p>
      </dgm:t>
    </dgm:pt>
    <dgm:pt modelId="{A9C0E167-FC09-49A1-A4C7-56A608D3EE2B}" type="sibTrans" cxnId="{7FD36617-EDEB-491D-A426-F3F6C54BDAFD}">
      <dgm:prSet/>
      <dgm:spPr/>
      <dgm:t>
        <a:bodyPr/>
        <a:lstStyle/>
        <a:p>
          <a:endParaRPr lang="ru-RU"/>
        </a:p>
      </dgm:t>
    </dgm:pt>
    <dgm:pt modelId="{EE8268ED-8F38-4FEB-97F9-6D656C1AA144}" type="pres">
      <dgm:prSet presAssocID="{C75190C4-5FF3-4C4B-BAAE-0BD4245F2853}" presName="linear" presStyleCnt="0">
        <dgm:presLayoutVars>
          <dgm:dir/>
          <dgm:animLvl val="lvl"/>
          <dgm:resizeHandles val="exact"/>
        </dgm:presLayoutVars>
      </dgm:prSet>
      <dgm:spPr/>
    </dgm:pt>
    <dgm:pt modelId="{DE24662A-6E3A-4CFC-841B-450D80385CB5}" type="pres">
      <dgm:prSet presAssocID="{5AB20A4F-E419-4C7E-BBDF-2C78B93A4E5D}" presName="parentLin" presStyleCnt="0"/>
      <dgm:spPr/>
    </dgm:pt>
    <dgm:pt modelId="{88E3B927-231E-4A82-A75E-57E615A4C1E7}" type="pres">
      <dgm:prSet presAssocID="{5AB20A4F-E419-4C7E-BBDF-2C78B93A4E5D}" presName="parentLeftMargin" presStyleLbl="node1" presStyleIdx="0" presStyleCnt="3"/>
      <dgm:spPr/>
    </dgm:pt>
    <dgm:pt modelId="{EA2717C8-ECC2-4680-9D46-1D1AEC738C5C}" type="pres">
      <dgm:prSet presAssocID="{5AB20A4F-E419-4C7E-BBDF-2C78B93A4E5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66830E-D11E-4937-A2ED-1C59B4BD7318}" type="pres">
      <dgm:prSet presAssocID="{5AB20A4F-E419-4C7E-BBDF-2C78B93A4E5D}" presName="negativeSpace" presStyleCnt="0"/>
      <dgm:spPr/>
    </dgm:pt>
    <dgm:pt modelId="{DBE98FC2-F179-48CF-8DC2-07681F97A581}" type="pres">
      <dgm:prSet presAssocID="{5AB20A4F-E419-4C7E-BBDF-2C78B93A4E5D}" presName="childText" presStyleLbl="conFgAcc1" presStyleIdx="0" presStyleCnt="3">
        <dgm:presLayoutVars>
          <dgm:bulletEnabled val="1"/>
        </dgm:presLayoutVars>
      </dgm:prSet>
      <dgm:spPr/>
    </dgm:pt>
    <dgm:pt modelId="{8B818C13-C067-4CC8-9808-79BC0B5C7660}" type="pres">
      <dgm:prSet presAssocID="{EB7BB137-0FDF-4C13-B2E5-3199E1FAA381}" presName="spaceBetweenRectangles" presStyleCnt="0"/>
      <dgm:spPr/>
    </dgm:pt>
    <dgm:pt modelId="{1562487D-708B-4765-A70D-7A825D4D4A32}" type="pres">
      <dgm:prSet presAssocID="{DF3B321E-EE70-45D3-8411-A451B317F75F}" presName="parentLin" presStyleCnt="0"/>
      <dgm:spPr/>
    </dgm:pt>
    <dgm:pt modelId="{19E4A016-EFAC-40F9-A9CC-6D5EE7A71CC5}" type="pres">
      <dgm:prSet presAssocID="{DF3B321E-EE70-45D3-8411-A451B317F75F}" presName="parentLeftMargin" presStyleLbl="node1" presStyleIdx="0" presStyleCnt="3"/>
      <dgm:spPr/>
    </dgm:pt>
    <dgm:pt modelId="{87AE0BAA-2C98-41AE-9F59-7CEA00D214C2}" type="pres">
      <dgm:prSet presAssocID="{DF3B321E-EE70-45D3-8411-A451B317F75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FF5563-38DF-4998-B38A-5FCD1D3FE215}" type="pres">
      <dgm:prSet presAssocID="{DF3B321E-EE70-45D3-8411-A451B317F75F}" presName="negativeSpace" presStyleCnt="0"/>
      <dgm:spPr/>
    </dgm:pt>
    <dgm:pt modelId="{C0EECEDD-71FC-47E1-B466-D0C567544ACF}" type="pres">
      <dgm:prSet presAssocID="{DF3B321E-EE70-45D3-8411-A451B317F75F}" presName="childText" presStyleLbl="conFgAcc1" presStyleIdx="1" presStyleCnt="3">
        <dgm:presLayoutVars>
          <dgm:bulletEnabled val="1"/>
        </dgm:presLayoutVars>
      </dgm:prSet>
      <dgm:spPr/>
    </dgm:pt>
    <dgm:pt modelId="{0D0B8F03-04D5-4EE6-B2E3-9A2CCDF6A656}" type="pres">
      <dgm:prSet presAssocID="{DFB1EEE3-88EE-4136-AF9B-D2AD8E36E703}" presName="spaceBetweenRectangles" presStyleCnt="0"/>
      <dgm:spPr/>
    </dgm:pt>
    <dgm:pt modelId="{9E9EE8FF-8317-4823-91C5-CA47C2CE9314}" type="pres">
      <dgm:prSet presAssocID="{BC5AD5A9-AC41-4C98-8C22-4115FD26205E}" presName="parentLin" presStyleCnt="0"/>
      <dgm:spPr/>
    </dgm:pt>
    <dgm:pt modelId="{358D7E01-D335-40B9-8CEE-4F8F8670D7AA}" type="pres">
      <dgm:prSet presAssocID="{BC5AD5A9-AC41-4C98-8C22-4115FD26205E}" presName="parentLeftMargin" presStyleLbl="node1" presStyleIdx="1" presStyleCnt="3"/>
      <dgm:spPr/>
    </dgm:pt>
    <dgm:pt modelId="{A4CCEAFC-640C-4B24-9F4E-ED0B9931EBA5}" type="pres">
      <dgm:prSet presAssocID="{BC5AD5A9-AC41-4C98-8C22-4115FD26205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B4F028-829F-470D-BCC0-2742DE5F457D}" type="pres">
      <dgm:prSet presAssocID="{BC5AD5A9-AC41-4C98-8C22-4115FD26205E}" presName="negativeSpace" presStyleCnt="0"/>
      <dgm:spPr/>
    </dgm:pt>
    <dgm:pt modelId="{D7569F04-E910-4E7D-8394-72865F6F54A9}" type="pres">
      <dgm:prSet presAssocID="{BC5AD5A9-AC41-4C98-8C22-4115FD26205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E7CB138-EE74-482E-8181-CC359910046A}" type="presOf" srcId="{00C57163-B020-47CD-B35A-D3FB368F3492}" destId="{D7569F04-E910-4E7D-8394-72865F6F54A9}" srcOrd="0" destOrd="0" presId="urn:microsoft.com/office/officeart/2005/8/layout/list1"/>
    <dgm:cxn modelId="{E4125175-C9A1-442B-9267-F835D11D5525}" srcId="{C75190C4-5FF3-4C4B-BAAE-0BD4245F2853}" destId="{5AB20A4F-E419-4C7E-BBDF-2C78B93A4E5D}" srcOrd="0" destOrd="0" parTransId="{4B9DBF4B-1270-457B-A510-A6C16A01AA95}" sibTransId="{EB7BB137-0FDF-4C13-B2E5-3199E1FAA381}"/>
    <dgm:cxn modelId="{137B5B9E-29E9-4378-AEAD-16C9962D0C31}" type="presOf" srcId="{BC5AD5A9-AC41-4C98-8C22-4115FD26205E}" destId="{358D7E01-D335-40B9-8CEE-4F8F8670D7AA}" srcOrd="0" destOrd="0" presId="urn:microsoft.com/office/officeart/2005/8/layout/list1"/>
    <dgm:cxn modelId="{0E728215-9F88-45B0-9729-71A288A35736}" srcId="{5AB20A4F-E419-4C7E-BBDF-2C78B93A4E5D}" destId="{D349EA26-9999-4F31-B552-358928376135}" srcOrd="0" destOrd="0" parTransId="{CA0A4904-F6FF-48B2-A622-4ADB516A9585}" sibTransId="{AA1FF846-F1F0-4EEA-909B-10B0608D1D1A}"/>
    <dgm:cxn modelId="{CEFB7B5D-8488-498A-BA0B-0CF19F1852EF}" type="presOf" srcId="{DF3B321E-EE70-45D3-8411-A451B317F75F}" destId="{87AE0BAA-2C98-41AE-9F59-7CEA00D214C2}" srcOrd="1" destOrd="0" presId="urn:microsoft.com/office/officeart/2005/8/layout/list1"/>
    <dgm:cxn modelId="{ED43F753-A4A0-4844-A6E7-39FA4CDD170B}" type="presOf" srcId="{C75190C4-5FF3-4C4B-BAAE-0BD4245F2853}" destId="{EE8268ED-8F38-4FEB-97F9-6D656C1AA144}" srcOrd="0" destOrd="0" presId="urn:microsoft.com/office/officeart/2005/8/layout/list1"/>
    <dgm:cxn modelId="{324B8A0E-7B6B-498D-881F-48818ADBA995}" type="presOf" srcId="{A68260DC-1554-4880-9F25-28659F81C53B}" destId="{C0EECEDD-71FC-47E1-B466-D0C567544ACF}" srcOrd="0" destOrd="0" presId="urn:microsoft.com/office/officeart/2005/8/layout/list1"/>
    <dgm:cxn modelId="{04061B2E-F02F-45C7-9E3F-F20AB5C1DB85}" srcId="{C75190C4-5FF3-4C4B-BAAE-0BD4245F2853}" destId="{DF3B321E-EE70-45D3-8411-A451B317F75F}" srcOrd="1" destOrd="0" parTransId="{0EC493F7-8470-4D04-83F5-0D4650EA0E82}" sibTransId="{DFB1EEE3-88EE-4136-AF9B-D2AD8E36E703}"/>
    <dgm:cxn modelId="{566C9975-7F64-4F7F-985D-48DE80F7CF9C}" type="presOf" srcId="{5AB20A4F-E419-4C7E-BBDF-2C78B93A4E5D}" destId="{EA2717C8-ECC2-4680-9D46-1D1AEC738C5C}" srcOrd="1" destOrd="0" presId="urn:microsoft.com/office/officeart/2005/8/layout/list1"/>
    <dgm:cxn modelId="{986C3E4C-5508-454E-B6BE-62D1B062F774}" srcId="{DF3B321E-EE70-45D3-8411-A451B317F75F}" destId="{A68260DC-1554-4880-9F25-28659F81C53B}" srcOrd="0" destOrd="0" parTransId="{9A2D150D-7AF6-4280-84E4-4DFCD42D7462}" sibTransId="{93B662F7-30E9-4280-9EAB-CACAF2FB65C4}"/>
    <dgm:cxn modelId="{19754094-A4E1-4E1E-991F-9D951852C740}" type="presOf" srcId="{5AB20A4F-E419-4C7E-BBDF-2C78B93A4E5D}" destId="{88E3B927-231E-4A82-A75E-57E615A4C1E7}" srcOrd="0" destOrd="0" presId="urn:microsoft.com/office/officeart/2005/8/layout/list1"/>
    <dgm:cxn modelId="{7FD36617-EDEB-491D-A426-F3F6C54BDAFD}" srcId="{BC5AD5A9-AC41-4C98-8C22-4115FD26205E}" destId="{00C57163-B020-47CD-B35A-D3FB368F3492}" srcOrd="0" destOrd="0" parTransId="{656DCD60-9A3E-44D7-AA5C-16A565DD7410}" sibTransId="{A9C0E167-FC09-49A1-A4C7-56A608D3EE2B}"/>
    <dgm:cxn modelId="{5B08F944-C430-456C-88E6-813D8617F9F9}" type="presOf" srcId="{DF3B321E-EE70-45D3-8411-A451B317F75F}" destId="{19E4A016-EFAC-40F9-A9CC-6D5EE7A71CC5}" srcOrd="0" destOrd="0" presId="urn:microsoft.com/office/officeart/2005/8/layout/list1"/>
    <dgm:cxn modelId="{E6AFB199-6E02-4C7B-BBD7-CB56339F0B7A}" type="presOf" srcId="{D349EA26-9999-4F31-B552-358928376135}" destId="{DBE98FC2-F179-48CF-8DC2-07681F97A581}" srcOrd="0" destOrd="0" presId="urn:microsoft.com/office/officeart/2005/8/layout/list1"/>
    <dgm:cxn modelId="{EB1B1D93-994F-4421-8C07-065EB219CC74}" type="presOf" srcId="{BC5AD5A9-AC41-4C98-8C22-4115FD26205E}" destId="{A4CCEAFC-640C-4B24-9F4E-ED0B9931EBA5}" srcOrd="1" destOrd="0" presId="urn:microsoft.com/office/officeart/2005/8/layout/list1"/>
    <dgm:cxn modelId="{AEAD4AF4-B906-4627-A95D-A173717225A8}" srcId="{C75190C4-5FF3-4C4B-BAAE-0BD4245F2853}" destId="{BC5AD5A9-AC41-4C98-8C22-4115FD26205E}" srcOrd="2" destOrd="0" parTransId="{83F0C768-181F-4677-BFBA-93EF2E7E362B}" sibTransId="{5CFD13FB-ED38-46C9-9BA4-AA316D625A25}"/>
    <dgm:cxn modelId="{4A1F01CE-B199-42E7-9639-727F57608008}" type="presParOf" srcId="{EE8268ED-8F38-4FEB-97F9-6D656C1AA144}" destId="{DE24662A-6E3A-4CFC-841B-450D80385CB5}" srcOrd="0" destOrd="0" presId="urn:microsoft.com/office/officeart/2005/8/layout/list1"/>
    <dgm:cxn modelId="{2284EBDD-62A4-48E5-B8E6-FD3866CBEDC5}" type="presParOf" srcId="{DE24662A-6E3A-4CFC-841B-450D80385CB5}" destId="{88E3B927-231E-4A82-A75E-57E615A4C1E7}" srcOrd="0" destOrd="0" presId="urn:microsoft.com/office/officeart/2005/8/layout/list1"/>
    <dgm:cxn modelId="{9B9EEB8B-6D9F-424A-A313-912C5C36FF6E}" type="presParOf" srcId="{DE24662A-6E3A-4CFC-841B-450D80385CB5}" destId="{EA2717C8-ECC2-4680-9D46-1D1AEC738C5C}" srcOrd="1" destOrd="0" presId="urn:microsoft.com/office/officeart/2005/8/layout/list1"/>
    <dgm:cxn modelId="{7C8A2B89-06B9-4C07-9A37-F1EAED405701}" type="presParOf" srcId="{EE8268ED-8F38-4FEB-97F9-6D656C1AA144}" destId="{B966830E-D11E-4937-A2ED-1C59B4BD7318}" srcOrd="1" destOrd="0" presId="urn:microsoft.com/office/officeart/2005/8/layout/list1"/>
    <dgm:cxn modelId="{BB054261-F3B8-4E6F-90CF-CF0634591392}" type="presParOf" srcId="{EE8268ED-8F38-4FEB-97F9-6D656C1AA144}" destId="{DBE98FC2-F179-48CF-8DC2-07681F97A581}" srcOrd="2" destOrd="0" presId="urn:microsoft.com/office/officeart/2005/8/layout/list1"/>
    <dgm:cxn modelId="{1112C61F-ABDA-42D1-AFA2-9D0EC5E810E7}" type="presParOf" srcId="{EE8268ED-8F38-4FEB-97F9-6D656C1AA144}" destId="{8B818C13-C067-4CC8-9808-79BC0B5C7660}" srcOrd="3" destOrd="0" presId="urn:microsoft.com/office/officeart/2005/8/layout/list1"/>
    <dgm:cxn modelId="{7ECB6DA4-2C5F-4AD6-A131-0D6724EF3AAE}" type="presParOf" srcId="{EE8268ED-8F38-4FEB-97F9-6D656C1AA144}" destId="{1562487D-708B-4765-A70D-7A825D4D4A32}" srcOrd="4" destOrd="0" presId="urn:microsoft.com/office/officeart/2005/8/layout/list1"/>
    <dgm:cxn modelId="{CA06DA1B-15C8-43C8-BD3E-C0BE887A02AF}" type="presParOf" srcId="{1562487D-708B-4765-A70D-7A825D4D4A32}" destId="{19E4A016-EFAC-40F9-A9CC-6D5EE7A71CC5}" srcOrd="0" destOrd="0" presId="urn:microsoft.com/office/officeart/2005/8/layout/list1"/>
    <dgm:cxn modelId="{BFB0914D-0821-4B63-B137-BD42075AEA5E}" type="presParOf" srcId="{1562487D-708B-4765-A70D-7A825D4D4A32}" destId="{87AE0BAA-2C98-41AE-9F59-7CEA00D214C2}" srcOrd="1" destOrd="0" presId="urn:microsoft.com/office/officeart/2005/8/layout/list1"/>
    <dgm:cxn modelId="{FE784E26-7DC3-4432-94B0-F24F6D1F90E1}" type="presParOf" srcId="{EE8268ED-8F38-4FEB-97F9-6D656C1AA144}" destId="{C7FF5563-38DF-4998-B38A-5FCD1D3FE215}" srcOrd="5" destOrd="0" presId="urn:microsoft.com/office/officeart/2005/8/layout/list1"/>
    <dgm:cxn modelId="{2A2CAFC3-7758-4DEF-9835-6555CA770DD4}" type="presParOf" srcId="{EE8268ED-8F38-4FEB-97F9-6D656C1AA144}" destId="{C0EECEDD-71FC-47E1-B466-D0C567544ACF}" srcOrd="6" destOrd="0" presId="urn:microsoft.com/office/officeart/2005/8/layout/list1"/>
    <dgm:cxn modelId="{EE147793-DAD8-41A3-B7BA-F5C413853C8B}" type="presParOf" srcId="{EE8268ED-8F38-4FEB-97F9-6D656C1AA144}" destId="{0D0B8F03-04D5-4EE6-B2E3-9A2CCDF6A656}" srcOrd="7" destOrd="0" presId="urn:microsoft.com/office/officeart/2005/8/layout/list1"/>
    <dgm:cxn modelId="{523D970A-1B59-4DBB-BE20-BC168B49C939}" type="presParOf" srcId="{EE8268ED-8F38-4FEB-97F9-6D656C1AA144}" destId="{9E9EE8FF-8317-4823-91C5-CA47C2CE9314}" srcOrd="8" destOrd="0" presId="urn:microsoft.com/office/officeart/2005/8/layout/list1"/>
    <dgm:cxn modelId="{D7F06639-E473-4ACC-8E80-9DC6FCEF63DD}" type="presParOf" srcId="{9E9EE8FF-8317-4823-91C5-CA47C2CE9314}" destId="{358D7E01-D335-40B9-8CEE-4F8F8670D7AA}" srcOrd="0" destOrd="0" presId="urn:microsoft.com/office/officeart/2005/8/layout/list1"/>
    <dgm:cxn modelId="{42E94975-0A97-491A-8520-1566C7DA2499}" type="presParOf" srcId="{9E9EE8FF-8317-4823-91C5-CA47C2CE9314}" destId="{A4CCEAFC-640C-4B24-9F4E-ED0B9931EBA5}" srcOrd="1" destOrd="0" presId="urn:microsoft.com/office/officeart/2005/8/layout/list1"/>
    <dgm:cxn modelId="{09AAB213-CE00-4A3C-A6EF-507E7D749D28}" type="presParOf" srcId="{EE8268ED-8F38-4FEB-97F9-6D656C1AA144}" destId="{FCB4F028-829F-470D-BCC0-2742DE5F457D}" srcOrd="9" destOrd="0" presId="urn:microsoft.com/office/officeart/2005/8/layout/list1"/>
    <dgm:cxn modelId="{E64CBE65-B159-411C-9A08-3E6B3500DB99}" type="presParOf" srcId="{EE8268ED-8F38-4FEB-97F9-6D656C1AA144}" destId="{D7569F04-E910-4E7D-8394-72865F6F54A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98FC2-F179-48CF-8DC2-07681F97A581}">
      <dsp:nvSpPr>
        <dsp:cNvPr id="0" name=""/>
        <dsp:cNvSpPr/>
      </dsp:nvSpPr>
      <dsp:spPr>
        <a:xfrm>
          <a:off x="0" y="357727"/>
          <a:ext cx="8229600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не содержащая механически движущихся частей (как обычные жесткие диски или CD), построенная на основе полупроводниковых микросхем;</a:t>
          </a:r>
          <a:endParaRPr lang="ru-RU" sz="1800" kern="1200"/>
        </a:p>
      </dsp:txBody>
      <dsp:txXfrm>
        <a:off x="0" y="357727"/>
        <a:ext cx="8229600" cy="1275750"/>
      </dsp:txXfrm>
    </dsp:sp>
    <dsp:sp modelId="{EA2717C8-ECC2-4680-9D46-1D1AEC738C5C}">
      <dsp:nvSpPr>
        <dsp:cNvPr id="0" name=""/>
        <dsp:cNvSpPr/>
      </dsp:nvSpPr>
      <dsp:spPr>
        <a:xfrm>
          <a:off x="411480" y="92047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полупроводниковая (твердотельная)</a:t>
          </a:r>
          <a:endParaRPr lang="ru-RU" sz="1800" kern="1200" dirty="0"/>
        </a:p>
      </dsp:txBody>
      <dsp:txXfrm>
        <a:off x="437419" y="117986"/>
        <a:ext cx="5708842" cy="479482"/>
      </dsp:txXfrm>
    </dsp:sp>
    <dsp:sp modelId="{C0EECEDD-71FC-47E1-B466-D0C567544ACF}">
      <dsp:nvSpPr>
        <dsp:cNvPr id="0" name=""/>
        <dsp:cNvSpPr/>
      </dsp:nvSpPr>
      <dsp:spPr>
        <a:xfrm>
          <a:off x="0" y="1996357"/>
          <a:ext cx="8229600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не требующая дополнительной энергии для хранения данных (энергия требуется только для записи);</a:t>
          </a:r>
          <a:endParaRPr lang="ru-RU" sz="1800" kern="1200"/>
        </a:p>
      </dsp:txBody>
      <dsp:txXfrm>
        <a:off x="0" y="1996357"/>
        <a:ext cx="8229600" cy="1020600"/>
      </dsp:txXfrm>
    </dsp:sp>
    <dsp:sp modelId="{87AE0BAA-2C98-41AE-9F59-7CEA00D214C2}">
      <dsp:nvSpPr>
        <dsp:cNvPr id="0" name=""/>
        <dsp:cNvSpPr/>
      </dsp:nvSpPr>
      <dsp:spPr>
        <a:xfrm>
          <a:off x="411480" y="1730677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энергонезависимая</a:t>
          </a:r>
          <a:endParaRPr lang="ru-RU" sz="1800" kern="1200" dirty="0"/>
        </a:p>
      </dsp:txBody>
      <dsp:txXfrm>
        <a:off x="437419" y="1756616"/>
        <a:ext cx="5708842" cy="479482"/>
      </dsp:txXfrm>
    </dsp:sp>
    <dsp:sp modelId="{D7569F04-E910-4E7D-8394-72865F6F54A9}">
      <dsp:nvSpPr>
        <dsp:cNvPr id="0" name=""/>
        <dsp:cNvSpPr/>
      </dsp:nvSpPr>
      <dsp:spPr>
        <a:xfrm>
          <a:off x="0" y="3379837"/>
          <a:ext cx="8229600" cy="765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допускающая изменение (перезапись) хранимых в ней данных.</a:t>
          </a:r>
          <a:endParaRPr lang="ru-RU" sz="1800" kern="1200" dirty="0"/>
        </a:p>
      </dsp:txBody>
      <dsp:txXfrm>
        <a:off x="0" y="3379837"/>
        <a:ext cx="8229600" cy="765450"/>
      </dsp:txXfrm>
    </dsp:sp>
    <dsp:sp modelId="{A4CCEAFC-640C-4B24-9F4E-ED0B9931EBA5}">
      <dsp:nvSpPr>
        <dsp:cNvPr id="0" name=""/>
        <dsp:cNvSpPr/>
      </dsp:nvSpPr>
      <dsp:spPr>
        <a:xfrm>
          <a:off x="411480" y="3114157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перезаписываемая</a:t>
          </a:r>
          <a:endParaRPr lang="ru-RU" sz="1800" kern="1200" dirty="0"/>
        </a:p>
      </dsp:txBody>
      <dsp:txXfrm>
        <a:off x="437419" y="3140096"/>
        <a:ext cx="570884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00306"/>
            <a:ext cx="8077200" cy="2528894"/>
          </a:xfrm>
        </p:spPr>
        <p:txBody>
          <a:bodyPr/>
          <a:lstStyle/>
          <a:p>
            <a:pPr algn="ctr"/>
            <a:r>
              <a:rPr lang="ru-RU" dirty="0" smtClean="0"/>
              <a:t>Внешняя </a:t>
            </a:r>
            <a:r>
              <a:rPr lang="ru-RU" dirty="0" smtClean="0"/>
              <a:t>память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Оптическая </a:t>
            </a:r>
            <a:r>
              <a:rPr lang="ru-RU" dirty="0" smtClean="0"/>
              <a:t>память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8872" indent="457200" algn="just">
              <a:buNone/>
            </a:pPr>
            <a:r>
              <a:rPr lang="ru-RU" dirty="0"/>
              <a:t>В лазерных CD- и DVD-дисководах используется оптический принцип записи и считывания информации.</a:t>
            </a:r>
          </a:p>
          <a:p>
            <a:pPr marL="118872" indent="457200" algn="just">
              <a:buNone/>
            </a:pPr>
            <a:r>
              <a:rPr lang="ru-RU" dirty="0" smtClean="0"/>
              <a:t>Запись – в виде спиралевидной дорожки, начинающейся </a:t>
            </a:r>
            <a:r>
              <a:rPr lang="ru-RU" dirty="0"/>
              <a:t>от центра диска и </a:t>
            </a:r>
            <a:r>
              <a:rPr lang="ru-RU" dirty="0" smtClean="0"/>
              <a:t>содержащей </a:t>
            </a:r>
            <a:r>
              <a:rPr lang="ru-RU" dirty="0"/>
              <a:t>чередующиеся участки с различной отражающей способностью</a:t>
            </a:r>
            <a:r>
              <a:rPr lang="ru-RU" dirty="0" smtClean="0"/>
              <a:t>.</a:t>
            </a:r>
          </a:p>
          <a:p>
            <a:pPr marL="118872" indent="457200" algn="just">
              <a:buNone/>
            </a:pPr>
            <a:r>
              <a:rPr lang="ru-RU" dirty="0" smtClean="0"/>
              <a:t>Считывание - луч </a:t>
            </a:r>
            <a:r>
              <a:rPr lang="ru-RU" dirty="0"/>
              <a:t>лазера, </a:t>
            </a:r>
            <a:r>
              <a:rPr lang="ru-RU" dirty="0" smtClean="0"/>
              <a:t>установленный </a:t>
            </a:r>
            <a:r>
              <a:rPr lang="ru-RU" dirty="0"/>
              <a:t>в дисководе, падает на поверхность вращающегося диска и </a:t>
            </a:r>
            <a:r>
              <a:rPr lang="ru-RU" dirty="0" smtClean="0"/>
              <a:t>отражается.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967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" y="48912"/>
            <a:ext cx="8229600" cy="1252728"/>
          </a:xfrm>
        </p:spPr>
        <p:txBody>
          <a:bodyPr/>
          <a:lstStyle/>
          <a:p>
            <a:pPr algn="ctr"/>
            <a:r>
              <a:rPr lang="ru-RU" dirty="0"/>
              <a:t>Оптические диски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103919" y="1492939"/>
            <a:ext cx="252028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CD-диски </a:t>
            </a: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380666" y="1482305"/>
            <a:ext cx="252028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DVD-диски</a:t>
            </a: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3819" y="2121377"/>
            <a:ext cx="4320480" cy="20165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рассчитаны на использование инфракрасного лазера с длиной волны 780 </a:t>
            </a:r>
            <a:r>
              <a:rPr lang="ru-RU" dirty="0" err="1" smtClean="0"/>
              <a:t>нм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информационная </a:t>
            </a:r>
            <a:r>
              <a:rPr lang="ru-RU" dirty="0"/>
              <a:t>емкость </a:t>
            </a:r>
            <a:r>
              <a:rPr lang="ru-RU" dirty="0" smtClean="0"/>
              <a:t>- 700 </a:t>
            </a:r>
            <a:r>
              <a:rPr lang="ru-RU" dirty="0"/>
              <a:t>Мбайт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52020" y="2094638"/>
            <a:ext cx="4248472" cy="201658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рассчитаны на использование красного лазера с длиной волны 650 </a:t>
            </a:r>
            <a:r>
              <a:rPr lang="ru-RU" dirty="0" err="1" smtClean="0"/>
              <a:t>нм</a:t>
            </a:r>
            <a:r>
              <a:rPr lang="ru-RU" dirty="0"/>
              <a:t>,</a:t>
            </a:r>
            <a:r>
              <a:rPr lang="ru-RU" dirty="0" smtClean="0"/>
              <a:t> информационная </a:t>
            </a:r>
            <a:r>
              <a:rPr lang="ru-RU" dirty="0"/>
              <a:t>емкость </a:t>
            </a:r>
            <a:r>
              <a:rPr lang="ru-RU" dirty="0" smtClean="0"/>
              <a:t>- 4,7 Гбайт</a:t>
            </a:r>
          </a:p>
          <a:p>
            <a:pPr algn="ctr"/>
            <a:r>
              <a:rPr lang="ru-RU" dirty="0" smtClean="0"/>
              <a:t>(за </a:t>
            </a:r>
            <a:r>
              <a:rPr lang="ru-RU" dirty="0"/>
              <a:t>счет меньшей ширины и более плотного размещения оптических </a:t>
            </a:r>
            <a:r>
              <a:rPr lang="ru-RU" dirty="0" smtClean="0"/>
              <a:t>дорожек)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683736" y="1154897"/>
            <a:ext cx="432048" cy="362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5" idx="1"/>
          </p:cNvCxnSpPr>
          <p:nvPr/>
        </p:nvCxnSpPr>
        <p:spPr>
          <a:xfrm>
            <a:off x="5380666" y="1108536"/>
            <a:ext cx="369086" cy="458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78" name="Рисунок 2" descr="http://fullref.ru/files/22/0292d523f4fe7e35ce5e50a4656d0f37.html_files/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819" y="3789040"/>
            <a:ext cx="3973493" cy="30689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239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Оптические диски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 err="1" smtClean="0"/>
              <a:t>Blu-Ray</a:t>
            </a:r>
            <a:r>
              <a:rPr lang="ru-RU" dirty="0" smtClean="0"/>
              <a:t> - оптические диски, информационная </a:t>
            </a:r>
            <a:r>
              <a:rPr lang="ru-RU" dirty="0"/>
              <a:t>емкость которых в 3 - 5 раз превосходит информационную емкость DVD-дисков за счет использования синего лазера с длиной волны 405 нанометров.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726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Оптические диски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2564904"/>
            <a:ext cx="3024336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информация может быть записана, но только один раз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6304" y="2564904"/>
            <a:ext cx="3024336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информация может быть записана и стерта многократно</a:t>
            </a:r>
            <a:endParaRPr lang="ru-RU" sz="2400" dirty="0"/>
          </a:p>
        </p:txBody>
      </p:sp>
      <p:sp>
        <p:nvSpPr>
          <p:cNvPr id="6" name="Овал 5"/>
          <p:cNvSpPr/>
          <p:nvPr/>
        </p:nvSpPr>
        <p:spPr>
          <a:xfrm>
            <a:off x="4908476" y="1471745"/>
            <a:ext cx="2559992" cy="10002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CD-RW и DVD±RW</a:t>
            </a:r>
          </a:p>
        </p:txBody>
      </p:sp>
      <p:sp>
        <p:nvSpPr>
          <p:cNvPr id="7" name="Овал 6"/>
          <p:cNvSpPr/>
          <p:nvPr/>
        </p:nvSpPr>
        <p:spPr>
          <a:xfrm>
            <a:off x="899592" y="1535858"/>
            <a:ext cx="2592288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CD-R и DVD±R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646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Оптические дисководы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Оптические CD- и DVD-дисководы используют лазер для чтения или записи информации.</a:t>
            </a:r>
          </a:p>
          <a:p>
            <a:pPr marL="118872" indent="0">
              <a:buNone/>
            </a:pPr>
            <a:r>
              <a:rPr lang="ru-RU" dirty="0"/>
              <a:t>Скорость чтения/записи информации в оптических дисководах зависит от скорости вращения диска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986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Флэш-память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7524" y="162880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Флэш-память — особый вид полупроводниковой энергонезависимой перезаписываемой памяти: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586250988"/>
              </p:ext>
            </p:extLst>
          </p:nvPr>
        </p:nvGraphicFramePr>
        <p:xfrm>
          <a:off x="457200" y="2275131"/>
          <a:ext cx="8229600" cy="4237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41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784976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Принцип записи и считывания информации на картах флэш-памяти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08176"/>
            <a:ext cx="8964488" cy="5261183"/>
          </a:xfrm>
        </p:spPr>
        <p:txBody>
          <a:bodyPr>
            <a:normAutofit/>
          </a:bodyPr>
          <a:lstStyle/>
          <a:p>
            <a:pPr marL="118872" indent="457200">
              <a:buNone/>
            </a:pPr>
            <a:r>
              <a:rPr lang="ru-RU" sz="2800" dirty="0" smtClean="0"/>
              <a:t>Для </a:t>
            </a:r>
            <a:r>
              <a:rPr lang="ru-RU" sz="2800" dirty="0"/>
              <a:t>записи и считывания информации используются электрические сигналы.</a:t>
            </a:r>
          </a:p>
          <a:p>
            <a:pPr marL="118872" indent="457200">
              <a:buNone/>
            </a:pPr>
            <a:r>
              <a:rPr lang="ru-RU" sz="2800" dirty="0"/>
              <a:t>В простейшем случае каждая ячейка флэш-памяти хранит один бит информации и состоит из одного полевого транзистора со специальной электрически изолированной областью («плавающим» </a:t>
            </a:r>
            <a:r>
              <a:rPr lang="ru-RU" sz="2800" dirty="0" smtClean="0"/>
              <a:t>затвором).</a:t>
            </a:r>
            <a:endParaRPr lang="ru-RU" sz="2800" dirty="0"/>
          </a:p>
        </p:txBody>
      </p:sp>
      <p:pic>
        <p:nvPicPr>
          <p:cNvPr id="25602" name="Рисунок 3" descr="http://izlov.ru/tw_files2/urls_1/9/d-8514/8514_html_m73d3d5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149080"/>
            <a:ext cx="5554259" cy="270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261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Карты флэш-памяти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70" y="1628800"/>
            <a:ext cx="9110329" cy="5229200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ru-RU" dirty="0"/>
              <a:t>Флэш-память </a:t>
            </a:r>
            <a:r>
              <a:rPr lang="ru-RU" dirty="0" smtClean="0"/>
              <a:t>- микросхема, помещенная </a:t>
            </a:r>
            <a:r>
              <a:rPr lang="ru-RU" dirty="0"/>
              <a:t>в миниатюрный плоский корпус.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Микросхемы </a:t>
            </a:r>
            <a:r>
              <a:rPr lang="ru-RU" dirty="0"/>
              <a:t>флэш-памяти могут содержать миллиарды ячеек, каждая из которых хранит 1 бит информации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r>
              <a:rPr lang="ru-RU" dirty="0"/>
              <a:t>Информационная </a:t>
            </a:r>
            <a:r>
              <a:rPr lang="ru-RU" dirty="0" smtClean="0"/>
              <a:t>емкость – </a:t>
            </a:r>
          </a:p>
          <a:p>
            <a:pPr marL="118872" indent="0">
              <a:buNone/>
            </a:pPr>
            <a:r>
              <a:rPr lang="ru-RU" dirty="0" smtClean="0"/>
              <a:t>ежегодно увеличивается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</a:p>
          <a:p>
            <a:pPr marL="118872" indent="0">
              <a:buNone/>
            </a:pPr>
            <a:r>
              <a:rPr lang="ru-RU" dirty="0"/>
              <a:t>Информация, записанная на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флэш-память</a:t>
            </a:r>
            <a:r>
              <a:rPr lang="ru-RU" dirty="0"/>
              <a:t>, может храниться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очень </a:t>
            </a:r>
            <a:r>
              <a:rPr lang="ru-RU" dirty="0"/>
              <a:t>длительное время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(</a:t>
            </a:r>
            <a:r>
              <a:rPr lang="ru-RU" dirty="0"/>
              <a:t>от 20 до 100 лет)</a:t>
            </a:r>
          </a:p>
          <a:p>
            <a:endParaRPr lang="ru-RU" dirty="0"/>
          </a:p>
        </p:txBody>
      </p:sp>
      <p:pic>
        <p:nvPicPr>
          <p:cNvPr id="4" name="Рисунок 4" descr="http://sobb.ru/images/kak-vstavit-fleshku-v-kompjuter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89040"/>
            <a:ext cx="2871961" cy="2871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035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USB флэш-диски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9"/>
            <a:ext cx="8507288" cy="4699992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Накопители на флэш- памяти </a:t>
            </a:r>
            <a:r>
              <a:rPr lang="ru-RU" dirty="0" smtClean="0"/>
              <a:t>- микросхема </a:t>
            </a:r>
            <a:r>
              <a:rPr lang="ru-RU" dirty="0"/>
              <a:t>флэш-памяти, </a:t>
            </a:r>
            <a:r>
              <a:rPr lang="ru-RU" dirty="0" smtClean="0"/>
              <a:t>дополненная </a:t>
            </a:r>
            <a:r>
              <a:rPr lang="ru-RU" dirty="0"/>
              <a:t>контроллером USB, и подключаются к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последовательному </a:t>
            </a:r>
            <a:r>
              <a:rPr lang="ru-RU" dirty="0"/>
              <a:t>порту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USB</a:t>
            </a:r>
            <a:r>
              <a:rPr lang="ru-RU" dirty="0"/>
              <a:t>. </a:t>
            </a:r>
            <a:endParaRPr lang="ru-RU" dirty="0" smtClean="0"/>
          </a:p>
        </p:txBody>
      </p:sp>
      <p:pic>
        <p:nvPicPr>
          <p:cNvPr id="26627" name="Рисунок 5" descr="http://www.nusajayacomp.com/image/cache/data/FD%20Nexus%20tutup%20Mix-500x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852936"/>
            <a:ext cx="3707879" cy="3707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788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</a:t>
            </a:r>
            <a:r>
              <a:rPr lang="ru-RU" dirty="0" smtClean="0"/>
              <a:t>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3"/>
            <a:ext cx="8858280" cy="4829188"/>
          </a:xfrm>
        </p:spPr>
        <p:txBody>
          <a:bodyPr/>
          <a:lstStyle/>
          <a:p>
            <a:pPr>
              <a:buNone/>
            </a:pPr>
            <a:r>
              <a:rPr lang="ru-RU" dirty="0"/>
              <a:t>Создание логического </a:t>
            </a:r>
            <a:r>
              <a:rPr lang="ru-RU" dirty="0" smtClean="0"/>
              <a:t>диска.</a:t>
            </a:r>
          </a:p>
          <a:p>
            <a:pPr>
              <a:buNone/>
            </a:pPr>
            <a:r>
              <a:rPr lang="ru-RU" dirty="0" smtClean="0"/>
              <a:t>1 способ:</a:t>
            </a:r>
          </a:p>
          <a:p>
            <a:pPr lvl="0">
              <a:buNone/>
            </a:pPr>
            <a:r>
              <a:rPr lang="ru-RU" dirty="0"/>
              <a:t>Нажатие правой клавиши мышкой на иконке «Моего компьютера”, которая, обычно, размещается на Вашем рабочем столе. Далее нужно выбрать «Управление” и перед Вами откроется окошко «Управления компьютером”. Найдите там вкладку «</a:t>
            </a:r>
            <a:r>
              <a:rPr lang="ru-RU" i="1" dirty="0"/>
              <a:t>Управления дисками</a:t>
            </a:r>
            <a:r>
              <a:rPr lang="ru-RU" dirty="0" smtClean="0"/>
              <a:t>”.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515352" cy="1252728"/>
          </a:xfrm>
        </p:spPr>
        <p:txBody>
          <a:bodyPr>
            <a:normAutofit/>
          </a:bodyPr>
          <a:lstStyle/>
          <a:p>
            <a:r>
              <a:rPr lang="ru-RU" dirty="0"/>
              <a:t>Магнитная память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Основная функция </a:t>
            </a:r>
            <a:r>
              <a:rPr lang="ru-RU" sz="2800" b="1" dirty="0">
                <a:solidFill>
                  <a:srgbClr val="FF0000"/>
                </a:solidFill>
              </a:rPr>
              <a:t>внешней памяти компьютера </a:t>
            </a:r>
            <a:r>
              <a:rPr lang="ru-RU" sz="2800" dirty="0" smtClean="0"/>
              <a:t>- </a:t>
            </a:r>
            <a:r>
              <a:rPr lang="ru-RU" sz="2800" dirty="0"/>
              <a:t>долговременное хранение большого объема информации (программы, документы, аудио- и видеоклипы и т. д.).</a:t>
            </a:r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Накопитель </a:t>
            </a:r>
            <a:r>
              <a:rPr lang="ru-RU" sz="2800" dirty="0">
                <a:solidFill>
                  <a:srgbClr val="FF0000"/>
                </a:solidFill>
              </a:rPr>
              <a:t>или </a:t>
            </a:r>
            <a:r>
              <a:rPr lang="ru-RU" sz="2800" b="1" dirty="0" smtClean="0">
                <a:solidFill>
                  <a:srgbClr val="FF0000"/>
                </a:solidFill>
              </a:rPr>
              <a:t>дисковод - </a:t>
            </a:r>
            <a:r>
              <a:rPr lang="ru-RU" sz="2800" dirty="0" smtClean="0"/>
              <a:t>устройство</a:t>
            </a:r>
            <a:r>
              <a:rPr lang="ru-RU" sz="2800" dirty="0"/>
              <a:t>, которое обеспечивает запись/считывание </a:t>
            </a:r>
            <a:r>
              <a:rPr lang="ru-RU" sz="2800" dirty="0" smtClean="0"/>
              <a:t>информации.</a:t>
            </a:r>
          </a:p>
          <a:p>
            <a:pPr algn="just">
              <a:buNone/>
            </a:pPr>
            <a:endParaRPr lang="ru-RU" sz="2800" b="1" dirty="0" smtClean="0"/>
          </a:p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Носитель – </a:t>
            </a:r>
            <a:r>
              <a:rPr lang="ru-RU" sz="2800" dirty="0" smtClean="0"/>
              <a:t>материальный объект способный долгое время хранить информацию.</a:t>
            </a: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Создание логического диска.</a:t>
            </a:r>
          </a:p>
          <a:p>
            <a:pPr>
              <a:buNone/>
            </a:pPr>
            <a:r>
              <a:rPr lang="ru-RU" dirty="0" smtClean="0"/>
              <a:t>2 способ:</a:t>
            </a:r>
          </a:p>
          <a:p>
            <a:pPr lvl="0">
              <a:buNone/>
            </a:pPr>
            <a:r>
              <a:rPr lang="ru-RU" dirty="0"/>
              <a:t>Надавите на кнопку </a:t>
            </a:r>
            <a:r>
              <a:rPr lang="ru-RU" dirty="0" err="1"/>
              <a:t>Windows</a:t>
            </a:r>
            <a:r>
              <a:rPr lang="ru-RU" dirty="0"/>
              <a:t> на клавиатуре или на значке «Пуска” внизу монитора. Потом требуется выбор «Панели управления” и переход по адресу «Системы и безопасности” — «Администрирования”. Далее следует выбор подпункта «Создания и форматирования разделов жестких дисков”. Появится окошко «</a:t>
            </a:r>
            <a:r>
              <a:rPr lang="ru-RU" i="1" dirty="0"/>
              <a:t>Управления диском</a:t>
            </a:r>
            <a:r>
              <a:rPr lang="ru-RU" dirty="0" smtClean="0"/>
              <a:t>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685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368" y="1556792"/>
            <a:ext cx="8229600" cy="46256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800" dirty="0"/>
              <a:t>На вкладке «Управления диском” появится возможность рассмотреть полную информацию о жестких дисках и созданных на нем разделах. </a:t>
            </a:r>
            <a:endParaRPr lang="ru-RU" sz="2800" dirty="0" smtClean="0"/>
          </a:p>
          <a:p>
            <a:pPr marL="118872" indent="0">
              <a:buNone/>
            </a:pPr>
            <a:r>
              <a:rPr lang="ru-RU" sz="2800" dirty="0" smtClean="0"/>
              <a:t>Там</a:t>
            </a:r>
            <a:r>
              <a:rPr lang="ru-RU" sz="2800" dirty="0"/>
              <a:t>, кроме главного раздела (диск C:/) имеется и скрытый от пользователя раздел для восстановления системы.</a:t>
            </a:r>
          </a:p>
        </p:txBody>
      </p:sp>
      <p:pic>
        <p:nvPicPr>
          <p:cNvPr id="27651" name="Picture 3" descr="windows 7 разделить жесткий дис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246310"/>
            <a:ext cx="5328592" cy="2353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079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08177"/>
            <a:ext cx="9144000" cy="4992624"/>
          </a:xfrm>
        </p:spPr>
        <p:txBody>
          <a:bodyPr/>
          <a:lstStyle/>
          <a:p>
            <a:pPr marL="118872" indent="0">
              <a:buNone/>
            </a:pPr>
            <a:r>
              <a:rPr lang="ru-RU" sz="2800" b="1" dirty="0"/>
              <a:t>Создание логических дисков</a:t>
            </a:r>
            <a:endParaRPr lang="ru-RU" sz="2800" dirty="0"/>
          </a:p>
          <a:p>
            <a:pPr marL="118872" indent="0">
              <a:buNone/>
            </a:pPr>
            <a:r>
              <a:rPr lang="ru-RU" sz="2800" dirty="0"/>
              <a:t>Нам необходимо разделить жесткий диск в </a:t>
            </a:r>
            <a:r>
              <a:rPr lang="ru-RU" sz="2800" dirty="0" err="1"/>
              <a:t>Windows</a:t>
            </a:r>
            <a:r>
              <a:rPr lang="ru-RU" sz="2800" dirty="0"/>
              <a:t> 7 на некоторое количество разделов (логических дисков).</a:t>
            </a:r>
          </a:p>
          <a:p>
            <a:pPr marL="118872" indent="0">
              <a:buNone/>
            </a:pPr>
            <a:r>
              <a:rPr lang="ru-RU" sz="2800" dirty="0"/>
              <a:t>Чтобы это осуществить, давим на условном изображении «</a:t>
            </a:r>
            <a:r>
              <a:rPr lang="ru-RU" sz="2800" dirty="0" err="1"/>
              <a:t>харда</a:t>
            </a:r>
            <a:r>
              <a:rPr lang="ru-RU" sz="2800" dirty="0"/>
              <a:t>» правую клавишу мышки, выбирая «Сжатие тома</a:t>
            </a:r>
            <a:r>
              <a:rPr lang="ru-RU" sz="2800" dirty="0" smtClean="0"/>
              <a:t>»</a:t>
            </a:r>
            <a:endParaRPr lang="ru-RU" dirty="0"/>
          </a:p>
        </p:txBody>
      </p:sp>
      <p:pic>
        <p:nvPicPr>
          <p:cNvPr id="28674" name="Picture 2" descr="как разбить жесткий диск в windows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922497"/>
            <a:ext cx="5321093" cy="270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6381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844008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800" dirty="0"/>
              <a:t>Во всплывшем окошке следует указать размеры тома C:/ до сжатия (система измерения — мегабайт) и размеры сжатого пространства (объем места на вновь созданном разделе). </a:t>
            </a:r>
            <a:endParaRPr lang="ru-RU" sz="2800" dirty="0"/>
          </a:p>
        </p:txBody>
      </p:sp>
      <p:pic>
        <p:nvPicPr>
          <p:cNvPr id="29698" name="Picture 2" descr="разбить жесткий диск windows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429000"/>
            <a:ext cx="5374357" cy="328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9129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686800" cy="4625609"/>
          </a:xfrm>
        </p:spPr>
        <p:txBody>
          <a:bodyPr/>
          <a:lstStyle/>
          <a:p>
            <a:pPr marL="118872" indent="0">
              <a:buNone/>
            </a:pPr>
            <a:r>
              <a:rPr lang="ru-RU" sz="2800" dirty="0"/>
              <a:t>П</a:t>
            </a:r>
            <a:r>
              <a:rPr lang="ru-RU" sz="2800" dirty="0" smtClean="0"/>
              <a:t>оявиться </a:t>
            </a:r>
            <a:r>
              <a:rPr lang="ru-RU" sz="2800" dirty="0"/>
              <a:t>дополнительный раздел с наименованием «Не распределенный</a:t>
            </a:r>
            <a:r>
              <a:rPr lang="ru-RU" sz="2800" dirty="0" smtClean="0"/>
              <a:t>”.</a:t>
            </a:r>
          </a:p>
          <a:p>
            <a:pPr marL="118872" indent="0">
              <a:buNone/>
            </a:pPr>
            <a:r>
              <a:rPr lang="ru-RU" sz="2800" dirty="0" smtClean="0"/>
              <a:t>Требуется </a:t>
            </a:r>
            <a:r>
              <a:rPr lang="ru-RU" sz="2800" dirty="0"/>
              <a:t>форматирование нового </a:t>
            </a:r>
            <a:r>
              <a:rPr lang="ru-RU" sz="2800" dirty="0" smtClean="0"/>
              <a:t>раздела: </a:t>
            </a:r>
            <a:r>
              <a:rPr lang="ru-RU" sz="2800" dirty="0"/>
              <a:t>правой мышкой по области нераспределенного места, </a:t>
            </a:r>
            <a:r>
              <a:rPr lang="ru-RU" sz="2800" dirty="0" smtClean="0"/>
              <a:t>выбираем </a:t>
            </a:r>
            <a:r>
              <a:rPr lang="ru-RU" sz="2800" dirty="0"/>
              <a:t>пункт «Создания простого тома».</a:t>
            </a:r>
          </a:p>
          <a:p>
            <a:pPr marL="118872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30723" name="Picture 3" descr="windows 7 разделить жесткий дис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221088"/>
            <a:ext cx="575206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2955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Загрузится «Мастер создания простого тома”.</a:t>
            </a:r>
            <a:endParaRPr lang="ru-RU" dirty="0"/>
          </a:p>
        </p:txBody>
      </p:sp>
      <p:pic>
        <p:nvPicPr>
          <p:cNvPr id="31746" name="Picture 2" descr="как разбить жесткий диск в windows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35" y="2852936"/>
            <a:ext cx="484469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 descr="разбить жесткий диск windows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3" y="3645023"/>
            <a:ext cx="4283968" cy="3145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235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</a:t>
            </a:r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56792"/>
            <a:ext cx="8821644" cy="5301208"/>
          </a:xfrm>
        </p:spPr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ru-RU" sz="2400" dirty="0"/>
              <a:t>Стр. 29-37.</a:t>
            </a:r>
          </a:p>
          <a:p>
            <a:pPr marL="118872" indent="0">
              <a:buNone/>
            </a:pPr>
            <a:r>
              <a:rPr lang="ru-RU" sz="2400" dirty="0"/>
              <a:t>Ответить на вопросы. Подготовиться к семинару «Подключение периферийных устройств». Выбрать тему из предложенного списка и подготовить доклад:</a:t>
            </a:r>
          </a:p>
          <a:p>
            <a:pPr marL="118872" indent="0">
              <a:buNone/>
            </a:pPr>
            <a:r>
              <a:rPr lang="ru-RU" sz="2400" dirty="0"/>
              <a:t>Мышь</a:t>
            </a:r>
            <a:r>
              <a:rPr lang="ru-RU" sz="2400" dirty="0" smtClean="0"/>
              <a:t>;</a:t>
            </a:r>
          </a:p>
          <a:p>
            <a:pPr marL="118872" indent="0">
              <a:buNone/>
            </a:pPr>
            <a:r>
              <a:rPr lang="ru-RU" sz="2400" dirty="0" smtClean="0"/>
              <a:t>Клавиатура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Колонки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Монитор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Сканер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Принтер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Модем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Микрофон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Графический </a:t>
            </a:r>
            <a:r>
              <a:rPr lang="ru-RU" sz="2400" dirty="0"/>
              <a:t>планшет;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ТВ-тюнер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Веб-камера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Джойстик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Проектор</a:t>
            </a:r>
            <a:r>
              <a:rPr lang="ru-RU" sz="2400" dirty="0"/>
              <a:t>; </a:t>
            </a:r>
            <a:endParaRPr lang="ru-RU" sz="2400" dirty="0" smtClean="0"/>
          </a:p>
          <a:p>
            <a:pPr marL="118872" indent="0">
              <a:buNone/>
            </a:pPr>
            <a:r>
              <a:rPr lang="ru-RU" sz="2400" dirty="0" smtClean="0"/>
              <a:t>Плоттер</a:t>
            </a:r>
            <a:r>
              <a:rPr lang="ru-RU" sz="2400" dirty="0"/>
              <a:t>.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Магнитный принцип записи и считывания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157432"/>
            <a:ext cx="9144000" cy="270056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ru-RU" dirty="0" smtClean="0"/>
              <a:t>В основу процессов положено: </a:t>
            </a:r>
          </a:p>
          <a:p>
            <a:pPr marL="118872" indent="0">
              <a:buNone/>
            </a:pPr>
            <a:r>
              <a:rPr lang="ru-RU" dirty="0" smtClean="0"/>
              <a:t>записи информации -  намагничивание </a:t>
            </a:r>
            <a:r>
              <a:rPr lang="ru-RU" dirty="0"/>
              <a:t>ферромагнетиков в магнитном </a:t>
            </a:r>
            <a:r>
              <a:rPr lang="ru-RU" dirty="0" smtClean="0"/>
              <a:t>поле;</a:t>
            </a:r>
          </a:p>
          <a:p>
            <a:pPr marL="118872" indent="0">
              <a:buNone/>
            </a:pPr>
            <a:r>
              <a:rPr lang="ru-RU" dirty="0"/>
              <a:t>хранение </a:t>
            </a:r>
            <a:r>
              <a:rPr lang="ru-RU" dirty="0" smtClean="0"/>
              <a:t>информации - сохранение намагниченности;</a:t>
            </a:r>
          </a:p>
          <a:p>
            <a:pPr marL="118872" indent="0">
              <a:buNone/>
            </a:pPr>
            <a:r>
              <a:rPr lang="ru-RU" dirty="0"/>
              <a:t>считывание </a:t>
            </a:r>
            <a:r>
              <a:rPr lang="ru-RU" dirty="0" smtClean="0"/>
              <a:t>информации - явление </a:t>
            </a:r>
            <a:r>
              <a:rPr lang="ru-RU" dirty="0"/>
              <a:t>электромагнитной индукции.</a:t>
            </a:r>
          </a:p>
          <a:p>
            <a:pPr marL="118872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843808" y="1556792"/>
            <a:ext cx="324036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Накопитель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85892" y="2783139"/>
            <a:ext cx="2520280" cy="112471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 гибких магнитных дисках </a:t>
            </a:r>
            <a:endParaRPr lang="ru-RU" dirty="0" smtClean="0"/>
          </a:p>
          <a:p>
            <a:pPr algn="ctr"/>
            <a:r>
              <a:rPr lang="ru-RU" dirty="0" smtClean="0"/>
              <a:t>(НГМД)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80112" y="2821449"/>
            <a:ext cx="2520280" cy="113046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 жестких магнитных дисках </a:t>
            </a:r>
            <a:endParaRPr lang="ru-RU" dirty="0" smtClean="0"/>
          </a:p>
          <a:p>
            <a:pPr algn="ctr"/>
            <a:r>
              <a:rPr lang="ru-RU" dirty="0" smtClean="0"/>
              <a:t>(</a:t>
            </a:r>
            <a:r>
              <a:rPr lang="ru-RU" dirty="0"/>
              <a:t>НЖМД)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546032" y="2323009"/>
            <a:ext cx="612068" cy="459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747520" y="2301963"/>
            <a:ext cx="972108" cy="508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41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Процесс </a:t>
            </a:r>
            <a:r>
              <a:rPr lang="ru-RU" dirty="0"/>
              <a:t>записи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457200" algn="just">
              <a:buNone/>
            </a:pPr>
            <a:r>
              <a:rPr lang="ru-RU" dirty="0" smtClean="0"/>
              <a:t>На </a:t>
            </a:r>
            <a:r>
              <a:rPr lang="ru-RU" dirty="0"/>
              <a:t>гибкие и жесткие магнитные диски головка дисковода с сердечником из </a:t>
            </a:r>
            <a:r>
              <a:rPr lang="ru-RU" dirty="0" err="1"/>
              <a:t>магнитомягкого</a:t>
            </a:r>
            <a:r>
              <a:rPr lang="ru-RU" dirty="0"/>
              <a:t> материала </a:t>
            </a:r>
            <a:r>
              <a:rPr lang="ru-RU" dirty="0" smtClean="0"/>
              <a:t>перемещается </a:t>
            </a:r>
            <a:r>
              <a:rPr lang="ru-RU" dirty="0"/>
              <a:t>вдоль магнитного слоя </a:t>
            </a:r>
            <a:r>
              <a:rPr lang="ru-RU" dirty="0" err="1"/>
              <a:t>магнитожесткого</a:t>
            </a:r>
            <a:r>
              <a:rPr lang="ru-RU" dirty="0"/>
              <a:t> </a:t>
            </a:r>
            <a:r>
              <a:rPr lang="ru-RU" dirty="0" smtClean="0"/>
              <a:t>носителя.</a:t>
            </a:r>
          </a:p>
          <a:p>
            <a:pPr marL="118872" indent="457200" algn="just">
              <a:buNone/>
            </a:pPr>
            <a:r>
              <a:rPr lang="ru-RU" dirty="0"/>
              <a:t>На магнитную головку поступают последовательности электрических </a:t>
            </a:r>
            <a:r>
              <a:rPr lang="ru-RU" dirty="0" smtClean="0"/>
              <a:t>импульсов, которые </a:t>
            </a:r>
            <a:r>
              <a:rPr lang="ru-RU" dirty="0"/>
              <a:t>создают в головке магнитное поле</a:t>
            </a:r>
            <a:r>
              <a:rPr lang="ru-RU" dirty="0" smtClean="0"/>
              <a:t>.</a:t>
            </a:r>
          </a:p>
          <a:p>
            <a:pPr marL="118872" indent="457200" algn="just">
              <a:buNone/>
            </a:pPr>
            <a:r>
              <a:rPr lang="ru-RU" dirty="0"/>
              <a:t>В результате последовательно намагничиваются (логическая единица) или не намагничиваются (логический нуль) элементы поверхности носителя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1418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Процесс считывании </a:t>
            </a:r>
            <a:r>
              <a:rPr lang="ru-RU" dirty="0"/>
              <a:t>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5191"/>
            <a:ext cx="8363272" cy="5082809"/>
          </a:xfrm>
        </p:spPr>
        <p:txBody>
          <a:bodyPr>
            <a:normAutofit fontScale="92500" lnSpcReduction="10000"/>
          </a:bodyPr>
          <a:lstStyle/>
          <a:p>
            <a:pPr indent="457200" algn="just"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движении магнитной головки над поверхностью носителя намагниченные участки носителя вызывают в ней импульсы тока (явление электромагнитной индукции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457200" algn="just"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Последовательности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таких импульсов передаются по магистрали в оперативную память компьютера.</a:t>
            </a:r>
          </a:p>
          <a:p>
            <a:pPr indent="45720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отсутствие сильных магнитных полей и высоких температур элементы носителя могут сохранять свою намагниченность в течение долгого времени (лет и десятилетий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8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Гибкие магнитные диски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Дискета</a:t>
            </a:r>
            <a:r>
              <a:rPr lang="ru-RU" dirty="0" smtClean="0"/>
              <a:t> – носитель информации, в виде гибкого магнитного диска, помещенного </a:t>
            </a:r>
            <a:r>
              <a:rPr lang="ru-RU" dirty="0"/>
              <a:t>в пластмассовый корпус. </a:t>
            </a:r>
            <a:endParaRPr lang="ru-RU" dirty="0" smtClean="0"/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Дискета </a:t>
            </a:r>
            <a:r>
              <a:rPr lang="ru-RU" dirty="0"/>
              <a:t>вставляется в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дисковод</a:t>
            </a:r>
            <a:r>
              <a:rPr lang="ru-RU" dirty="0"/>
              <a:t>, который вращает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диск </a:t>
            </a:r>
            <a:r>
              <a:rPr lang="ru-RU" dirty="0"/>
              <a:t>с </a:t>
            </a:r>
            <a:r>
              <a:rPr lang="ru-RU" dirty="0" smtClean="0"/>
              <a:t>помощью </a:t>
            </a:r>
          </a:p>
          <a:p>
            <a:pPr marL="118872" indent="0">
              <a:buNone/>
            </a:pPr>
            <a:r>
              <a:rPr lang="ru-RU" dirty="0" smtClean="0"/>
              <a:t>приспособления для </a:t>
            </a:r>
          </a:p>
          <a:p>
            <a:pPr marL="118872" indent="0">
              <a:buNone/>
            </a:pPr>
            <a:r>
              <a:rPr lang="ru-RU" dirty="0" smtClean="0"/>
              <a:t>захвата в центре дискеты.</a:t>
            </a:r>
            <a:endParaRPr lang="ru-RU" dirty="0"/>
          </a:p>
          <a:p>
            <a:endParaRPr lang="ru-RU" dirty="0"/>
          </a:p>
        </p:txBody>
      </p:sp>
      <p:pic>
        <p:nvPicPr>
          <p:cNvPr id="22530" name="Picture 2" descr="http://rezerv.sweet211.ru/images/news/21a5d5eefbf97f9cf2e40ac18873fcb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861048"/>
            <a:ext cx="317182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76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Гибкие магнитные диски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457200" algn="just">
              <a:buNone/>
            </a:pPr>
            <a:r>
              <a:rPr lang="ru-RU" dirty="0" smtClean="0"/>
              <a:t>Магнитная </a:t>
            </a:r>
            <a:r>
              <a:rPr lang="ru-RU" dirty="0"/>
              <a:t>головка дисковода устанавливается на </a:t>
            </a:r>
            <a:r>
              <a:rPr lang="ru-RU" dirty="0" smtClean="0"/>
              <a:t>концентрическую </a:t>
            </a:r>
            <a:r>
              <a:rPr lang="ru-RU" dirty="0"/>
              <a:t>дорожку диска, на которую и производится запись или </a:t>
            </a:r>
            <a:r>
              <a:rPr lang="ru-RU" dirty="0" smtClean="0"/>
              <a:t>считывание </a:t>
            </a:r>
            <a:r>
              <a:rPr lang="ru-RU" dirty="0"/>
              <a:t>информации. </a:t>
            </a:r>
            <a:endParaRPr lang="ru-RU" dirty="0" smtClean="0"/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Информационная </a:t>
            </a:r>
            <a:r>
              <a:rPr lang="ru-RU" dirty="0"/>
              <a:t>емкость </a:t>
            </a:r>
            <a:r>
              <a:rPr lang="ru-RU" dirty="0" smtClean="0"/>
              <a:t>- 1,44 Мбайт; </a:t>
            </a:r>
          </a:p>
          <a:p>
            <a:pPr marL="118872" indent="0">
              <a:buNone/>
            </a:pPr>
            <a:r>
              <a:rPr lang="ru-RU" dirty="0" smtClean="0"/>
              <a:t>Скорость </a:t>
            </a:r>
            <a:r>
              <a:rPr lang="ru-RU" dirty="0"/>
              <a:t>записи и считывания </a:t>
            </a:r>
            <a:r>
              <a:rPr lang="ru-RU" dirty="0" smtClean="0"/>
              <a:t>- 50 Кбайт/с;</a:t>
            </a:r>
          </a:p>
          <a:p>
            <a:pPr marL="118872" indent="0">
              <a:buNone/>
            </a:pPr>
            <a:r>
              <a:rPr lang="ru-RU" dirty="0" smtClean="0"/>
              <a:t>Вращение </a:t>
            </a:r>
            <a:r>
              <a:rPr lang="ru-RU" dirty="0"/>
              <a:t>диска </a:t>
            </a:r>
            <a:r>
              <a:rPr lang="ru-RU" dirty="0" smtClean="0"/>
              <a:t>- 360 об/мин.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937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Жесткие магнитные диски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92500"/>
          </a:bodyPr>
          <a:lstStyle/>
          <a:p>
            <a:pPr marL="118872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Жесткий магнитный диск </a:t>
            </a:r>
            <a:r>
              <a:rPr lang="ru-RU" dirty="0" smtClean="0"/>
              <a:t>- </a:t>
            </a:r>
            <a:r>
              <a:rPr lang="ru-RU" dirty="0"/>
              <a:t>несколько дисковых магнитных пластин, размещенных на одной оси, заключенных в металлический корпус и вращающихся с большой угловой </a:t>
            </a:r>
            <a:r>
              <a:rPr lang="ru-RU" dirty="0" smtClean="0"/>
              <a:t>скоростью.</a:t>
            </a:r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Обе </a:t>
            </a:r>
            <a:r>
              <a:rPr lang="ru-RU" dirty="0"/>
              <a:t>стороны каждой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пластины </a:t>
            </a:r>
            <a:r>
              <a:rPr lang="ru-RU" dirty="0"/>
              <a:t>покрыты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тонким </a:t>
            </a:r>
            <a:r>
              <a:rPr lang="ru-RU" dirty="0"/>
              <a:t>слоем </a:t>
            </a: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намагничиваемого </a:t>
            </a:r>
          </a:p>
          <a:p>
            <a:pPr marL="118872" indent="0">
              <a:buNone/>
            </a:pPr>
            <a:r>
              <a:rPr lang="ru-RU" dirty="0" smtClean="0"/>
              <a:t>материала</a:t>
            </a:r>
            <a:r>
              <a:rPr lang="ru-RU" dirty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3554" name="Рисунок 1" descr="http://img.ebyrcdn.net/577309-538373-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89040"/>
            <a:ext cx="3751705" cy="2750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8421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Жесткие магнитные диски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5040559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У каждой магнитной стороны каждой пластины есть своя магнитная головка </a:t>
            </a:r>
            <a:r>
              <a:rPr lang="ru-RU" dirty="0" smtClean="0"/>
              <a:t>чтения/записи.</a:t>
            </a:r>
          </a:p>
          <a:p>
            <a:pPr marL="118872" indent="0">
              <a:buNone/>
            </a:pPr>
            <a:r>
              <a:rPr lang="ru-RU" dirty="0" smtClean="0"/>
              <a:t>Головки соединены вместе, </a:t>
            </a:r>
            <a:r>
              <a:rPr lang="ru-RU" dirty="0"/>
              <a:t>обеспечивая, таким образом, доступ к любой дорожке любой пластины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Информационная емкость – до 4 Тбайт; </a:t>
            </a:r>
          </a:p>
          <a:p>
            <a:pPr marL="118872" indent="0">
              <a:buNone/>
            </a:pPr>
            <a:r>
              <a:rPr lang="ru-RU" dirty="0"/>
              <a:t>Скорость записи и считывания </a:t>
            </a:r>
            <a:r>
              <a:rPr lang="ru-RU" dirty="0" smtClean="0"/>
              <a:t>- </a:t>
            </a:r>
            <a:r>
              <a:rPr lang="ru-RU" dirty="0"/>
              <a:t>300 </a:t>
            </a:r>
            <a:r>
              <a:rPr lang="ru-RU" dirty="0" smtClean="0"/>
              <a:t>Мбайт/с;</a:t>
            </a:r>
          </a:p>
          <a:p>
            <a:pPr marL="118872" indent="0">
              <a:buNone/>
            </a:pPr>
            <a:r>
              <a:rPr lang="ru-RU" dirty="0" smtClean="0"/>
              <a:t>Вращения дисков - </a:t>
            </a:r>
            <a:r>
              <a:rPr lang="ru-RU" dirty="0"/>
              <a:t>7200 </a:t>
            </a:r>
            <a:r>
              <a:rPr lang="ru-RU" dirty="0" smtClean="0"/>
              <a:t>об/мин.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909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309</TotalTime>
  <Words>1043</Words>
  <Application>Microsoft Office PowerPoint</Application>
  <PresentationFormat>Экран (4:3)</PresentationFormat>
  <Paragraphs>133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Corbel</vt:lpstr>
      <vt:lpstr>Times New Roman</vt:lpstr>
      <vt:lpstr>Wingdings</vt:lpstr>
      <vt:lpstr>Wingdings 2</vt:lpstr>
      <vt:lpstr>Wingdings 3</vt:lpstr>
      <vt:lpstr>Модульная</vt:lpstr>
      <vt:lpstr>Внешняя память  </vt:lpstr>
      <vt:lpstr>Магнитная память</vt:lpstr>
      <vt:lpstr>Магнитный принцип записи и считывания информации</vt:lpstr>
      <vt:lpstr>Процесс записи информации</vt:lpstr>
      <vt:lpstr>Процесс считывании информации</vt:lpstr>
      <vt:lpstr>Гибкие магнитные диски</vt:lpstr>
      <vt:lpstr>Гибкие магнитные диски</vt:lpstr>
      <vt:lpstr>Жесткие магнитные диски</vt:lpstr>
      <vt:lpstr>Жесткие магнитные диски</vt:lpstr>
      <vt:lpstr>Оптическая память</vt:lpstr>
      <vt:lpstr>Оптические диски</vt:lpstr>
      <vt:lpstr>Оптические диски</vt:lpstr>
      <vt:lpstr>Оптические диски</vt:lpstr>
      <vt:lpstr>Оптические дисководы</vt:lpstr>
      <vt:lpstr>Флэш-память</vt:lpstr>
      <vt:lpstr>Принцип записи и считывания информации на картах флэш-памяти</vt:lpstr>
      <vt:lpstr>Карты флэш-памяти</vt:lpstr>
      <vt:lpstr>USB флэш-диски</vt:lpstr>
      <vt:lpstr>Практическое занятие</vt:lpstr>
      <vt:lpstr>Практическое занятие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User</cp:lastModifiedBy>
  <cp:revision>83</cp:revision>
  <dcterms:created xsi:type="dcterms:W3CDTF">2015-08-30T09:51:53Z</dcterms:created>
  <dcterms:modified xsi:type="dcterms:W3CDTF">2015-09-08T11:47:47Z</dcterms:modified>
</cp:coreProperties>
</file>